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9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39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5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2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5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1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5B31-DB8F-4EA0-B12D-ED675ED67528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57FFE8-6FE8-4B65-9F0C-82A4D129D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86845-DD09-4F1F-AEC0-58FB45352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КОМПЛЕКСНЫХ РАСЧЕТОВ ТЕПЛОВОЙ ЗАЩИТЫ ОГРАЖДАЮЩИХ КОНСТРУКЦИЙ СЕЙСМОСТОЙКИХ ЗДАНИЙ</a:t>
            </a:r>
            <a:b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DECAC-FDC8-4ABB-9A71-B1D225254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Ордобаев</a:t>
            </a:r>
            <a:r>
              <a:rPr lang="ru-RU" dirty="0"/>
              <a:t> Б.С., </a:t>
            </a:r>
            <a:r>
              <a:rPr lang="ru-RU" dirty="0" err="1"/>
              <a:t>Матозимов</a:t>
            </a:r>
            <a:r>
              <a:rPr lang="ru-RU" dirty="0"/>
              <a:t> Б.С., </a:t>
            </a:r>
            <a:r>
              <a:rPr lang="ru-RU" dirty="0" err="1"/>
              <a:t>Абдыкеева</a:t>
            </a:r>
            <a:r>
              <a:rPr lang="ru-RU" dirty="0"/>
              <a:t> Ш.С.</a:t>
            </a:r>
          </a:p>
        </p:txBody>
      </p:sp>
    </p:spTree>
    <p:extLst>
      <p:ext uri="{BB962C8B-B14F-4D97-AF65-F5344CB8AC3E}">
        <p14:creationId xmlns:p14="http://schemas.microsoft.com/office/powerpoint/2010/main" val="368795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E601A-1D20-4655-B97E-5F880A25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36" y="1"/>
            <a:ext cx="8911687" cy="780176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Расчет программы </a:t>
            </a:r>
            <a:r>
              <a:rPr lang="ru-RU" sz="2200" dirty="0" err="1"/>
              <a:t>сейсмотепломоделирование</a:t>
            </a:r>
            <a:r>
              <a:rPr lang="ru-RU" sz="2200" dirty="0"/>
              <a:t> комплексных расчетов: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E520D3-55B6-47B1-A5B1-689AB5B1A2E3}"/>
              </a:ext>
            </a:extLst>
          </p:cNvPr>
          <p:cNvSpPr/>
          <p:nvPr/>
        </p:nvSpPr>
        <p:spPr>
          <a:xfrm>
            <a:off x="1837188" y="620459"/>
            <a:ext cx="9999677" cy="623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TForm1.BitBtn1Click(Sender: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TObject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var;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t,a:real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alf:real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g,p,m1,m2,m3,m4:real;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sct,h,d,pi,j:real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e,s:real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del1,del2,del3,del4:real;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sd1,sd2,sd3,sd4:real;  be1,be2,be3,be4:real;  dd1,dd2,dd3,dd4:real;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eps1,eps2,eps3,eps4:real; begin    h:=StrToFloat(edit1.Text);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t:=1/10;    a:=0.2; 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:=a/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(t);   g:=10;   p:=0.6;   m1:=p/g;   m2:=p/g;   m3:=p/g;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m4:=p/g;   d:=0.4;   pi:=3.14;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:=m1*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e:=2*1000000;   j:=(pi*sqr(d))/64;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del1:=((h*h*h)/(12*e*j))*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del2:=((h*h*h)/(12*e*j))*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del3:=((h*h*h)/(12*e*j))*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del4:=((h*h*h)/(12*e*j))*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s:=(1+(del1/a))*sct;   sd1:=(1+(del1/a))*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be1:=1+(del1/a);   sd2:=(1+(del2/del1))*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sd3:=(1+(del2/del1))*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sd4:=(1+(del2/del1))*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be2:=1+(del1/a);   be3:=1+(del1/a);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be4:=1+(del1/a);   dd1:=((h*h*h)/(12*e*j))*sd1;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eps1:=((h*h*h)/(12*e*j))*sd1;   dd2:=((h*h*h)/(12*e*j))*sd2;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dd3:=((h*h*h)/(12*e*j))*sd2;   dd4:=((h*h*h)/(12*e*j))*sd2;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eps2:=eps1+dd2;   eps3:=eps2+eps1+dd3;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eps4:=eps3+eps2+eps1+dd4;   Label3.Caption:=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Label6.Caption:=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(eps1);   Label8.Caption:=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(eps2);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Label10.Caption:=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(eps3);   Label12.Caption:=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(eps4);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procedure TForm1.BitBtn1Click(Sender: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TObject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);var   t,a1,al1:real;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m,h,si,e,j:real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s1,s2,s3:real;   bet1,bet2,bet3:real;begin   h:=StrToFloat(edit1.Text);   t:=1/10;   e:=2*1000000;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j:=0.00128;   a1:=0.1;   m:=0.06;   al1:=a1/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(t);   s2:=m*al1;  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:=((h*h*h)/(12*e*j))*s2;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s1:=(1-(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/a1))*s2;   bet1:=(1-(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))*s2;   s3:=(1-(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/a1))*s2;   bet2:=1-(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s3:=(1-(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))*s2;   bet3:=1-si/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Label1.Caption:='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Dinamicheckay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'+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)+#13+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'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Dinamicheckay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nagruski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'+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(s2)+#13+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'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Koefficent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dinamichecray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'+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(bet1,ffGeneral,0,0)+#13+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'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Koefficent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dinamichecray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nagruski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'+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FloatToStrf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(bet2,ffGeneral,0,0);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0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DE3F0-D4BD-4FFC-BA0E-255D2BEE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972" y="2452910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2782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E0925E-9DE7-4F8B-A6E0-483D5213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46620"/>
            <a:ext cx="8915400" cy="5164602"/>
          </a:xfrm>
        </p:spPr>
        <p:txBody>
          <a:bodyPr>
            <a:normAutofit/>
          </a:bodyPr>
          <a:lstStyle/>
          <a:p>
            <a:r>
              <a:rPr lang="ru-RU" dirty="0"/>
              <a:t>В работе  рассмотрены комплексные расчеты на теплоустойчивость, </a:t>
            </a:r>
            <a:r>
              <a:rPr lang="ru-RU" dirty="0" err="1"/>
              <a:t>паропроницаемость</a:t>
            </a:r>
            <a:r>
              <a:rPr lang="ru-RU" dirty="0"/>
              <a:t> и воздухопроницаемость ограждающих конструкций сейсмостойких зданий. Выполнены и анализированы моделированные теплотехнические расчеты  из глинобитных и кирпичных стен без утеплителя и с утеплителем. Определено требуемое нормативное и общее расчетное сопротивление теплоотдачи ограждающих конструкций из местных материалов. Разработаны эскизы и расчётные схемы  ограждающих конструкций. Единое окно моделированного комплексного расчёта содержит: условия эксплуатации, характеристики ограждения и тип ограждающей конструкции, расположения и высота рассчитываемого здания, коэффициенты теплоотдачи наружной поверхности, результаты требуемого сопротивление ограничения теплопередачи, выбор расчётов на  теплоустойчивость, </a:t>
            </a:r>
            <a:r>
              <a:rPr lang="ru-RU" dirty="0" err="1"/>
              <a:t>паропроницаемость</a:t>
            </a:r>
            <a:r>
              <a:rPr lang="ru-RU" dirty="0"/>
              <a:t> и воздухопроницаемость ограждающих конструкций. </a:t>
            </a:r>
          </a:p>
        </p:txBody>
      </p:sp>
    </p:spTree>
    <p:extLst>
      <p:ext uri="{BB962C8B-B14F-4D97-AF65-F5344CB8AC3E}">
        <p14:creationId xmlns:p14="http://schemas.microsoft.com/office/powerpoint/2010/main" val="280154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DC51B-9C34-4377-A952-732EB13E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МЕТОДЫ: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FB8589-21A7-445D-88BB-2D60EFCE2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221" y="1756094"/>
            <a:ext cx="6729094" cy="4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44E56-906D-41DE-96D9-628FDDC2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15" y="437346"/>
            <a:ext cx="8490227" cy="56365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73D54-3B19-4666-A613-FC9611E9BD38}"/>
              </a:ext>
            </a:extLst>
          </p:cNvPr>
          <p:cNvSpPr/>
          <p:nvPr/>
        </p:nvSpPr>
        <p:spPr>
          <a:xfrm>
            <a:off x="2852256" y="6097488"/>
            <a:ext cx="933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Рис.Компьютерное</a:t>
            </a:r>
            <a:r>
              <a:rPr lang="ru-RU" dirty="0"/>
              <a:t> моделирование теплотехнического расчёта по программе BASE</a:t>
            </a:r>
          </a:p>
        </p:txBody>
      </p:sp>
    </p:spTree>
    <p:extLst>
      <p:ext uri="{BB962C8B-B14F-4D97-AF65-F5344CB8AC3E}">
        <p14:creationId xmlns:p14="http://schemas.microsoft.com/office/powerpoint/2010/main" val="401341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B51ECB-A9B2-4FBF-98F6-56AEE955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971" y="522913"/>
            <a:ext cx="9398975" cy="503898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первом комплексном расчете: ОК является глинобитная стена толщиной δ= 250мм, для теплоизоляции выбрали пенопласт, с теплопроводностью λ=0,06 (Вт/ м2град).</a:t>
            </a:r>
          </a:p>
          <a:p>
            <a:r>
              <a:rPr lang="ru-RU" dirty="0"/>
              <a:t>Определяем требуемое (нормативное) сопротивление теплопередачи ОК по </a:t>
            </a:r>
            <a:r>
              <a:rPr lang="ru-RU" dirty="0" err="1"/>
              <a:t>Rтрнс</a:t>
            </a:r>
            <a:r>
              <a:rPr lang="ru-RU" dirty="0"/>
              <a:t>. - </a:t>
            </a:r>
            <a:r>
              <a:rPr lang="ru-RU" dirty="0" err="1"/>
              <a:t>наружней</a:t>
            </a:r>
            <a:r>
              <a:rPr lang="ru-RU" dirty="0"/>
              <a:t> стены:</a:t>
            </a:r>
          </a:p>
          <a:p>
            <a:r>
              <a:rPr lang="ru-RU" dirty="0" err="1"/>
              <a:t>Rтрнс</a:t>
            </a:r>
            <a:r>
              <a:rPr lang="ru-RU" dirty="0"/>
              <a:t>.=(n ( </a:t>
            </a:r>
            <a:r>
              <a:rPr lang="ru-RU" dirty="0" err="1"/>
              <a:t>t_в-t_н</a:t>
            </a:r>
            <a:r>
              <a:rPr lang="ru-RU" dirty="0"/>
              <a:t>))/(∆</a:t>
            </a:r>
            <a:r>
              <a:rPr lang="ru-RU" dirty="0" err="1"/>
              <a:t>t_н</a:t>
            </a:r>
            <a:r>
              <a:rPr lang="ru-RU" dirty="0"/>
              <a:t> х α_в ) =  (1 ( 20-(-23)))/(6х8,7)=43/(52.2)=0,8 (м2град/Вт)			(1.1)</a:t>
            </a:r>
          </a:p>
          <a:p>
            <a:r>
              <a:rPr lang="ru-RU" dirty="0"/>
              <a:t>где </a:t>
            </a:r>
            <a:r>
              <a:rPr lang="ru-RU" dirty="0" err="1"/>
              <a:t>tв</a:t>
            </a:r>
            <a:r>
              <a:rPr lang="ru-RU" dirty="0"/>
              <a:t> = 20 (град); </a:t>
            </a:r>
            <a:r>
              <a:rPr lang="ru-RU" dirty="0" err="1"/>
              <a:t>tн</a:t>
            </a:r>
            <a:r>
              <a:rPr lang="ru-RU" dirty="0"/>
              <a:t> = -23 (град); n =1; ∆</a:t>
            </a:r>
            <a:r>
              <a:rPr lang="ru-RU" dirty="0" err="1"/>
              <a:t>t_н</a:t>
            </a:r>
            <a:r>
              <a:rPr lang="ru-RU" dirty="0"/>
              <a:t> = 6 (град); α_в=8,7;</a:t>
            </a:r>
          </a:p>
          <a:p>
            <a:r>
              <a:rPr lang="ru-RU" dirty="0"/>
              <a:t>Определим общее расчетное сопротивление теплопередачи </a:t>
            </a:r>
            <a:r>
              <a:rPr lang="ru-RU" dirty="0" err="1"/>
              <a:t>Rонс</a:t>
            </a:r>
            <a:r>
              <a:rPr lang="ru-RU" dirty="0"/>
              <a:t>- наружной стены:</a:t>
            </a:r>
          </a:p>
          <a:p>
            <a:r>
              <a:rPr lang="ru-RU" dirty="0" err="1"/>
              <a:t>Rонс</a:t>
            </a:r>
            <a:r>
              <a:rPr lang="ru-RU" dirty="0"/>
              <a:t>=(1/</a:t>
            </a:r>
            <a:r>
              <a:rPr lang="ru-RU" dirty="0" err="1"/>
              <a:t>в+δn</a:t>
            </a:r>
            <a:r>
              <a:rPr lang="ru-RU" dirty="0"/>
              <a:t>/λn+1/н),                                                                                                     (1.2) </a:t>
            </a:r>
          </a:p>
          <a:p>
            <a:r>
              <a:rPr lang="ru-RU" dirty="0" err="1"/>
              <a:t>Rонс</a:t>
            </a:r>
            <a:r>
              <a:rPr lang="ru-RU" dirty="0"/>
              <a:t> =(1/8,7+0,015/0,76+0,25/0,7+0,015/0,76+0,05/0,06+1/23)=1,38(м2С/Вт), 		 </a:t>
            </a:r>
          </a:p>
          <a:p>
            <a:r>
              <a:rPr lang="ru-RU" dirty="0"/>
              <a:t>где н = 23; </a:t>
            </a:r>
            <a:r>
              <a:rPr lang="ru-RU" dirty="0" err="1"/>
              <a:t>δn</a:t>
            </a:r>
            <a:r>
              <a:rPr lang="ru-RU" dirty="0"/>
              <a:t>– толщина каждого слоя (м); δ1,4 –0,015 (м); δ2 =0,25(м); δ3 =0,05 (м) ; </a:t>
            </a:r>
            <a:r>
              <a:rPr lang="ru-RU" dirty="0" err="1"/>
              <a:t>λn</a:t>
            </a:r>
            <a:r>
              <a:rPr lang="ru-RU" dirty="0"/>
              <a:t>– расчётный коэффициент теплопроводности  материала (Вт/ м2С); λ1,4 – расчётный коэффициент теплопроводности штукатурки 0,76 (Вт/ м2С);  λ2 – расчётный коэффициент теплопроводности глинобитной стены 0,7(Вт/ м2С); λ3 – расчётный коэффициент теплопроводности пенопласта 0,06 (Вт/ м2С) [1-20]; </a:t>
            </a:r>
          </a:p>
          <a:p>
            <a:r>
              <a:rPr lang="ru-RU" dirty="0"/>
              <a:t>Полученная величина общего сопротивления теплопередачи ОК приравнивается к требуемому сопротивлению теплопередачи ограждения:  </a:t>
            </a:r>
            <a:r>
              <a:rPr lang="ru-RU" dirty="0" err="1"/>
              <a:t>Rонс≥Rтрнс</a:t>
            </a:r>
            <a:r>
              <a:rPr lang="ru-RU" dirty="0"/>
              <a:t> = 1,38≥ 0,8	     (1.3)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8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330E0-348E-4730-B145-DA7EA4D5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659920"/>
            <a:ext cx="8585724" cy="38835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394B66-BD79-4B72-B1E9-6B26E46B8BEB}"/>
              </a:ext>
            </a:extLst>
          </p:cNvPr>
          <p:cNvSpPr/>
          <p:nvPr/>
        </p:nvSpPr>
        <p:spPr>
          <a:xfrm>
            <a:off x="3125236" y="4772739"/>
            <a:ext cx="8493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Выбранный эскиз и расчетная схема ограждающих конструкций из местных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12561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C004D-B196-4CB6-BCDC-4E0C1AAA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3" y="246606"/>
            <a:ext cx="8911687" cy="969798"/>
          </a:xfrm>
        </p:spPr>
        <p:txBody>
          <a:bodyPr/>
          <a:lstStyle/>
          <a:p>
            <a:pPr algn="ctr"/>
            <a:r>
              <a:rPr lang="ru-RU" dirty="0"/>
              <a:t>РЕЗУЛЬТАТЫ И ИХ ОБСУЖДЕНИЕ: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68E4C-1242-4EB6-834F-CD3F8D7A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333850"/>
            <a:ext cx="8911687" cy="457737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Результаты комплексного расчета [1-20] ограждающих конструкций:</a:t>
            </a:r>
          </a:p>
          <a:p>
            <a:r>
              <a:rPr lang="ru-RU" dirty="0"/>
              <a:t>1.-Исходные данные: Тип здания - гражданские;  Тип конструкции – ОК заполнение наружной стены; Условия эксплуатации ОК; </a:t>
            </a:r>
            <a:r>
              <a:rPr lang="ru-RU" dirty="0" err="1"/>
              <a:t>tн</a:t>
            </a:r>
            <a:r>
              <a:rPr lang="ru-RU" dirty="0"/>
              <a:t> =  : -23 С. </a:t>
            </a:r>
            <a:r>
              <a:rPr lang="ru-RU" dirty="0" err="1"/>
              <a:t>tв</a:t>
            </a:r>
            <a:r>
              <a:rPr lang="ru-RU" dirty="0"/>
              <a:t> =+18 С. Средняя температура в отопительном периоде: 0,9 С. Продолжительность отопительного периода: 157 дней.</a:t>
            </a:r>
          </a:p>
          <a:p>
            <a:r>
              <a:rPr lang="ru-RU" dirty="0"/>
              <a:t>Конструкция стены, теплоизоляция с данными толщинами удовлетворяют конструктивным и теплоизоляционным требованиям (рис. 1.2).</a:t>
            </a:r>
          </a:p>
          <a:p>
            <a:r>
              <a:rPr lang="ru-RU" dirty="0"/>
              <a:t>Результаты расчетов приводятся на графике и  в отчете в виде тестового файла  (рис. 1.3)</a:t>
            </a:r>
          </a:p>
          <a:p>
            <a:r>
              <a:rPr lang="ru-RU" dirty="0"/>
              <a:t>Характеристика ограждения: Номер слоя. Толщина, м. Наименование  Величина ед. измерения.  Материал слоя. </a:t>
            </a:r>
          </a:p>
          <a:p>
            <a:r>
              <a:rPr lang="ru-RU" dirty="0"/>
              <a:t>1-слой:       0,015м  	 λ1  =0,76 Вт/(м*С)  -  Штукатурка сложным раствором.</a:t>
            </a:r>
          </a:p>
          <a:p>
            <a:r>
              <a:rPr lang="ru-RU" dirty="0"/>
              <a:t>2-слой:      0,25м     λ2  =0,70 Вт/(м*С)  -  Глинобитная.</a:t>
            </a:r>
          </a:p>
          <a:p>
            <a:r>
              <a:rPr lang="ru-RU" dirty="0"/>
              <a:t>3-слой: 	0,05м 		λ3 =0,06 Вт/(м*С)  -  Пенопласт.</a:t>
            </a:r>
          </a:p>
          <a:p>
            <a:r>
              <a:rPr lang="ru-RU" dirty="0"/>
              <a:t>4-слой: 	0,015м 	λ4 =0,76 Вт/(м*град)  -  Штукатурка сложным раствором.</a:t>
            </a:r>
          </a:p>
          <a:p>
            <a:r>
              <a:rPr lang="ru-RU" dirty="0"/>
              <a:t>5-слой:  	0 	λ5 =1 Вт/(м*С)  -  Нулевой.6 -слой: 	0 	λ6 =1 Вт/(м*С)  -  Нулевой.    7-слой: 	0 		λ7 =0,00 Вт/(м*С)  -  Пустая.</a:t>
            </a:r>
          </a:p>
          <a:p>
            <a:r>
              <a:rPr lang="ru-RU" dirty="0"/>
              <a:t>в - 8,78 Вт/(м2*С); н – 23 Вт/(м2*С); </a:t>
            </a:r>
            <a:r>
              <a:rPr lang="ru-RU" dirty="0" err="1"/>
              <a:t>Rтрнс</a:t>
            </a:r>
            <a:r>
              <a:rPr lang="ru-RU" dirty="0"/>
              <a:t>. - 0,8 м2*С /Вт.</a:t>
            </a:r>
          </a:p>
          <a:p>
            <a:r>
              <a:rPr lang="ru-RU" dirty="0"/>
              <a:t>Сухой режим работы ОК; нормальный режим помещений – (55 %); нормальная зона влажности –; Производим: проверку ограждения на сопротивление теплопередаче;  расчет ОК на теплоустойчивость; расчет ОК на воздухопроницаемость. </a:t>
            </a:r>
          </a:p>
          <a:p>
            <a:r>
              <a:rPr lang="ru-RU" dirty="0"/>
              <a:t>Июльская среднемесячная температура - 23 С. Июльская амплитуда суточных колебаний воздуха– 23 С. Июльская минимальная скорость ветра - 1,8 м/с </a:t>
            </a:r>
          </a:p>
          <a:p>
            <a:r>
              <a:rPr lang="ru-RU" dirty="0"/>
              <a:t>Максимальное значение суммарной солнечной радиации  250 Вт/м2, -среднее  Вт/м2, </a:t>
            </a:r>
          </a:p>
          <a:p>
            <a:r>
              <a:rPr lang="ru-RU" dirty="0"/>
              <a:t>Коэффициент поглощения солнечной радиации 0, Давление водяного пара: - периода с отрицательными температурами 2174 Па, - среднегодовое 0,2 Па. Высота здания до верха вытяжной шахты 3 м. Январская минимальная скорость ветра - 5 м/с.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7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43D9A-12E4-4B23-A1C8-BB94743F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30" y="246754"/>
            <a:ext cx="9282427" cy="57094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382620-8D93-4CDB-AC6D-9E39E40D9E3A}"/>
              </a:ext>
            </a:extLst>
          </p:cNvPr>
          <p:cNvSpPr/>
          <p:nvPr/>
        </p:nvSpPr>
        <p:spPr>
          <a:xfrm>
            <a:off x="2667699" y="5934670"/>
            <a:ext cx="885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Комплексные расчеты на теплоустойчивость, </a:t>
            </a:r>
            <a:r>
              <a:rPr lang="ru-RU" dirty="0" err="1"/>
              <a:t>паропроницаемость</a:t>
            </a:r>
            <a:r>
              <a:rPr lang="ru-RU" dirty="0"/>
              <a:t> и воздухопроницаемость</a:t>
            </a:r>
          </a:p>
        </p:txBody>
      </p:sp>
    </p:spTree>
    <p:extLst>
      <p:ext uri="{BB962C8B-B14F-4D97-AF65-F5344CB8AC3E}">
        <p14:creationId xmlns:p14="http://schemas.microsoft.com/office/powerpoint/2010/main" val="402738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A2A53-8DD4-4FC6-8D26-1209FA10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64" y="411710"/>
            <a:ext cx="8492442" cy="51543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AEC16E-CC88-461A-B402-9BF00305002D}"/>
              </a:ext>
            </a:extLst>
          </p:cNvPr>
          <p:cNvSpPr/>
          <p:nvPr/>
        </p:nvSpPr>
        <p:spPr>
          <a:xfrm>
            <a:off x="4697835" y="5735865"/>
            <a:ext cx="585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Рис. График результатов расчета</a:t>
            </a:r>
          </a:p>
        </p:txBody>
      </p:sp>
    </p:spTree>
    <p:extLst>
      <p:ext uri="{BB962C8B-B14F-4D97-AF65-F5344CB8AC3E}">
        <p14:creationId xmlns:p14="http://schemas.microsoft.com/office/powerpoint/2010/main" val="6986090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877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МОДЕЛИРОВАНИЕ КОМПЛЕКСНЫХ РАСЧЕТОВ ТЕПЛОВОЙ ЗАЩИТЫ ОГРАЖДАЮЩИХ КОНСТРУКЦИЙ СЕЙСМОСТОЙКИХ ЗДАНИЙ </vt:lpstr>
      <vt:lpstr>Презентация PowerPoint</vt:lpstr>
      <vt:lpstr>МЕТОДЫ:</vt:lpstr>
      <vt:lpstr>Презентация PowerPoint</vt:lpstr>
      <vt:lpstr>Презентация PowerPoint</vt:lpstr>
      <vt:lpstr>Презентация PowerPoint</vt:lpstr>
      <vt:lpstr>РЕЗУЛЬТАТЫ И ИХ ОБСУЖДЕНИЕ:</vt:lpstr>
      <vt:lpstr>Презентация PowerPoint</vt:lpstr>
      <vt:lpstr>Презентация PowerPoint</vt:lpstr>
      <vt:lpstr>Расчет программы сейсмотепломоделирование комплексных расчетов: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КОМПЛЕКСНЫХ РАСЧЕТОВ ТЕПЛОВОЙ ЗАЩИТЫ ОГРАЖДАЮЩИХ КОНСТРУКЦИЙ СЕЙСМОСТОЙКИХ ЗДАНИЙ</dc:title>
  <dc:creator>Пользователь</dc:creator>
  <cp:lastModifiedBy>Пользователь</cp:lastModifiedBy>
  <cp:revision>2</cp:revision>
  <dcterms:created xsi:type="dcterms:W3CDTF">2021-04-16T12:37:18Z</dcterms:created>
  <dcterms:modified xsi:type="dcterms:W3CDTF">2021-04-16T12:50:31Z</dcterms:modified>
</cp:coreProperties>
</file>