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3"/>
  </p:notesMasterIdLst>
  <p:handoutMasterIdLst>
    <p:handoutMasterId r:id="rId14"/>
  </p:handoutMasterIdLst>
  <p:sldIdLst>
    <p:sldId id="265" r:id="rId3"/>
    <p:sldId id="257" r:id="rId4"/>
    <p:sldId id="264" r:id="rId5"/>
    <p:sldId id="270" r:id="rId6"/>
    <p:sldId id="269" r:id="rId7"/>
    <p:sldId id="271" r:id="rId8"/>
    <p:sldId id="268" r:id="rId9"/>
    <p:sldId id="262" r:id="rId10"/>
    <p:sldId id="267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72" autoAdjust="0"/>
  </p:normalViewPr>
  <p:slideViewPr>
    <p:cSldViewPr snapToGrid="0" snapToObjects="1" showGuides="1">
      <p:cViewPr>
        <p:scale>
          <a:sx n="130" d="100"/>
          <a:sy n="130" d="100"/>
        </p:scale>
        <p:origin x="-408" y="-246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6273934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55234" y="1382752"/>
            <a:ext cx="6568068" cy="2382484"/>
          </a:xfrm>
        </p:spPr>
        <p:txBody>
          <a:bodyPr>
            <a:normAutofit/>
          </a:bodyPr>
          <a:lstStyle/>
          <a:p>
            <a:r>
              <a:rPr lang="en-US" b="1" cap="all" dirty="0"/>
              <a:t>The influence of the </a:t>
            </a:r>
            <a:r>
              <a:rPr lang="en-US" b="1" cap="all" dirty="0" err="1"/>
              <a:t>cryostatting</a:t>
            </a:r>
            <a:r>
              <a:rPr lang="en-US" b="1" cap="all" dirty="0"/>
              <a:t> technology evolution on the efficiency of WBC units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455234" y="3914691"/>
            <a:ext cx="6454698" cy="462905"/>
          </a:xfrm>
        </p:spPr>
        <p:txBody>
          <a:bodyPr>
            <a:normAutofit/>
          </a:bodyPr>
          <a:lstStyle/>
          <a:p>
            <a:r>
              <a:rPr lang="en-US" dirty="0" err="1" smtClean="0"/>
              <a:t>Vasilenok</a:t>
            </a:r>
            <a:r>
              <a:rPr lang="en-US" dirty="0" smtClean="0"/>
              <a:t> A.V., Baranov </a:t>
            </a:r>
            <a:r>
              <a:rPr lang="en-US" dirty="0" err="1" smtClean="0"/>
              <a:t>A.Yu</a:t>
            </a:r>
            <a:r>
              <a:rPr lang="en-US" dirty="0" smtClean="0"/>
              <a:t>., </a:t>
            </a:r>
            <a:r>
              <a:rPr lang="en-US" dirty="0" err="1" smtClean="0"/>
              <a:t>Malysheva</a:t>
            </a:r>
            <a:r>
              <a:rPr lang="en-US" dirty="0" smtClean="0"/>
              <a:t> T.A., </a:t>
            </a:r>
            <a:r>
              <a:rPr lang="en-US" dirty="0" err="1" smtClean="0"/>
              <a:t>Kirilov</a:t>
            </a:r>
            <a:r>
              <a:rPr lang="en-US" dirty="0" smtClean="0"/>
              <a:t> D.N.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1258"/>
            <a:ext cx="8229600" cy="620483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r>
              <a:rPr lang="ru-RU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578684"/>
            <a:ext cx="8229600" cy="594122"/>
          </a:xfrm>
        </p:spPr>
        <p:txBody>
          <a:bodyPr/>
          <a:lstStyle/>
          <a:p>
            <a:r>
              <a:rPr lang="en-US" dirty="0" smtClean="0"/>
              <a:t>www.</a:t>
            </a:r>
            <a:r>
              <a:rPr lang="pl-PL" dirty="0" smtClean="0"/>
              <a:t>ifmo.ru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cdn1.lockerdome.com/uploads/e652761779540710903f4ae51b08b75f33ba52165d06d27d350abe175082ca55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964" y="932122"/>
            <a:ext cx="1327023" cy="132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529283" y="827909"/>
            <a:ext cx="6200848" cy="106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medical technology based on stimulation of the patient's cold skin receptors.</a:t>
            </a:r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366532" y="1534289"/>
            <a:ext cx="7992477" cy="75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receptors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irritate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subcooling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surface to a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subterminal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temperature level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→-2</a:t>
            </a:r>
            <a:r>
              <a:rPr lang="en-US" sz="2000" b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142252" y="2438672"/>
            <a:ext cx="3825377" cy="223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gas temperature determines the intensity of heat removal therefore most researches in the field of WBC technology pay particular attention to the gas temperature</a:t>
            </a:r>
            <a:r>
              <a:rPr lang="en-US" dirty="0"/>
              <a:t>.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375854" y="2601941"/>
            <a:ext cx="1105458" cy="1831792"/>
            <a:chOff x="10502434" y="1044370"/>
            <a:chExt cx="1211752" cy="2183125"/>
          </a:xfrm>
        </p:grpSpPr>
        <p:grpSp>
          <p:nvGrpSpPr>
            <p:cNvPr id="13" name="Группа 12"/>
            <p:cNvGrpSpPr>
              <a:grpSpLocks/>
            </p:cNvGrpSpPr>
            <p:nvPr/>
          </p:nvGrpSpPr>
          <p:grpSpPr bwMode="auto">
            <a:xfrm>
              <a:off x="10502434" y="1044370"/>
              <a:ext cx="1211752" cy="2183125"/>
              <a:chOff x="443462" y="25116"/>
              <a:chExt cx="1737360" cy="3048000"/>
            </a:xfrm>
          </p:grpSpPr>
          <p:sp>
            <p:nvSpPr>
              <p:cNvPr id="19" name="Прямоугольник 18"/>
              <p:cNvSpPr>
                <a:spLocks noChangeArrowheads="1"/>
              </p:cNvSpPr>
              <p:nvPr/>
            </p:nvSpPr>
            <p:spPr bwMode="auto">
              <a:xfrm>
                <a:off x="443462" y="25116"/>
                <a:ext cx="1737360" cy="3048000"/>
              </a:xfrm>
              <a:prstGeom prst="rect">
                <a:avLst/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" name="Прямоугольник 19"/>
              <p:cNvSpPr>
                <a:spLocks noChangeAspect="1"/>
              </p:cNvSpPr>
              <p:nvPr/>
            </p:nvSpPr>
            <p:spPr bwMode="auto">
              <a:xfrm>
                <a:off x="650181" y="190501"/>
                <a:ext cx="1394459" cy="2746047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4" name="Группа 13"/>
            <p:cNvGrpSpPr>
              <a:grpSpLocks/>
            </p:cNvGrpSpPr>
            <p:nvPr/>
          </p:nvGrpSpPr>
          <p:grpSpPr bwMode="auto">
            <a:xfrm>
              <a:off x="10857672" y="1394840"/>
              <a:ext cx="552575" cy="1648157"/>
              <a:chOff x="860511" y="297823"/>
              <a:chExt cx="473352" cy="1483360"/>
            </a:xfrm>
          </p:grpSpPr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0511" y="297823"/>
                <a:ext cx="473352" cy="1483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Овал 17"/>
              <p:cNvSpPr>
                <a:spLocks noChangeArrowheads="1"/>
              </p:cNvSpPr>
              <p:nvPr/>
            </p:nvSpPr>
            <p:spPr bwMode="auto">
              <a:xfrm>
                <a:off x="860511" y="297823"/>
                <a:ext cx="473352" cy="421640"/>
              </a:xfrm>
              <a:prstGeom prst="ellipse">
                <a:avLst/>
              </a:prstGeom>
              <a:solidFill>
                <a:srgbClr val="4F81BD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0646614" y="1302986"/>
              <a:ext cx="972592" cy="1830672"/>
            </a:xfrm>
            <a:prstGeom prst="rect">
              <a:avLst/>
            </a:prstGeom>
            <a:gradFill flip="none" rotWithShape="1">
              <a:gsLst>
                <a:gs pos="1000">
                  <a:srgbClr val="5E9EFF">
                    <a:lumMod val="0"/>
                    <a:lumOff val="100000"/>
                    <a:alpha val="27000"/>
                  </a:srgbClr>
                </a:gs>
                <a:gs pos="54000">
                  <a:srgbClr val="1D8EFF"/>
                </a:gs>
                <a:gs pos="98000">
                  <a:srgbClr val="C4D6EB"/>
                </a:gs>
                <a:gs pos="100000">
                  <a:srgbClr val="FFEBFA"/>
                </a:gs>
              </a:gsLst>
              <a:lin ang="5400000" scaled="0"/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Поле 12"/>
            <p:cNvSpPr txBox="1"/>
            <p:nvPr/>
          </p:nvSpPr>
          <p:spPr>
            <a:xfrm>
              <a:off x="10737896" y="2182467"/>
              <a:ext cx="928660" cy="27316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 b="1" dirty="0">
                  <a:solidFill>
                    <a:srgbClr val="C00000"/>
                  </a:solidFill>
                  <a:effectLst/>
                  <a:latin typeface="Times New Roman"/>
                  <a:ea typeface="Calibri"/>
                </a:rPr>
                <a:t>-</a:t>
              </a:r>
              <a:r>
                <a:rPr lang="ru-RU" sz="1800" b="1" dirty="0" smtClean="0">
                  <a:solidFill>
                    <a:srgbClr val="C00000"/>
                  </a:solidFill>
                  <a:effectLst/>
                  <a:latin typeface="Times New Roman"/>
                  <a:ea typeface="Calibri"/>
                </a:rPr>
                <a:t>17</a:t>
              </a:r>
              <a:r>
                <a:rPr lang="en-US" sz="1800" b="1" dirty="0" smtClean="0">
                  <a:solidFill>
                    <a:srgbClr val="C00000"/>
                  </a:solidFill>
                  <a:effectLst/>
                  <a:latin typeface="Times New Roman"/>
                  <a:ea typeface="Calibri"/>
                </a:rPr>
                <a:t>0</a:t>
              </a:r>
              <a:r>
                <a:rPr lang="ru-RU" sz="1800" b="1" baseline="30000" dirty="0" err="1" smtClean="0">
                  <a:solidFill>
                    <a:srgbClr val="C00000"/>
                  </a:solidFill>
                  <a:effectLst/>
                  <a:latin typeface="Times New Roman"/>
                  <a:ea typeface="Calibri"/>
                </a:rPr>
                <a:t>о</a:t>
              </a:r>
              <a:r>
                <a:rPr lang="ru-RU" sz="1800" b="1" dirty="0" err="1" smtClean="0">
                  <a:solidFill>
                    <a:srgbClr val="C00000"/>
                  </a:solidFill>
                  <a:effectLst/>
                  <a:latin typeface="Times New Roman"/>
                  <a:ea typeface="Calibri"/>
                </a:rPr>
                <a:t>С</a:t>
              </a:r>
              <a:endParaRPr lang="ru-RU" sz="1800" dirty="0">
                <a:solidFill>
                  <a:srgbClr val="C00000"/>
                </a:solidFill>
                <a:effectLst/>
                <a:latin typeface="Times New Roman"/>
                <a:ea typeface="Calibri"/>
              </a:endParaRPr>
            </a:p>
          </p:txBody>
        </p:sp>
      </p:grpSp>
      <p:sp>
        <p:nvSpPr>
          <p:cNvPr id="21" name="Название 1"/>
          <p:cNvSpPr>
            <a:spLocks noGrp="1"/>
          </p:cNvSpPr>
          <p:nvPr>
            <p:ph type="title"/>
          </p:nvPr>
        </p:nvSpPr>
        <p:spPr>
          <a:xfrm>
            <a:off x="8767321" y="26475"/>
            <a:ext cx="322088" cy="41025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9" y="2459402"/>
            <a:ext cx="2892995" cy="251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3382522" y="4435095"/>
            <a:ext cx="3782553" cy="31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s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fill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zone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-110</a:t>
            </a:r>
            <a:r>
              <a:rPr lang="ru-RU" sz="16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GB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859810" y="4226327"/>
            <a:ext cx="2900148" cy="50944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азвание 1"/>
          <p:cNvSpPr txBox="1">
            <a:spLocks/>
          </p:cNvSpPr>
          <p:nvPr/>
        </p:nvSpPr>
        <p:spPr>
          <a:xfrm>
            <a:off x="8767321" y="26475"/>
            <a:ext cx="322088" cy="41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3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18632ADE-B016-40AB-8F6C-1D3121EB6868}"/>
              </a:ext>
            </a:extLst>
          </p:cNvPr>
          <p:cNvSpPr txBox="1"/>
          <p:nvPr/>
        </p:nvSpPr>
        <p:spPr>
          <a:xfrm>
            <a:off x="632876" y="908482"/>
            <a:ext cx="7741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basic principle of </a:t>
            </a:r>
            <a:r>
              <a:rPr lang="en-US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 WBC </a:t>
            </a:r>
            <a:r>
              <a:rPr lang="en-US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unit operation </a:t>
            </a:r>
            <a:r>
              <a:rPr lang="en-US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to supercool the surface of the human skin to a </a:t>
            </a:r>
            <a:r>
              <a:rPr lang="en-US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subterminal</a:t>
            </a:r>
            <a:r>
              <a:rPr lang="en-US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temperature level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Рисунок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102" y="1684467"/>
            <a:ext cx="5187840" cy="302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2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61142" y="779207"/>
            <a:ext cx="8248466" cy="67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application of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 </a:t>
            </a:r>
            <a:endParaRPr lang="en-GB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89569"/>
              </p:ext>
            </p:extLst>
          </p:nvPr>
        </p:nvGraphicFramePr>
        <p:xfrm>
          <a:off x="1074818" y="1385672"/>
          <a:ext cx="1903408" cy="3424224"/>
        </p:xfrm>
        <a:graphic>
          <a:graphicData uri="http://schemas.openxmlformats.org/drawingml/2006/table">
            <a:tbl>
              <a:tblPr/>
              <a:tblGrid>
                <a:gridCol w="1903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ALOPECIA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ALLERGY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DERMATITIS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STROKE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CLIMACS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BURNS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ABSTENTION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OBESITY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GOUT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PSORIASIS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CELLULITE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EPILEPSY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2985413" y="1263743"/>
            <a:ext cx="3438422" cy="3741587"/>
            <a:chOff x="3492981" y="729849"/>
            <a:chExt cx="3989359" cy="4670306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8580" y="749255"/>
              <a:ext cx="2659121" cy="4650899"/>
            </a:xfrm>
            <a:prstGeom prst="rect">
              <a:avLst/>
            </a:prstGeom>
          </p:spPr>
        </p:pic>
        <p:sp>
          <p:nvSpPr>
            <p:cNvPr id="10" name="Правая фигурная скобка 9"/>
            <p:cNvSpPr/>
            <p:nvPr/>
          </p:nvSpPr>
          <p:spPr>
            <a:xfrm>
              <a:off x="3492981" y="729849"/>
              <a:ext cx="641062" cy="4670306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авая фигурная скобка 10"/>
            <p:cNvSpPr/>
            <p:nvPr/>
          </p:nvSpPr>
          <p:spPr>
            <a:xfrm flipH="1">
              <a:off x="6831812" y="729849"/>
              <a:ext cx="650528" cy="4670306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50218"/>
              </p:ext>
            </p:extLst>
          </p:nvPr>
        </p:nvGraphicFramePr>
        <p:xfrm>
          <a:off x="6595303" y="1385672"/>
          <a:ext cx="1716447" cy="354086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tblPr>
              <a:tblGrid>
                <a:gridCol w="1716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</a:rPr>
                        <a:t>INFERTILITY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</a:rPr>
                        <a:t>ASTHMA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</a:rPr>
                        <a:t>ARTHRITIS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</a:rPr>
                        <a:t>DIABETES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</a:rPr>
                        <a:t>INFARTT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</a:rPr>
                        <a:t>NEURODERMIT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</a:rPr>
                        <a:t>OSTEOPOROSIS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</a:rPr>
                        <a:t>POLLINOZ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cap="all" baseline="0" dirty="0">
                          <a:latin typeface="Times New Roman"/>
                          <a:ea typeface="Calibri"/>
                        </a:rPr>
                        <a:t>Fractures</a:t>
                      </a:r>
                      <a:endParaRPr lang="ru-RU" sz="1400" b="1" cap="all" baseline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</a:rPr>
                        <a:t>INJURIES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8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</a:rPr>
                        <a:t>ECZEMA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азвание 1"/>
          <p:cNvSpPr txBox="1">
            <a:spLocks/>
          </p:cNvSpPr>
          <p:nvPr/>
        </p:nvSpPr>
        <p:spPr>
          <a:xfrm>
            <a:off x="8767321" y="26475"/>
            <a:ext cx="322088" cy="41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60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ИТМО\Презентации\Для ппт шаблонов-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4186238"/>
            <a:ext cx="9150350" cy="957262"/>
          </a:xfrm>
          <a:prstGeom prst="rect">
            <a:avLst/>
          </a:prstGeom>
          <a:noFill/>
        </p:spPr>
      </p:pic>
      <p:pic>
        <p:nvPicPr>
          <p:cNvPr id="1026" name="Picture 2" descr="E:\ИТМО\Презентации\Для ппт шаблонов-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0351" cy="10731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8767321" y="26475"/>
            <a:ext cx="322088" cy="41025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5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10184" y="845645"/>
            <a:ext cx="6066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CRYOTHERAPY FROM THE POINT OF VIEW OF HEATING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ENGINEERING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Thermal Efficiency Theses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576080" y="1910115"/>
                <a:ext cx="5998190" cy="27367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The cryotherapeutic effect is achieved due to the reaction of cold receptors to lowering the skin temperature to a subterminal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→−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2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𝑜</m:t>
                        </m:r>
                      </m:sup>
                    </m:sSup>
                    <m:r>
                      <a:rPr lang="ru-RU" sz="1400" i="1">
                        <a:solidFill>
                          <a:srgbClr val="FF0000"/>
                        </a:solidFill>
                      </a:rPr>
                      <m:t>𝐶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The temperature of the skin surface must be reduced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=3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2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𝑜</m:t>
                        </m:r>
                      </m:sup>
                    </m:sSup>
                    <m:r>
                      <a:rPr lang="ru-RU" sz="1400" i="1">
                        <a:solidFill>
                          <a:srgbClr val="FF0000"/>
                        </a:solidFill>
                      </a:rPr>
                      <m:t>𝐶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to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≈−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2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𝑜</m:t>
                        </m:r>
                      </m:sup>
                    </m:sSup>
                    <m:r>
                      <a:rPr lang="ru-RU" sz="1400" i="1">
                        <a:solidFill>
                          <a:srgbClr val="FF0000"/>
                        </a:solidFill>
                      </a:rPr>
                      <m:t>𝐶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Difference in skin temperature before and after the procedure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∆</m:t>
                        </m:r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=3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4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𝑜</m:t>
                        </m:r>
                      </m:sup>
                    </m:sSup>
                    <m:r>
                      <a:rPr lang="ru-RU" sz="1400" i="1">
                        <a:solidFill>
                          <a:srgbClr val="FF0000"/>
                        </a:solidFill>
                      </a:rPr>
                      <m:t>𝐶</m:t>
                    </m:r>
                  </m:oMath>
                </a14:m>
                <a:endParaRPr lang="ru-RU" sz="1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Human body surface area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</a:rPr>
                          <m:t>𝐹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=1.6 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𝑚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2</m:t>
                        </m:r>
                      </m:sup>
                    </m:sSup>
                  </m:oMath>
                </a14:m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The thickness of the skin layer in which the average temperature change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∆</m:t>
                        </m:r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 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=0,5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∆</m:t>
                        </m:r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16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𝑜</m:t>
                        </m:r>
                      </m:sup>
                    </m:sSup>
                    <m:r>
                      <a:rPr lang="ru-RU" sz="1400" i="1">
                        <a:solidFill>
                          <a:srgbClr val="FF0000"/>
                        </a:solidFill>
                      </a:rPr>
                      <m:t>𝐶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approximately </a:t>
                </a:r>
                <a14:m>
                  <m:oMath xmlns:m="http://schemas.openxmlformats.org/officeDocument/2006/math">
                    <m:r>
                      <a:rPr lang="ru-RU" sz="1400" i="1" smtClean="0">
                        <a:solidFill>
                          <a:srgbClr val="FF0000"/>
                        </a:solidFill>
                      </a:rPr>
                      <m:t>6 </m:t>
                    </m:r>
                    <m:r>
                      <a:rPr lang="en-US" sz="1400" i="1">
                        <a:solidFill>
                          <a:srgbClr val="FF0000"/>
                        </a:solidFill>
                      </a:rPr>
                      <m:t>𝑚𝑚</m:t>
                    </m:r>
                    <m:r>
                      <a:rPr lang="ru-RU" sz="1400" i="1">
                        <a:solidFill>
                          <a:srgbClr val="FF0000"/>
                        </a:solidFill>
                      </a:rPr>
                      <m:t>=0.06 </m:t>
                    </m:r>
                    <m:r>
                      <a:rPr lang="ru-RU" sz="1400" i="1">
                        <a:solidFill>
                          <a:srgbClr val="FF0000"/>
                        </a:solidFill>
                      </a:rPr>
                      <m:t>𝑚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Skin tightness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𝜌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=1093 </m:t>
                    </m:r>
                    <m:r>
                      <a:rPr lang="en-US" sz="1400" i="1">
                        <a:solidFill>
                          <a:srgbClr val="FF0000"/>
                        </a:solidFill>
                      </a:rPr>
                      <m:t>𝑘𝑔</m:t>
                    </m:r>
                    <m:r>
                      <a:rPr lang="ru-RU" sz="1400" i="1">
                        <a:solidFill>
                          <a:srgbClr val="FF0000"/>
                        </a:solidFill>
                      </a:rPr>
                      <m:t>/</m:t>
                    </m:r>
                    <m:sSup>
                      <m:sSup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𝑚</m:t>
                        </m:r>
                      </m:e>
                      <m: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heat capacity of the skin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𝐶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=3.6 </m:t>
                    </m:r>
                    <m:r>
                      <a:rPr lang="en-US" sz="1400" i="1">
                        <a:solidFill>
                          <a:srgbClr val="FF0000"/>
                        </a:solidFill>
                      </a:rPr>
                      <m:t>𝑘𝐽</m:t>
                    </m:r>
                    <m:r>
                      <a:rPr lang="ru-RU" sz="1400" i="1">
                        <a:solidFill>
                          <a:srgbClr val="FF0000"/>
                        </a:solidFill>
                      </a:rPr>
                      <m:t>/</m:t>
                    </m:r>
                    <m:d>
                      <m:d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d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𝑘𝑔</m:t>
                        </m:r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 </m:t>
                        </m:r>
                        <m:sSup>
                          <m:sSupPr>
                            <m:ctrlPr>
                              <a:rPr lang="ru-RU" sz="1400" i="1">
                                <a:solidFill>
                                  <a:srgbClr val="FF0000"/>
                                </a:solidFill>
                              </a:rPr>
                            </m:ctrlPr>
                          </m:sSupPr>
                          <m:e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  <m:sup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</a:rPr>
                              <m:t>𝑜</m:t>
                            </m:r>
                          </m:sup>
                        </m:sSup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𝐶</m:t>
                        </m:r>
                      </m:e>
                    </m:d>
                  </m:oMath>
                </a14:m>
                <a:r>
                  <a:rPr lang="ru-RU" sz="1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The mass of the supercooled skin area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𝑚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𝜌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</a:rPr>
                          <m:t>𝐹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 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∆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</a:rPr>
                      <m:t>=1093∙1.6∙0.006=10.5 </m:t>
                    </m:r>
                    <m:r>
                      <a:rPr lang="ru-RU" sz="1400" i="1">
                        <a:solidFill>
                          <a:srgbClr val="FF0000"/>
                        </a:solidFill>
                      </a:rPr>
                      <m:t>𝑘𝑔</m:t>
                    </m:r>
                  </m:oMath>
                </a14:m>
                <a:r>
                  <a:rPr lang="ru-RU" sz="1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080" y="1910115"/>
                <a:ext cx="5998190" cy="2736711"/>
              </a:xfrm>
              <a:prstGeom prst="rect">
                <a:avLst/>
              </a:prstGeom>
              <a:blipFill rotWithShape="1">
                <a:blip r:embed="rId4"/>
                <a:stretch>
                  <a:fillRect l="-203" t="-223" b="-13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7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ИТМО\Презентации\Для ппт шаблонов-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4186238"/>
            <a:ext cx="9150350" cy="957262"/>
          </a:xfrm>
          <a:prstGeom prst="rect">
            <a:avLst/>
          </a:prstGeom>
          <a:noFill/>
        </p:spPr>
      </p:pic>
      <p:pic>
        <p:nvPicPr>
          <p:cNvPr id="1026" name="Picture 2" descr="E:\ИТМО\Презентации\Для ппт шаблонов-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0351" cy="10731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8767321" y="26475"/>
            <a:ext cx="322088" cy="41025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6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794678" y="2085114"/>
                <a:ext cx="5779827" cy="2240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The amount of heat removed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𝑠𝑘</m:t>
                        </m:r>
                      </m:sub>
                    </m:sSub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𝑠𝑘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=10.5∙3.6∙16=604 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𝑘𝐽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The share of heat generated by the patient in the total heat load is </a:t>
                </a:r>
                <a:r>
                  <a:rPr lang="en-US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%.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Total heat 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𝑠𝑢𝑚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𝑠𝑘</m:t>
                            </m:r>
                          </m:sub>
                        </m:sSub>
                      </m:num>
                      <m:den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0.7</m:t>
                        </m:r>
                      </m:den>
                    </m:f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=604/0.6=863 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𝑘𝐽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Heat of vaporization of nitrogen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=199 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𝑘𝑗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𝑘𝑔</m:t>
                    </m:r>
                  </m:oMath>
                </a14:m>
                <a:endParaRPr lang="ru-RU" sz="1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Minimal nitrogen consumption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𝑠𝑢𝑚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ru-RU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den>
                    </m:f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=4.34  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𝑘𝑔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lvl="0" indent="-171450">
                  <a:buFont typeface="Arial" pitchFamily="34" charset="0"/>
                  <a:buChar char="•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Taking into account additional losses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u-RU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≈4.5  </m:t>
                    </m:r>
                    <m:r>
                      <a:rPr lang="ru-RU" sz="1400" i="1">
                        <a:solidFill>
                          <a:srgbClr val="FF0000"/>
                        </a:solidFill>
                        <a:latin typeface="Cambria Math"/>
                      </a:rPr>
                      <m:t>𝑘𝑔</m:t>
                    </m:r>
                  </m:oMath>
                </a14:m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400" dirty="0" err="1">
                    <a:latin typeface="Times New Roman" pitchFamily="18" charset="0"/>
                    <a:cs typeface="Times New Roman" pitchFamily="18" charset="0"/>
                  </a:rPr>
                  <a:t>Cryosauna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with lower costs of liquid nitrogen does not provide the necessary hypothermia of the skin surface, therefore it does not create conditions for obtaining a </a:t>
                </a:r>
                <a:r>
                  <a:rPr lang="en-US" sz="1400" dirty="0" err="1">
                    <a:latin typeface="Times New Roman" pitchFamily="18" charset="0"/>
                    <a:cs typeface="Times New Roman" pitchFamily="18" charset="0"/>
                  </a:rPr>
                  <a:t>cryotherapeutic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effect.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678" y="2085114"/>
                <a:ext cx="5779827" cy="2240422"/>
              </a:xfrm>
              <a:prstGeom prst="rect">
                <a:avLst/>
              </a:prstGeom>
              <a:blipFill rotWithShape="1">
                <a:blip r:embed="rId4"/>
                <a:stretch>
                  <a:fillRect l="-105" t="-272" b="-1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10184" y="845645"/>
            <a:ext cx="6066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CRYOTHERAPY FROM THE POINT OF VIEW OF HEATING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ENGINEERING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Thermal Efficiency Theses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0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8767321" y="26475"/>
            <a:ext cx="322088" cy="410254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7</a:t>
            </a:r>
            <a:endParaRPr lang="ru-RU" sz="2400" dirty="0"/>
          </a:p>
        </p:txBody>
      </p:sp>
      <p:pic>
        <p:nvPicPr>
          <p:cNvPr id="1026" name="Picture 2" descr="C:\Users\user\Desktop\Рисун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0" y="1038330"/>
            <a:ext cx="4585798" cy="270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Рисунок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28" y="1022451"/>
            <a:ext cx="3976437" cy="272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82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8767321" y="26475"/>
            <a:ext cx="322088" cy="410254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8</a:t>
            </a:r>
            <a:endParaRPr lang="ru-RU" sz="2400" dirty="0"/>
          </a:p>
        </p:txBody>
      </p:sp>
      <p:pic>
        <p:nvPicPr>
          <p:cNvPr id="2050" name="Picture 2" descr="C:\Users\user\Desktop\Рисунок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8" y="930586"/>
            <a:ext cx="5598304" cy="347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 txBox="1">
            <a:spLocks/>
          </p:cNvSpPr>
          <p:nvPr/>
        </p:nvSpPr>
        <p:spPr>
          <a:xfrm>
            <a:off x="8767321" y="26475"/>
            <a:ext cx="322088" cy="41025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9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-23402"/>
            <a:ext cx="521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cryostatting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 units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95783" y="866728"/>
            <a:ext cx="5239388" cy="27968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85773" y="1530007"/>
            <a:ext cx="7800776" cy="272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35401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WBC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thermophysical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theory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formulated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v-LV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ethods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calculating the effects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occur along with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contact with cryogenic gas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proposed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proposed theory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confirmed by numerous studies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ITMO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endParaRPr lang="lv-LV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postulates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theory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suggested as 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of professional discussion, which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opens it for extensions and clarifications</a:t>
            </a:r>
            <a:endParaRPr lang="lv-LV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purpose of such a discussion could be the development of a universally recognized tool for the continuation of </a:t>
            </a:r>
            <a:r>
              <a:rPr lang="lv-LV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field of cryogenic medical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technologies</a:t>
            </a:r>
            <a:endParaRPr lang="en-GB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700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4812</TotalTime>
  <Words>745</Words>
  <Application>Microsoft Office PowerPoint</Application>
  <PresentationFormat>Экран (16:9)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Cover</vt:lpstr>
      <vt:lpstr>1_Cover</vt:lpstr>
      <vt:lpstr>The influence of the cryostatting technology evolution on the efficiency of WBC units</vt:lpstr>
      <vt:lpstr>2</vt:lpstr>
      <vt:lpstr>Презентация PowerPoint</vt:lpstr>
      <vt:lpstr>Презентация PowerPoint</vt:lpstr>
      <vt:lpstr>Презентация PowerPoint</vt:lpstr>
      <vt:lpstr>Презентация PowerPoint</vt:lpstr>
      <vt:lpstr>7</vt:lpstr>
      <vt:lpstr>8</vt:lpstr>
      <vt:lpstr>Презентация PowerPoint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user</cp:lastModifiedBy>
  <cp:revision>55</cp:revision>
  <dcterms:created xsi:type="dcterms:W3CDTF">2014-06-27T12:30:22Z</dcterms:created>
  <dcterms:modified xsi:type="dcterms:W3CDTF">2021-04-27T08:02:55Z</dcterms:modified>
</cp:coreProperties>
</file>