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  <p:sldMasterId id="2147483698" r:id="rId2"/>
  </p:sldMasterIdLst>
  <p:notesMasterIdLst>
    <p:notesMasterId r:id="rId13"/>
  </p:notesMasterIdLst>
  <p:handoutMasterIdLst>
    <p:handoutMasterId r:id="rId14"/>
  </p:handoutMasterIdLst>
  <p:sldIdLst>
    <p:sldId id="265" r:id="rId3"/>
    <p:sldId id="257" r:id="rId4"/>
    <p:sldId id="264" r:id="rId5"/>
    <p:sldId id="270" r:id="rId6"/>
    <p:sldId id="269" r:id="rId7"/>
    <p:sldId id="271" r:id="rId8"/>
    <p:sldId id="268" r:id="rId9"/>
    <p:sldId id="262" r:id="rId10"/>
    <p:sldId id="267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11">
          <p15:clr>
            <a:srgbClr val="A4A3A4"/>
          </p15:clr>
        </p15:guide>
        <p15:guide id="2" pos="287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72" autoAdjust="0"/>
  </p:normalViewPr>
  <p:slideViewPr>
    <p:cSldViewPr snapToGrid="0" snapToObjects="1" showGuides="1">
      <p:cViewPr>
        <p:scale>
          <a:sx n="130" d="100"/>
          <a:sy n="130" d="100"/>
        </p:scale>
        <p:origin x="-408" y="-246"/>
      </p:cViewPr>
      <p:guideLst>
        <p:guide orient="horz" pos="1611"/>
        <p:guide pos="28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412975-4CFD-C441-A244-B7FD9A9579C2}" type="datetimeFigureOut">
              <a:rPr lang="en-US" smtClean="0"/>
              <a:pPr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D660DC-725D-2A44-9F89-74FE668A9C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1254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FD1C8-470D-774F-8B40-381C3059BD4A}" type="datetimeFigureOut">
              <a:rPr lang="en-US" smtClean="0"/>
              <a:pPr/>
              <a:t>4/27/2021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49711C-DB87-6342-8123-FE7E39EB00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07329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subtitle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9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24"/>
          <p:cNvSpPr>
            <a:spLocks noGrp="1"/>
          </p:cNvSpPr>
          <p:nvPr>
            <p:ph type="body" sz="quarter" idx="2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5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20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319723"/>
            <a:ext cx="4038600" cy="127490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9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9" y="1770130"/>
            <a:ext cx="3036565" cy="2919036"/>
          </a:xfrm>
          <a:custGeom>
            <a:avLst/>
            <a:gdLst>
              <a:gd name="connsiteX0" fmla="*/ 0 w 3027362"/>
              <a:gd name="connsiteY0" fmla="*/ 0 h 1885950"/>
              <a:gd name="connsiteX1" fmla="*/ 2528981 w 3027362"/>
              <a:gd name="connsiteY1" fmla="*/ 0 h 1885950"/>
              <a:gd name="connsiteX2" fmla="*/ 3027362 w 3027362"/>
              <a:gd name="connsiteY2" fmla="*/ 498381 h 1885950"/>
              <a:gd name="connsiteX3" fmla="*/ 3027362 w 3027362"/>
              <a:gd name="connsiteY3" fmla="*/ 1885950 h 1885950"/>
              <a:gd name="connsiteX4" fmla="*/ 0 w 3027362"/>
              <a:gd name="connsiteY4" fmla="*/ 1885950 h 1885950"/>
              <a:gd name="connsiteX5" fmla="*/ 0 w 3027362"/>
              <a:gd name="connsiteY5" fmla="*/ 0 h 1885950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0 w 3036565"/>
              <a:gd name="connsiteY4" fmla="*/ 1885950 h 3892048"/>
              <a:gd name="connsiteX5" fmla="*/ 0 w 3036565"/>
              <a:gd name="connsiteY5" fmla="*/ 0 h 3892048"/>
              <a:gd name="connsiteX0" fmla="*/ 0 w 3036565"/>
              <a:gd name="connsiteY0" fmla="*/ 0 h 3892048"/>
              <a:gd name="connsiteX1" fmla="*/ 2528981 w 3036565"/>
              <a:gd name="connsiteY1" fmla="*/ 0 h 3892048"/>
              <a:gd name="connsiteX2" fmla="*/ 3027362 w 3036565"/>
              <a:gd name="connsiteY2" fmla="*/ 498381 h 3892048"/>
              <a:gd name="connsiteX3" fmla="*/ 3036565 w 3036565"/>
              <a:gd name="connsiteY3" fmla="*/ 3892048 h 3892048"/>
              <a:gd name="connsiteX4" fmla="*/ 9203 w 3036565"/>
              <a:gd name="connsiteY4" fmla="*/ 3892047 h 3892048"/>
              <a:gd name="connsiteX5" fmla="*/ 0 w 3036565"/>
              <a:gd name="connsiteY5" fmla="*/ 0 h 3892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36565" h="3892048">
                <a:moveTo>
                  <a:pt x="0" y="0"/>
                </a:moveTo>
                <a:lnTo>
                  <a:pt x="2528981" y="0"/>
                </a:lnTo>
                <a:cubicBezTo>
                  <a:pt x="2804229" y="0"/>
                  <a:pt x="3027362" y="223133"/>
                  <a:pt x="3027362" y="498381"/>
                </a:cubicBezTo>
                <a:cubicBezTo>
                  <a:pt x="3030430" y="1629603"/>
                  <a:pt x="3033497" y="2760826"/>
                  <a:pt x="3036565" y="3892048"/>
                </a:cubicBezTo>
                <a:lnTo>
                  <a:pt x="9203" y="3892047"/>
                </a:lnTo>
                <a:cubicBezTo>
                  <a:pt x="6135" y="2594698"/>
                  <a:pt x="3068" y="1297349"/>
                  <a:pt x="0" y="0"/>
                </a:cubicBez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911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38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599335"/>
            <a:ext cx="6400800" cy="228599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12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subtitle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098416" y="4902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5910801" y="42723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371600" y="2926326"/>
            <a:ext cx="6400800" cy="705749"/>
          </a:xfrm>
        </p:spPr>
        <p:txBody>
          <a:bodyPr anchor="b">
            <a:normAutofit/>
          </a:bodyPr>
          <a:lstStyle>
            <a:lvl1pPr algn="ctr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371600" y="3637205"/>
            <a:ext cx="6400800" cy="46290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bg1"/>
                </a:solidFill>
              </a:defRPr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0845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4693" y="997421"/>
            <a:ext cx="5965438" cy="1488969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65697" y="2571750"/>
            <a:ext cx="5965825" cy="165258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600"/>
            </a:lvl1pPr>
            <a:lvl2pPr marL="457200" indent="0" algn="l">
              <a:buFontTx/>
              <a:buNone/>
              <a:defRPr/>
            </a:lvl2pPr>
            <a:lvl3pPr marL="914400" indent="0" algn="l">
              <a:buFontTx/>
              <a:buNone/>
              <a:defRPr/>
            </a:lvl3pPr>
            <a:lvl4pPr marL="1371600" indent="0" algn="l">
              <a:buFontTx/>
              <a:buNone/>
              <a:defRPr/>
            </a:lvl4pPr>
            <a:lvl5pPr marL="1828800" indent="0" algn="l">
              <a:buFontTx/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141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</p:spPr>
        <p:txBody>
          <a:bodyPr anchor="ctr"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140" y="927382"/>
            <a:ext cx="2713244" cy="1644368"/>
          </a:xfrm>
        </p:spPr>
        <p:txBody>
          <a:bodyPr anchor="t" anchorCtr="0">
            <a:normAutofit/>
          </a:bodyPr>
          <a:lstStyle>
            <a:lvl1pPr>
              <a:defRPr sz="2800" baseline="0">
                <a:solidFill>
                  <a:srgbClr val="FFFFFF"/>
                </a:solidFill>
              </a:defRPr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2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ина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010279"/>
            <a:ext cx="8229600" cy="620483"/>
          </a:xfrm>
        </p:spPr>
        <p:txBody>
          <a:bodyPr>
            <a:normAutofit/>
          </a:bodyPr>
          <a:lstStyle>
            <a:lvl1pPr algn="ctr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2787704"/>
            <a:ext cx="8229600" cy="594122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FontTx/>
              <a:buNone/>
              <a:defRPr>
                <a:solidFill>
                  <a:srgbClr val="FFFFFF"/>
                </a:solidFill>
              </a:defRPr>
            </a:lvl2pPr>
            <a:lvl3pPr marL="914400" indent="0" algn="ctr">
              <a:buFontTx/>
              <a:buNone/>
              <a:defRPr>
                <a:solidFill>
                  <a:srgbClr val="FFFFFF"/>
                </a:solidFill>
              </a:defRPr>
            </a:lvl3pPr>
            <a:lvl4pPr marL="1371600" indent="0" algn="ctr">
              <a:buFontTx/>
              <a:buNone/>
              <a:defRPr>
                <a:solidFill>
                  <a:srgbClr val="FFFFFF"/>
                </a:solidFill>
              </a:defRPr>
            </a:lvl4pPr>
            <a:lvl5pPr marL="1828800" indent="0" algn="ctr">
              <a:buFontTx/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320221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6273934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46133"/>
            <a:ext cx="6273934" cy="284849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284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kfq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9937"/>
            <a:ext cx="4038600" cy="2834686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1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592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457199" y="1759937"/>
            <a:ext cx="5018388" cy="294303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5659438" y="1759744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1"/>
          </p:nvPr>
        </p:nvSpPr>
        <p:spPr>
          <a:xfrm>
            <a:off x="5659438" y="3288506"/>
            <a:ext cx="3027362" cy="1414463"/>
          </a:xfrm>
          <a:custGeom>
            <a:avLst/>
            <a:gdLst/>
            <a:ahLst/>
            <a:cxnLst/>
            <a:rect l="l" t="t" r="r" b="b"/>
            <a:pathLst>
              <a:path w="3027362" h="1885950">
                <a:moveTo>
                  <a:pt x="0" y="0"/>
                </a:moveTo>
                <a:lnTo>
                  <a:pt x="3027362" y="0"/>
                </a:lnTo>
                <a:lnTo>
                  <a:pt x="3027362" y="1063625"/>
                </a:lnTo>
                <a:lnTo>
                  <a:pt x="3026362" y="1063625"/>
                </a:lnTo>
                <a:lnTo>
                  <a:pt x="3023015" y="1129917"/>
                </a:lnTo>
                <a:cubicBezTo>
                  <a:pt x="2982765" y="1526260"/>
                  <a:pt x="2667672" y="1841353"/>
                  <a:pt x="2271329" y="1881603"/>
                </a:cubicBezTo>
                <a:lnTo>
                  <a:pt x="2205037" y="1884951"/>
                </a:lnTo>
                <a:lnTo>
                  <a:pt x="2205037" y="1885950"/>
                </a:lnTo>
                <a:lnTo>
                  <a:pt x="0" y="1885950"/>
                </a:lnTo>
                <a:close/>
              </a:path>
            </a:pathLst>
          </a:cu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7498"/>
            <a:ext cx="8229600" cy="62031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460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57201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3276149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6097917" y="1759744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457201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3276149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9"/>
          </p:nvPr>
        </p:nvSpPr>
        <p:spPr>
          <a:xfrm>
            <a:off x="6097917" y="3324086"/>
            <a:ext cx="2588883" cy="1063056"/>
          </a:xfrm>
          <a:prstGeom prst="round1Rect">
            <a:avLst>
              <a:gd name="adj" fmla="val 37649"/>
            </a:avLst>
          </a:prstGeom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20"/>
          </p:nvPr>
        </p:nvSpPr>
        <p:spPr>
          <a:xfrm>
            <a:off x="457201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6" name="Text Placeholder 24"/>
          <p:cNvSpPr>
            <a:spLocks noGrp="1"/>
          </p:cNvSpPr>
          <p:nvPr>
            <p:ph type="body" sz="quarter" idx="21"/>
          </p:nvPr>
        </p:nvSpPr>
        <p:spPr>
          <a:xfrm>
            <a:off x="3275819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7" name="Text Placeholder 24"/>
          <p:cNvSpPr>
            <a:spLocks noGrp="1"/>
          </p:cNvSpPr>
          <p:nvPr>
            <p:ph type="body" sz="quarter" idx="22"/>
          </p:nvPr>
        </p:nvSpPr>
        <p:spPr>
          <a:xfrm>
            <a:off x="6085706" y="289917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8" name="Text Placeholder 24"/>
          <p:cNvSpPr>
            <a:spLocks noGrp="1"/>
          </p:cNvSpPr>
          <p:nvPr>
            <p:ph type="body" sz="quarter" idx="23"/>
          </p:nvPr>
        </p:nvSpPr>
        <p:spPr>
          <a:xfrm>
            <a:off x="457201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29" name="Text Placeholder 24"/>
          <p:cNvSpPr>
            <a:spLocks noGrp="1"/>
          </p:cNvSpPr>
          <p:nvPr>
            <p:ph type="body" sz="quarter" idx="24"/>
          </p:nvPr>
        </p:nvSpPr>
        <p:spPr>
          <a:xfrm>
            <a:off x="3275819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0" name="Text Placeholder 24"/>
          <p:cNvSpPr>
            <a:spLocks noGrp="1"/>
          </p:cNvSpPr>
          <p:nvPr>
            <p:ph type="body" sz="quarter" idx="25"/>
          </p:nvPr>
        </p:nvSpPr>
        <p:spPr>
          <a:xfrm>
            <a:off x="6085706" y="4472763"/>
            <a:ext cx="2589213" cy="269081"/>
          </a:xfrm>
        </p:spPr>
        <p:txBody>
          <a:bodyPr>
            <a:normAutofit/>
          </a:bodyPr>
          <a:lstStyle>
            <a:lvl1pPr marL="0" indent="0">
              <a:buFont typeface="Arial"/>
              <a:buNone/>
              <a:defRPr sz="12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33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185639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 i="0" cap="none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030768" y="329462"/>
            <a:ext cx="465603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International Students and Scholars Rock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5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7" r:id="rId2"/>
    <p:sldLayoutId id="2147483692" r:id="rId3"/>
    <p:sldLayoutId id="2147483686" r:id="rId4"/>
    <p:sldLayoutId id="2147483689" r:id="rId5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27382"/>
            <a:ext cx="8229600" cy="6204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title</a:t>
            </a:r>
            <a:r>
              <a:rPr lang="ru-RU" dirty="0" smtClean="0"/>
              <a:t> </a:t>
            </a:r>
            <a:r>
              <a:rPr lang="ru-RU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4948"/>
            <a:ext cx="8229600" cy="28996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-865051" y="41341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003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SzPct val="100000"/>
        <a:buFontTx/>
        <a:buBlip>
          <a:blip r:embed="rId10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455234" y="1382752"/>
            <a:ext cx="6568068" cy="2382484"/>
          </a:xfrm>
        </p:spPr>
        <p:txBody>
          <a:bodyPr>
            <a:normAutofit/>
          </a:bodyPr>
          <a:lstStyle/>
          <a:p>
            <a:r>
              <a:rPr lang="en-US" b="1" cap="all" dirty="0"/>
              <a:t>The influence of the </a:t>
            </a:r>
            <a:r>
              <a:rPr lang="en-US" b="1" cap="all" dirty="0" err="1"/>
              <a:t>cryostatting</a:t>
            </a:r>
            <a:r>
              <a:rPr lang="en-US" b="1" cap="all" dirty="0"/>
              <a:t> technology evolution on the efficiency of WBC units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455234" y="3914691"/>
            <a:ext cx="6454698" cy="462905"/>
          </a:xfrm>
        </p:spPr>
        <p:txBody>
          <a:bodyPr>
            <a:normAutofit/>
          </a:bodyPr>
          <a:lstStyle/>
          <a:p>
            <a:r>
              <a:rPr lang="en-US" dirty="0" err="1" smtClean="0"/>
              <a:t>Vasilenok</a:t>
            </a:r>
            <a:r>
              <a:rPr lang="en-US" dirty="0" smtClean="0"/>
              <a:t> A.V., Baranov </a:t>
            </a:r>
            <a:r>
              <a:rPr lang="en-US" dirty="0" err="1" smtClean="0"/>
              <a:t>A.Yu</a:t>
            </a:r>
            <a:r>
              <a:rPr lang="en-US" dirty="0" smtClean="0"/>
              <a:t>., </a:t>
            </a:r>
            <a:r>
              <a:rPr lang="en-US" dirty="0" err="1" smtClean="0"/>
              <a:t>Malysheva</a:t>
            </a:r>
            <a:r>
              <a:rPr lang="en-US" dirty="0" smtClean="0"/>
              <a:t> T.A., </a:t>
            </a:r>
            <a:r>
              <a:rPr lang="en-US" dirty="0" err="1" smtClean="0"/>
              <a:t>Kirilov</a:t>
            </a:r>
            <a:r>
              <a:rPr lang="en-US" dirty="0" smtClean="0"/>
              <a:t> D.N.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2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01258"/>
            <a:ext cx="8229600" cy="620483"/>
          </a:xfrm>
        </p:spPr>
        <p:txBody>
          <a:bodyPr/>
          <a:lstStyle/>
          <a:p>
            <a:r>
              <a:rPr lang="en-US" dirty="0" smtClean="0"/>
              <a:t>Thank you for your attention</a:t>
            </a:r>
            <a:r>
              <a:rPr lang="ru-RU" dirty="0" smtClean="0"/>
              <a:t>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2578684"/>
            <a:ext cx="8229600" cy="594122"/>
          </a:xfrm>
        </p:spPr>
        <p:txBody>
          <a:bodyPr/>
          <a:lstStyle/>
          <a:p>
            <a:r>
              <a:rPr lang="en-US" dirty="0" smtClean="0"/>
              <a:t>www.</a:t>
            </a:r>
            <a:r>
              <a:rPr lang="pl-PL" dirty="0" smtClean="0"/>
              <a:t>ifmo.ru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494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-23402"/>
            <a:ext cx="5218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cryostatting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WBC units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https://cdn1.lockerdome.com/uploads/e652761779540710903f4ae51b08b75f33ba52165d06d27d350abe175082ca55_lar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964" y="932122"/>
            <a:ext cx="1327023" cy="132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Espace réservé du contenu 2"/>
          <p:cNvSpPr txBox="1">
            <a:spLocks/>
          </p:cNvSpPr>
          <p:nvPr/>
        </p:nvSpPr>
        <p:spPr bwMode="auto">
          <a:xfrm>
            <a:off x="529283" y="827909"/>
            <a:ext cx="6200848" cy="1060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rgbClr val="009999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35401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813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WBC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 medical technology based on stimulation of the patient's cold skin receptors.</a:t>
            </a:r>
            <a:endParaRPr lang="en-GB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-366532" y="1534289"/>
            <a:ext cx="7992477" cy="756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rgbClr val="009999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35401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813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Cold receptors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irritate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subcooling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the surface to a </a:t>
            </a:r>
            <a:r>
              <a:rPr lang="en-US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subterminal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temperature level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000" b="1" i="1" baseline="-25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ru-RU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→-2</a:t>
            </a:r>
            <a:r>
              <a:rPr lang="en-US" sz="2000" b="1" baseline="30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Espace réservé du contenu 2"/>
          <p:cNvSpPr txBox="1">
            <a:spLocks/>
          </p:cNvSpPr>
          <p:nvPr/>
        </p:nvSpPr>
        <p:spPr bwMode="auto">
          <a:xfrm>
            <a:off x="3142252" y="2438672"/>
            <a:ext cx="3825377" cy="2236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rgbClr val="009999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35401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813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gas temperature determines the intensity of heat removal therefore most researches in the field of WBC technology pay particular attention to the gas temperature</a:t>
            </a:r>
            <a:r>
              <a:rPr lang="en-US" dirty="0"/>
              <a:t>.</a:t>
            </a:r>
            <a:endParaRPr lang="en-GB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7375854" y="2601941"/>
            <a:ext cx="1105458" cy="1831792"/>
            <a:chOff x="10502434" y="1044370"/>
            <a:chExt cx="1211752" cy="2183125"/>
          </a:xfrm>
        </p:grpSpPr>
        <p:grpSp>
          <p:nvGrpSpPr>
            <p:cNvPr id="13" name="Группа 12"/>
            <p:cNvGrpSpPr>
              <a:grpSpLocks/>
            </p:cNvGrpSpPr>
            <p:nvPr/>
          </p:nvGrpSpPr>
          <p:grpSpPr bwMode="auto">
            <a:xfrm>
              <a:off x="10502434" y="1044370"/>
              <a:ext cx="1211752" cy="2183125"/>
              <a:chOff x="443462" y="25116"/>
              <a:chExt cx="1737360" cy="3048000"/>
            </a:xfrm>
          </p:grpSpPr>
          <p:sp>
            <p:nvSpPr>
              <p:cNvPr id="19" name="Прямоугольник 18"/>
              <p:cNvSpPr>
                <a:spLocks noChangeArrowheads="1"/>
              </p:cNvSpPr>
              <p:nvPr/>
            </p:nvSpPr>
            <p:spPr bwMode="auto">
              <a:xfrm>
                <a:off x="443462" y="25116"/>
                <a:ext cx="1737360" cy="3048000"/>
              </a:xfrm>
              <a:prstGeom prst="rect">
                <a:avLst/>
              </a:prstGeom>
              <a:pattFill prst="lgConfetti">
                <a:fgClr>
                  <a:srgbClr val="000000"/>
                </a:fgClr>
                <a:bgClr>
                  <a:srgbClr val="FFFFFF"/>
                </a:bgClr>
              </a:patt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ru-RU"/>
              </a:p>
            </p:txBody>
          </p:sp>
          <p:sp>
            <p:nvSpPr>
              <p:cNvPr id="20" name="Прямоугольник 19"/>
              <p:cNvSpPr>
                <a:spLocks noChangeAspect="1"/>
              </p:cNvSpPr>
              <p:nvPr/>
            </p:nvSpPr>
            <p:spPr bwMode="auto">
              <a:xfrm>
                <a:off x="650181" y="190501"/>
                <a:ext cx="1394459" cy="2746047"/>
              </a:xfrm>
              <a:prstGeom prst="rect">
                <a:avLst/>
              </a:prstGeom>
              <a:solidFill>
                <a:srgbClr val="FFFFFF"/>
              </a:solidFill>
              <a:ln w="12700" algn="ctr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ru-RU"/>
              </a:p>
            </p:txBody>
          </p:sp>
        </p:grpSp>
        <p:grpSp>
          <p:nvGrpSpPr>
            <p:cNvPr id="14" name="Группа 13"/>
            <p:cNvGrpSpPr>
              <a:grpSpLocks/>
            </p:cNvGrpSpPr>
            <p:nvPr/>
          </p:nvGrpSpPr>
          <p:grpSpPr bwMode="auto">
            <a:xfrm>
              <a:off x="10857672" y="1394840"/>
              <a:ext cx="552575" cy="1648157"/>
              <a:chOff x="860511" y="297823"/>
              <a:chExt cx="473352" cy="1483360"/>
            </a:xfrm>
          </p:grpSpPr>
          <p:pic>
            <p:nvPicPr>
              <p:cNvPr id="17" name="Рисунок 16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0511" y="297823"/>
                <a:ext cx="473352" cy="148336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8" name="Овал 17"/>
              <p:cNvSpPr>
                <a:spLocks noChangeArrowheads="1"/>
              </p:cNvSpPr>
              <p:nvPr/>
            </p:nvSpPr>
            <p:spPr bwMode="auto">
              <a:xfrm>
                <a:off x="860511" y="297823"/>
                <a:ext cx="473352" cy="421640"/>
              </a:xfrm>
              <a:prstGeom prst="ellipse">
                <a:avLst/>
              </a:prstGeom>
              <a:solidFill>
                <a:srgbClr val="4F81BD"/>
              </a:solidFill>
              <a:ln w="25400" algn="ctr">
                <a:solidFill>
                  <a:srgbClr val="385D8A"/>
                </a:solidFill>
                <a:round/>
                <a:headEnd/>
                <a:tailEnd/>
              </a:ln>
            </p:spPr>
            <p:txBody>
              <a:bodyPr rot="0" vert="horz" wrap="square" lIns="91440" tIns="45720" rIns="91440" bIns="45720" anchor="ctr" anchorCtr="0" upright="1">
                <a:noAutofit/>
              </a:bodyPr>
              <a:lstStyle/>
              <a:p>
                <a:endParaRPr lang="ru-RU"/>
              </a:p>
            </p:txBody>
          </p:sp>
        </p:grpSp>
        <p:sp>
          <p:nvSpPr>
            <p:cNvPr id="15" name="Прямоугольник 14"/>
            <p:cNvSpPr/>
            <p:nvPr/>
          </p:nvSpPr>
          <p:spPr>
            <a:xfrm>
              <a:off x="10646614" y="1302986"/>
              <a:ext cx="972592" cy="1830672"/>
            </a:xfrm>
            <a:prstGeom prst="rect">
              <a:avLst/>
            </a:prstGeom>
            <a:gradFill flip="none" rotWithShape="1">
              <a:gsLst>
                <a:gs pos="1000">
                  <a:srgbClr val="5E9EFF">
                    <a:lumMod val="0"/>
                    <a:lumOff val="100000"/>
                    <a:alpha val="27000"/>
                  </a:srgbClr>
                </a:gs>
                <a:gs pos="54000">
                  <a:srgbClr val="1D8EFF"/>
                </a:gs>
                <a:gs pos="98000">
                  <a:srgbClr val="C4D6EB"/>
                </a:gs>
                <a:gs pos="100000">
                  <a:srgbClr val="FFEBFA"/>
                </a:gs>
              </a:gsLst>
              <a:lin ang="5400000" scaled="0"/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/>
            </a:p>
          </p:txBody>
        </p:sp>
        <p:sp>
          <p:nvSpPr>
            <p:cNvPr id="16" name="Поле 12"/>
            <p:cNvSpPr txBox="1"/>
            <p:nvPr/>
          </p:nvSpPr>
          <p:spPr>
            <a:xfrm>
              <a:off x="10737896" y="2182467"/>
              <a:ext cx="928660" cy="27316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ru-RU" sz="1800" b="1" dirty="0">
                  <a:solidFill>
                    <a:srgbClr val="C00000"/>
                  </a:solidFill>
                  <a:effectLst/>
                  <a:latin typeface="Times New Roman"/>
                  <a:ea typeface="Calibri"/>
                </a:rPr>
                <a:t>-</a:t>
              </a:r>
              <a:r>
                <a:rPr lang="ru-RU" sz="1800" b="1" dirty="0" smtClean="0">
                  <a:solidFill>
                    <a:srgbClr val="C00000"/>
                  </a:solidFill>
                  <a:effectLst/>
                  <a:latin typeface="Times New Roman"/>
                  <a:ea typeface="Calibri"/>
                </a:rPr>
                <a:t>17</a:t>
              </a:r>
              <a:r>
                <a:rPr lang="en-US" sz="1800" b="1" dirty="0" smtClean="0">
                  <a:solidFill>
                    <a:srgbClr val="C00000"/>
                  </a:solidFill>
                  <a:effectLst/>
                  <a:latin typeface="Times New Roman"/>
                  <a:ea typeface="Calibri"/>
                </a:rPr>
                <a:t>0</a:t>
              </a:r>
              <a:r>
                <a:rPr lang="ru-RU" sz="1800" b="1" baseline="30000" dirty="0" err="1" smtClean="0">
                  <a:solidFill>
                    <a:srgbClr val="C00000"/>
                  </a:solidFill>
                  <a:effectLst/>
                  <a:latin typeface="Times New Roman"/>
                  <a:ea typeface="Calibri"/>
                </a:rPr>
                <a:t>о</a:t>
              </a:r>
              <a:r>
                <a:rPr lang="ru-RU" sz="1800" b="1" dirty="0" err="1" smtClean="0">
                  <a:solidFill>
                    <a:srgbClr val="C00000"/>
                  </a:solidFill>
                  <a:effectLst/>
                  <a:latin typeface="Times New Roman"/>
                  <a:ea typeface="Calibri"/>
                </a:rPr>
                <a:t>С</a:t>
              </a:r>
              <a:endParaRPr lang="ru-RU" sz="1800" dirty="0">
                <a:solidFill>
                  <a:srgbClr val="C00000"/>
                </a:solidFill>
                <a:effectLst/>
                <a:latin typeface="Times New Roman"/>
                <a:ea typeface="Calibri"/>
              </a:endParaRPr>
            </a:p>
          </p:txBody>
        </p:sp>
      </p:grpSp>
      <p:sp>
        <p:nvSpPr>
          <p:cNvPr id="21" name="Название 1"/>
          <p:cNvSpPr>
            <a:spLocks noGrp="1"/>
          </p:cNvSpPr>
          <p:nvPr>
            <p:ph type="title"/>
          </p:nvPr>
        </p:nvSpPr>
        <p:spPr>
          <a:xfrm>
            <a:off x="8767321" y="26475"/>
            <a:ext cx="322088" cy="410254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2</a:t>
            </a:r>
            <a:endParaRPr lang="ru-RU" sz="2400" dirty="0"/>
          </a:p>
        </p:txBody>
      </p:sp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19" y="2459402"/>
            <a:ext cx="2892995" cy="2519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Espace réservé du contenu 2"/>
          <p:cNvSpPr txBox="1">
            <a:spLocks/>
          </p:cNvSpPr>
          <p:nvPr/>
        </p:nvSpPr>
        <p:spPr bwMode="auto">
          <a:xfrm>
            <a:off x="3382522" y="4435095"/>
            <a:ext cx="3782553" cy="312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rgbClr val="009999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35401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813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s 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fill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WBC</a:t>
            </a: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zone 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-110</a:t>
            </a:r>
            <a:r>
              <a:rPr lang="ru-RU" sz="1600" b="1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endParaRPr lang="en-GB" sz="1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Прямая со стрелкой 24"/>
          <p:cNvCxnSpPr/>
          <p:nvPr/>
        </p:nvCxnSpPr>
        <p:spPr>
          <a:xfrm flipH="1" flipV="1">
            <a:off x="859810" y="4226327"/>
            <a:ext cx="2900148" cy="509446"/>
          </a:xfrm>
          <a:prstGeom prst="straightConnector1">
            <a:avLst/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06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-1" y="-23402"/>
            <a:ext cx="5218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cryostatting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WBC units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Название 1"/>
          <p:cNvSpPr txBox="1">
            <a:spLocks/>
          </p:cNvSpPr>
          <p:nvPr/>
        </p:nvSpPr>
        <p:spPr>
          <a:xfrm>
            <a:off x="8767321" y="26475"/>
            <a:ext cx="322088" cy="410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/>
              <a:t>3</a:t>
            </a:r>
          </a:p>
        </p:txBody>
      </p:sp>
      <p:sp>
        <p:nvSpPr>
          <p:cNvPr id="16" name="TextBox 5">
            <a:extLst>
              <a:ext uri="{FF2B5EF4-FFF2-40B4-BE49-F238E27FC236}">
                <a16:creationId xmlns="" xmlns:a16="http://schemas.microsoft.com/office/drawing/2014/main" xmlns:lc="http://schemas.openxmlformats.org/drawingml/2006/lockedCanvas" id="{18632ADE-B016-40AB-8F6C-1D3121EB6868}"/>
              </a:ext>
            </a:extLst>
          </p:cNvPr>
          <p:cNvSpPr txBox="1"/>
          <p:nvPr/>
        </p:nvSpPr>
        <p:spPr>
          <a:xfrm>
            <a:off x="632876" y="908482"/>
            <a:ext cx="77417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basic principle of </a:t>
            </a:r>
            <a:r>
              <a:rPr lang="en-US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the WBC </a:t>
            </a:r>
            <a:r>
              <a:rPr lang="en-US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unit operation </a:t>
            </a:r>
            <a:r>
              <a:rPr lang="en-US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is </a:t>
            </a:r>
            <a:r>
              <a:rPr lang="en-US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to supercool the surface of the human skin to a </a:t>
            </a:r>
            <a:r>
              <a:rPr lang="en-US" dirty="0" err="1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subterminal</a:t>
            </a:r>
            <a:r>
              <a:rPr lang="en-US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temperature level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user\Desktop\Рисунок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102" y="1684467"/>
            <a:ext cx="5187840" cy="30240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256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461142" y="779207"/>
            <a:ext cx="8248466" cy="679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rgbClr val="009999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35401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813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cap="al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application of the </a:t>
            </a:r>
            <a:r>
              <a:rPr lang="en-US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WBC </a:t>
            </a:r>
            <a:endParaRPr lang="en-GB" sz="32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889569"/>
              </p:ext>
            </p:extLst>
          </p:nvPr>
        </p:nvGraphicFramePr>
        <p:xfrm>
          <a:off x="1074818" y="1385672"/>
          <a:ext cx="1903408" cy="3424224"/>
        </p:xfrm>
        <a:graphic>
          <a:graphicData uri="http://schemas.openxmlformats.org/drawingml/2006/table">
            <a:tbl>
              <a:tblPr/>
              <a:tblGrid>
                <a:gridCol w="190340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ALOPECIA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ALLERGY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DERMATITIS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STROKE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CLIMACS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BURNS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ABSTENTION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OBESITY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GOUT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PSORIASIS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CELLULITE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85352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EPILEPSY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grpSp>
        <p:nvGrpSpPr>
          <p:cNvPr id="8" name="Группа 7"/>
          <p:cNvGrpSpPr/>
          <p:nvPr/>
        </p:nvGrpSpPr>
        <p:grpSpPr>
          <a:xfrm>
            <a:off x="2985413" y="1263743"/>
            <a:ext cx="3438422" cy="3741587"/>
            <a:chOff x="3492981" y="729849"/>
            <a:chExt cx="3989359" cy="4670306"/>
          </a:xfrm>
        </p:grpSpPr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98580" y="749255"/>
              <a:ext cx="2659121" cy="4650899"/>
            </a:xfrm>
            <a:prstGeom prst="rect">
              <a:avLst/>
            </a:prstGeom>
          </p:spPr>
        </p:pic>
        <p:sp>
          <p:nvSpPr>
            <p:cNvPr id="10" name="Правая фигурная скобка 9"/>
            <p:cNvSpPr/>
            <p:nvPr/>
          </p:nvSpPr>
          <p:spPr>
            <a:xfrm>
              <a:off x="3492981" y="729849"/>
              <a:ext cx="641062" cy="4670306"/>
            </a:xfrm>
            <a:prstGeom prst="righ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Правая фигурная скобка 10"/>
            <p:cNvSpPr/>
            <p:nvPr/>
          </p:nvSpPr>
          <p:spPr>
            <a:xfrm flipH="1">
              <a:off x="6831812" y="729849"/>
              <a:ext cx="650528" cy="4670306"/>
            </a:xfrm>
            <a:prstGeom prst="rightBrac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ru-RU" sz="14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850218"/>
              </p:ext>
            </p:extLst>
          </p:nvPr>
        </p:nvGraphicFramePr>
        <p:xfrm>
          <a:off x="6595303" y="1385672"/>
          <a:ext cx="1716447" cy="3540867"/>
        </p:xfrm>
        <a:graphic>
          <a:graphicData uri="http://schemas.openxmlformats.org/drawingml/2006/table">
            <a:tbl>
              <a:tblPr>
                <a:effectLst>
                  <a:outerShdw blurRad="50800" dist="50800" dir="5400000" algn="ctr" rotWithShape="0">
                    <a:srgbClr val="000000">
                      <a:alpha val="0"/>
                    </a:srgbClr>
                  </a:outerShdw>
                </a:effectLst>
              </a:tblPr>
              <a:tblGrid>
                <a:gridCol w="171644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</a:rPr>
                        <a:t>INFERTILITY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</a:rPr>
                        <a:t>ASTHMA</a:t>
                      </a:r>
                      <a:endParaRPr lang="ru-RU" sz="14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</a:rPr>
                        <a:t>ARTHRITIS</a:t>
                      </a:r>
                      <a:endParaRPr lang="ru-RU" sz="14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</a:rPr>
                        <a:t>DIABETES</a:t>
                      </a:r>
                      <a:endParaRPr lang="ru-RU" sz="14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</a:rPr>
                        <a:t>INFARTT</a:t>
                      </a:r>
                      <a:endParaRPr lang="ru-RU" sz="14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/>
                          <a:ea typeface="Calibri"/>
                        </a:rPr>
                        <a:t>NEURODERMIT</a:t>
                      </a:r>
                      <a:endParaRPr lang="ru-RU" sz="14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Times New Roman"/>
                          <a:ea typeface="Calibri"/>
                        </a:rPr>
                        <a:t>OSTEOPOROSIS</a:t>
                      </a:r>
                      <a:endParaRPr lang="ru-RU" sz="14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Times New Roman"/>
                          <a:ea typeface="Calibri"/>
                        </a:rPr>
                        <a:t>POLLINOZ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cap="all" baseline="0" dirty="0">
                          <a:latin typeface="Times New Roman"/>
                          <a:ea typeface="Calibri"/>
                        </a:rPr>
                        <a:t>Fractures</a:t>
                      </a:r>
                      <a:endParaRPr lang="ru-RU" sz="1400" b="1" cap="all" baseline="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>
                          <a:latin typeface="Times New Roman"/>
                          <a:ea typeface="Calibri"/>
                        </a:rPr>
                        <a:t>INJURIES</a:t>
                      </a:r>
                      <a:endParaRPr lang="ru-RU" sz="1400" b="1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2189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>
                          <a:latin typeface="Times New Roman"/>
                          <a:ea typeface="Calibri"/>
                        </a:rPr>
                        <a:t>ECZEMA</a:t>
                      </a:r>
                      <a:endParaRPr lang="ru-RU" sz="1400" b="1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-1" y="-23402"/>
            <a:ext cx="5218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cryostatting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WBC units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Название 1"/>
          <p:cNvSpPr txBox="1">
            <a:spLocks/>
          </p:cNvSpPr>
          <p:nvPr/>
        </p:nvSpPr>
        <p:spPr>
          <a:xfrm>
            <a:off x="8767321" y="26475"/>
            <a:ext cx="322088" cy="4102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4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8602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ИТМО\Презентации\Для ппт шаблонов-0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4186238"/>
            <a:ext cx="9150350" cy="957262"/>
          </a:xfrm>
          <a:prstGeom prst="rect">
            <a:avLst/>
          </a:prstGeom>
          <a:noFill/>
        </p:spPr>
      </p:pic>
      <p:pic>
        <p:nvPicPr>
          <p:cNvPr id="1026" name="Picture 2" descr="E:\ИТМО\Презентации\Для ппт шаблонов-0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0351" cy="10731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-1" y="-23402"/>
            <a:ext cx="5218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cryostatting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WBC units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азвание 1"/>
          <p:cNvSpPr txBox="1">
            <a:spLocks/>
          </p:cNvSpPr>
          <p:nvPr/>
        </p:nvSpPr>
        <p:spPr>
          <a:xfrm>
            <a:off x="8767321" y="26475"/>
            <a:ext cx="322088" cy="41025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5</a:t>
            </a: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310184" y="845645"/>
            <a:ext cx="60664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CRYOTHERAPY FROM THE POINT OF VIEW OF HEATING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ENGINEERING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Thermal Efficiency Theses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1576080" y="1910115"/>
                <a:ext cx="5998190" cy="273671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The cryotherapeutic effect is achieved due to the reaction of cold receptors to lowering the skin temperature to a subterminal level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𝑇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→−</m:t>
                    </m:r>
                    <m:sSup>
                      <m:sSup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p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2</m:t>
                        </m:r>
                      </m:e>
                      <m:sup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𝑜</m:t>
                        </m:r>
                      </m:sup>
                    </m:sSup>
                    <m:r>
                      <a:rPr lang="ru-RU" sz="1400" i="1">
                        <a:solidFill>
                          <a:srgbClr val="FF0000"/>
                        </a:solidFill>
                      </a:rPr>
                      <m:t>𝐶</m:t>
                    </m:r>
                  </m:oMath>
                </a14:m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The temperature of the skin surface must be reduced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𝑇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=3</m:t>
                    </m:r>
                    <m:sSup>
                      <m:sSup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p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2</m:t>
                        </m:r>
                      </m:e>
                      <m:sup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𝑜</m:t>
                        </m:r>
                      </m:sup>
                    </m:sSup>
                    <m:r>
                      <a:rPr lang="ru-RU" sz="1400" i="1">
                        <a:solidFill>
                          <a:srgbClr val="FF0000"/>
                        </a:solidFill>
                      </a:rPr>
                      <m:t>𝐶</m:t>
                    </m:r>
                  </m:oMath>
                </a14:m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to</a:t>
                </a:r>
                <a:r>
                  <a:rPr lang="ru-RU" sz="1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𝑇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≈−</m:t>
                    </m:r>
                    <m:sSup>
                      <m:sSup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p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2</m:t>
                        </m:r>
                      </m:e>
                      <m:sup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𝑜</m:t>
                        </m:r>
                      </m:sup>
                    </m:sSup>
                    <m:r>
                      <a:rPr lang="ru-RU" sz="1400" i="1">
                        <a:solidFill>
                          <a:srgbClr val="FF0000"/>
                        </a:solidFill>
                      </a:rPr>
                      <m:t>𝐶</m:t>
                    </m:r>
                  </m:oMath>
                </a14:m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Difference in skin temperature before and after the procedure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∆</m:t>
                        </m:r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𝑇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=3</m:t>
                    </m:r>
                    <m:sSup>
                      <m:sSup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p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4</m:t>
                        </m:r>
                      </m:e>
                      <m:sup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𝑜</m:t>
                        </m:r>
                      </m:sup>
                    </m:sSup>
                    <m:r>
                      <a:rPr lang="ru-RU" sz="1400" i="1">
                        <a:solidFill>
                          <a:srgbClr val="FF0000"/>
                        </a:solidFill>
                      </a:rPr>
                      <m:t>𝐶</m:t>
                    </m:r>
                  </m:oMath>
                </a14:m>
                <a:endParaRPr lang="ru-RU" sz="1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Human body surface area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</a:rPr>
                          <m:t>𝐹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=1.6 </m:t>
                    </m:r>
                    <m:sSup>
                      <m:sSup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p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𝑚</m:t>
                        </m:r>
                      </m:e>
                      <m:sup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2</m:t>
                        </m:r>
                      </m:sup>
                    </m:sSup>
                  </m:oMath>
                </a14:m>
                <a:endParaRPr lang="ru-RU" sz="1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The thickness of the skin layer in which the average temperature change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∆</m:t>
                        </m:r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𝑇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 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=0,5</m:t>
                    </m:r>
                    <m:sSub>
                      <m:sSub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∆</m:t>
                        </m:r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𝑇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=</m:t>
                    </m:r>
                    <m:sSup>
                      <m:sSup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p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16</m:t>
                        </m:r>
                      </m:e>
                      <m:sup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𝑜</m:t>
                        </m:r>
                      </m:sup>
                    </m:sSup>
                    <m:r>
                      <a:rPr lang="ru-RU" sz="1400" i="1">
                        <a:solidFill>
                          <a:srgbClr val="FF0000"/>
                        </a:solidFill>
                      </a:rPr>
                      <m:t>𝐶</m:t>
                    </m:r>
                  </m:oMath>
                </a14:m>
                <a:r>
                  <a:rPr lang="en-US" sz="1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approximately </a:t>
                </a:r>
                <a14:m>
                  <m:oMath xmlns:m="http://schemas.openxmlformats.org/officeDocument/2006/math">
                    <m:r>
                      <a:rPr lang="ru-RU" sz="1400" i="1" smtClean="0">
                        <a:solidFill>
                          <a:srgbClr val="FF0000"/>
                        </a:solidFill>
                      </a:rPr>
                      <m:t>6 </m:t>
                    </m:r>
                    <m:r>
                      <a:rPr lang="en-US" sz="1400" i="1">
                        <a:solidFill>
                          <a:srgbClr val="FF0000"/>
                        </a:solidFill>
                      </a:rPr>
                      <m:t>𝑚𝑚</m:t>
                    </m:r>
                    <m:r>
                      <a:rPr lang="ru-RU" sz="1400" i="1">
                        <a:solidFill>
                          <a:srgbClr val="FF0000"/>
                        </a:solidFill>
                      </a:rPr>
                      <m:t>=0.06 </m:t>
                    </m:r>
                    <m:r>
                      <a:rPr lang="ru-RU" sz="1400" i="1">
                        <a:solidFill>
                          <a:srgbClr val="FF0000"/>
                        </a:solidFill>
                      </a:rPr>
                      <m:t>𝑚</m:t>
                    </m:r>
                  </m:oMath>
                </a14:m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Skin tightness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𝜌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=1093 </m:t>
                    </m:r>
                    <m:r>
                      <a:rPr lang="en-US" sz="1400" i="1">
                        <a:solidFill>
                          <a:srgbClr val="FF0000"/>
                        </a:solidFill>
                      </a:rPr>
                      <m:t>𝑘𝑔</m:t>
                    </m:r>
                    <m:r>
                      <a:rPr lang="ru-RU" sz="1400" i="1">
                        <a:solidFill>
                          <a:srgbClr val="FF0000"/>
                        </a:solidFill>
                      </a:rPr>
                      <m:t>/</m:t>
                    </m:r>
                    <m:sSup>
                      <m:sSup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p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𝑚</m:t>
                        </m:r>
                      </m:e>
                      <m:sup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sz="1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heat capacity of the skin</a:t>
                </a:r>
                <a:r>
                  <a:rPr lang="ru-RU" sz="14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𝐶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=3.6 </m:t>
                    </m:r>
                    <m:r>
                      <a:rPr lang="en-US" sz="1400" i="1">
                        <a:solidFill>
                          <a:srgbClr val="FF0000"/>
                        </a:solidFill>
                      </a:rPr>
                      <m:t>𝑘𝐽</m:t>
                    </m:r>
                    <m:r>
                      <a:rPr lang="ru-RU" sz="1400" i="1">
                        <a:solidFill>
                          <a:srgbClr val="FF0000"/>
                        </a:solidFill>
                      </a:rPr>
                      <m:t>/</m:t>
                    </m:r>
                    <m:d>
                      <m:d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d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𝑘𝑔</m:t>
                        </m:r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 </m:t>
                        </m:r>
                        <m:sSup>
                          <m:sSupPr>
                            <m:ctrlPr>
                              <a:rPr lang="ru-RU" sz="1400" i="1">
                                <a:solidFill>
                                  <a:srgbClr val="FF0000"/>
                                </a:solidFill>
                              </a:rPr>
                            </m:ctrlPr>
                          </m:sSupPr>
                          <m:e>
                            <m:r>
                              <a:rPr lang="ru-RU" sz="1400" i="1">
                                <a:solidFill>
                                  <a:srgbClr val="FF0000"/>
                                </a:solidFill>
                              </a:rPr>
                              <m:t> </m:t>
                            </m:r>
                          </m:e>
                          <m:sup>
                            <m:r>
                              <a:rPr lang="ru-RU" sz="1400" i="1">
                                <a:solidFill>
                                  <a:srgbClr val="FF0000"/>
                                </a:solidFill>
                              </a:rPr>
                              <m:t>𝑜</m:t>
                            </m:r>
                          </m:sup>
                        </m:sSup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𝐶</m:t>
                        </m:r>
                      </m:e>
                    </m:d>
                  </m:oMath>
                </a14:m>
                <a:r>
                  <a:rPr lang="ru-RU" sz="1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The mass of the supercooled skin area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𝑚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=</m:t>
                    </m:r>
                    <m:sSub>
                      <m:sSub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𝜌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sSub>
                      <m:sSub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</a:rPr>
                          <m:t>𝐹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 </m:t>
                    </m:r>
                    <m:sSub>
                      <m:sSubPr>
                        <m:ctrlPr>
                          <a:rPr lang="ru-RU" sz="1400" i="1">
                            <a:solidFill>
                              <a:srgbClr val="FF0000"/>
                            </a:solidFill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∆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</a:rPr>
                      <m:t>=1093∙1.6∙0.006=10.5 </m:t>
                    </m:r>
                    <m:r>
                      <a:rPr lang="ru-RU" sz="1400" i="1">
                        <a:solidFill>
                          <a:srgbClr val="FF0000"/>
                        </a:solidFill>
                      </a:rPr>
                      <m:t>𝑘𝑔</m:t>
                    </m:r>
                  </m:oMath>
                </a14:m>
                <a:r>
                  <a:rPr lang="ru-RU" sz="1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6080" y="1910115"/>
                <a:ext cx="5998190" cy="2736711"/>
              </a:xfrm>
              <a:prstGeom prst="rect">
                <a:avLst/>
              </a:prstGeom>
              <a:blipFill rotWithShape="1">
                <a:blip r:embed="rId4"/>
                <a:stretch>
                  <a:fillRect l="-203" t="-223" b="-13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777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ИТМО\Презентации\Для ппт шаблонов-0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700" y="4186238"/>
            <a:ext cx="9150350" cy="957262"/>
          </a:xfrm>
          <a:prstGeom prst="rect">
            <a:avLst/>
          </a:prstGeom>
          <a:noFill/>
        </p:spPr>
      </p:pic>
      <p:pic>
        <p:nvPicPr>
          <p:cNvPr id="1026" name="Picture 2" descr="E:\ИТМО\Презентации\Для ппт шаблонов-0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50351" cy="107315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-1" y="-23402"/>
            <a:ext cx="5218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cryostatting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WBC units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азвание 1"/>
          <p:cNvSpPr txBox="1">
            <a:spLocks/>
          </p:cNvSpPr>
          <p:nvPr/>
        </p:nvSpPr>
        <p:spPr>
          <a:xfrm>
            <a:off x="8767321" y="26475"/>
            <a:ext cx="322088" cy="41025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6</a:t>
            </a:r>
            <a:endParaRPr lang="ru-RU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Прямоугольник 5"/>
              <p:cNvSpPr/>
              <p:nvPr/>
            </p:nvSpPr>
            <p:spPr>
              <a:xfrm>
                <a:off x="1794678" y="2085114"/>
                <a:ext cx="5779827" cy="22404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 smtClean="0">
                    <a:latin typeface="Times New Roman" pitchFamily="18" charset="0"/>
                    <a:cs typeface="Times New Roman" pitchFamily="18" charset="0"/>
                  </a:rPr>
                  <a:t>The amount of heat removed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𝑠𝑘</m:t>
                        </m:r>
                      </m:sub>
                    </m:sSub>
                    <m:sSub>
                      <m:sSubPr>
                        <m:ctrlP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𝐶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𝑠𝑘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sSub>
                      <m:sSubPr>
                        <m:ctrlP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∆</m:t>
                        </m:r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 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=10.5∙3.6∙16=604 </m:t>
                    </m:r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𝑘𝐽</m:t>
                    </m:r>
                  </m:oMath>
                </a14:m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endParaRPr lang="ru-RU" sz="1400" dirty="0">
                  <a:latin typeface="Times New Roman" pitchFamily="18" charset="0"/>
                  <a:cs typeface="Times New Roman" pitchFamily="18" charset="0"/>
                </a:endParaRP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The share of heat generated by the patient in the total heat load is </a:t>
                </a:r>
                <a:r>
                  <a:rPr lang="en-US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60</a:t>
                </a:r>
                <a:r>
                  <a:rPr lang="en-US" sz="1400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%.</a:t>
                </a: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Total heat load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𝑄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𝑠𝑢𝑚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ru-RU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𝑠𝑘</m:t>
                            </m:r>
                          </m:sub>
                        </m:sSub>
                      </m:num>
                      <m:den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0.7</m:t>
                        </m:r>
                      </m:den>
                    </m:f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=604/0.6=863 </m:t>
                    </m:r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𝑘𝐽</m:t>
                    </m:r>
                  </m:oMath>
                </a14:m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Heat of vaporization of nitrogen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=199 </m:t>
                    </m:r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𝑘𝑗</m:t>
                    </m:r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/</m:t>
                    </m:r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𝑘𝑔</m:t>
                    </m:r>
                  </m:oMath>
                </a14:m>
                <a:endParaRPr lang="ru-RU" sz="1400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Minimal nitrogen consumption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ru-RU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ru-RU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𝑄</m:t>
                            </m:r>
                          </m:e>
                          <m:sub>
                            <m:r>
                              <a:rPr lang="ru-RU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𝑠𝑢𝑚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ru-RU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lang="ru-RU" sz="1400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𝑁</m:t>
                            </m:r>
                          </m:sub>
                        </m:sSub>
                      </m:den>
                    </m:f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=4.34  </m:t>
                    </m:r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𝑘𝑔</m:t>
                    </m:r>
                  </m:oMath>
                </a14:m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171450" lvl="0" indent="-171450">
                  <a:buFont typeface="Arial" pitchFamily="34" charset="0"/>
                  <a:buChar char="•"/>
                </a:pP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Taking into account additional losses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ru-RU" sz="14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sub>
                    </m:sSub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≈4.5  </m:t>
                    </m:r>
                    <m:r>
                      <a:rPr lang="ru-RU" sz="1400" i="1">
                        <a:solidFill>
                          <a:srgbClr val="FF0000"/>
                        </a:solidFill>
                        <a:latin typeface="Cambria Math"/>
                      </a:rPr>
                      <m:t>𝑘𝑔</m:t>
                    </m:r>
                  </m:oMath>
                </a14:m>
                <a:r>
                  <a:rPr lang="ru-RU" sz="1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171450" indent="-171450">
                  <a:buFont typeface="Arial" pitchFamily="34" charset="0"/>
                  <a:buChar char="•"/>
                </a:pPr>
                <a:r>
                  <a:rPr lang="en-US" sz="1400" dirty="0" err="1">
                    <a:latin typeface="Times New Roman" pitchFamily="18" charset="0"/>
                    <a:cs typeface="Times New Roman" pitchFamily="18" charset="0"/>
                  </a:rPr>
                  <a:t>Cryosauna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 with lower costs of liquid nitrogen does not provide the necessary hypothermia of the skin surface, therefore it does not create conditions for obtaining a </a:t>
                </a:r>
                <a:r>
                  <a:rPr lang="en-US" sz="1400" dirty="0" err="1">
                    <a:latin typeface="Times New Roman" pitchFamily="18" charset="0"/>
                    <a:cs typeface="Times New Roman" pitchFamily="18" charset="0"/>
                  </a:rPr>
                  <a:t>cryotherapeutic</a:t>
                </a:r>
                <a:r>
                  <a:rPr lang="en-US" sz="1400" dirty="0">
                    <a:latin typeface="Times New Roman" pitchFamily="18" charset="0"/>
                    <a:cs typeface="Times New Roman" pitchFamily="18" charset="0"/>
                  </a:rPr>
                  <a:t> effect.</a:t>
                </a:r>
                <a:endParaRPr lang="ru-RU" sz="1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4678" y="2085114"/>
                <a:ext cx="5779827" cy="2240422"/>
              </a:xfrm>
              <a:prstGeom prst="rect">
                <a:avLst/>
              </a:prstGeom>
              <a:blipFill rotWithShape="1">
                <a:blip r:embed="rId4"/>
                <a:stretch>
                  <a:fillRect l="-105" t="-272" b="-16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310184" y="845645"/>
            <a:ext cx="60664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CRYOTHERAPY FROM THE POINT OF VIEW OF HEATING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ENGINEERING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Thermal Efficiency Theses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900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1" y="-23402"/>
            <a:ext cx="5218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cryostatting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WBC units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азвание 1"/>
          <p:cNvSpPr>
            <a:spLocks noGrp="1"/>
          </p:cNvSpPr>
          <p:nvPr>
            <p:ph type="title"/>
          </p:nvPr>
        </p:nvSpPr>
        <p:spPr>
          <a:xfrm>
            <a:off x="8767321" y="26475"/>
            <a:ext cx="322088" cy="410254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7</a:t>
            </a:r>
            <a:endParaRPr lang="ru-RU" sz="2400" dirty="0"/>
          </a:p>
        </p:txBody>
      </p:sp>
      <p:pic>
        <p:nvPicPr>
          <p:cNvPr id="1026" name="Picture 2" descr="C:\Users\user\Desktop\Рисунок2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0" y="1038330"/>
            <a:ext cx="4585798" cy="2704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Рисунок3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628" y="1022451"/>
            <a:ext cx="3976437" cy="2720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8826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23402"/>
            <a:ext cx="5218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cryostatting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WBC units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Название 1"/>
          <p:cNvSpPr>
            <a:spLocks noGrp="1"/>
          </p:cNvSpPr>
          <p:nvPr>
            <p:ph type="title"/>
          </p:nvPr>
        </p:nvSpPr>
        <p:spPr>
          <a:xfrm>
            <a:off x="8767321" y="26475"/>
            <a:ext cx="322088" cy="410254"/>
          </a:xfrm>
        </p:spPr>
        <p:txBody>
          <a:bodyPr>
            <a:normAutofit fontScale="90000"/>
          </a:bodyPr>
          <a:lstStyle/>
          <a:p>
            <a:r>
              <a:rPr lang="en-US" sz="2400" dirty="0" smtClean="0"/>
              <a:t>8</a:t>
            </a:r>
            <a:endParaRPr lang="ru-RU" sz="2400" dirty="0"/>
          </a:p>
        </p:txBody>
      </p:sp>
      <p:pic>
        <p:nvPicPr>
          <p:cNvPr id="2050" name="Picture 2" descr="C:\Users\user\Desktop\Рисунок4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558" y="930586"/>
            <a:ext cx="5598304" cy="347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1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 txBox="1">
            <a:spLocks/>
          </p:cNvSpPr>
          <p:nvPr/>
        </p:nvSpPr>
        <p:spPr>
          <a:xfrm>
            <a:off x="8767321" y="26475"/>
            <a:ext cx="322088" cy="410254"/>
          </a:xfrm>
          <a:prstGeom prst="rect">
            <a:avLst/>
          </a:prstGeom>
        </p:spPr>
        <p:txBody>
          <a:bodyPr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 smtClean="0"/>
              <a:t>9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-1" y="-23402"/>
            <a:ext cx="52187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influence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cryostatting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technology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evolution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efficiency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WBC units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495783" y="866728"/>
            <a:ext cx="5239388" cy="279684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3600" b="1" i="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CONCLUSIONS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585773" y="1530007"/>
            <a:ext cx="7800776" cy="2721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rgbClr val="009999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None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3275" indent="-354013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Ø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66813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Calibri" panose="020F0502020204030204" pitchFamily="34" charset="0"/>
              <a:buChar char="‒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71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WBC 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thermophysical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theory</a:t>
            </a: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is formulated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lv-LV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ethods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 calculating the effects </a:t>
            </a: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that occur along with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body contact with cryogenic gas </a:t>
            </a: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proposed</a:t>
            </a: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 proposed theory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 confirmed by numerous studies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ITMO</a:t>
            </a: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University</a:t>
            </a:r>
            <a:endParaRPr lang="lv-LV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main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postulates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the theory </a:t>
            </a: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are suggested as a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 of professional discussion, which </a:t>
            </a: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opens it for extensions and clarifications</a:t>
            </a:r>
            <a:endParaRPr lang="lv-LV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purpose of such a discussion could be the development of a universally recognized tool for the continuation of </a:t>
            </a:r>
            <a:r>
              <a:rPr lang="lv-LV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research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field of cryogenic medical 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technologies</a:t>
            </a:r>
            <a:endParaRPr lang="en-GB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77700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over">
  <a:themeElements>
    <a:clrScheme name="Другая 1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EC0B43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4812</TotalTime>
  <Words>745</Words>
  <Application>Microsoft Office PowerPoint</Application>
  <PresentationFormat>Экран (16:9)</PresentationFormat>
  <Paragraphs>74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Cover</vt:lpstr>
      <vt:lpstr>1_Cover</vt:lpstr>
      <vt:lpstr>The influence of the cryostatting technology evolution on the efficiency of WBC units</vt:lpstr>
      <vt:lpstr>2</vt:lpstr>
      <vt:lpstr>Презентация PowerPoint</vt:lpstr>
      <vt:lpstr>Презентация PowerPoint</vt:lpstr>
      <vt:lpstr>Презентация PowerPoint</vt:lpstr>
      <vt:lpstr>Презентация PowerPoint</vt:lpstr>
      <vt:lpstr>7</vt:lpstr>
      <vt:lpstr>8</vt:lpstr>
      <vt:lpstr>Презентация PowerPoint</vt:lpstr>
      <vt:lpstr>Thank you for your attention!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</dc:creator>
  <cp:lastModifiedBy>user</cp:lastModifiedBy>
  <cp:revision>55</cp:revision>
  <dcterms:created xsi:type="dcterms:W3CDTF">2014-06-27T12:30:22Z</dcterms:created>
  <dcterms:modified xsi:type="dcterms:W3CDTF">2021-04-27T08:02:55Z</dcterms:modified>
</cp:coreProperties>
</file>