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1"/>
  </p:sldMasterIdLst>
  <p:notesMasterIdLst>
    <p:notesMasterId r:id="rId18"/>
  </p:notesMasterIdLst>
  <p:sldIdLst>
    <p:sldId id="259" r:id="rId2"/>
    <p:sldId id="257" r:id="rId3"/>
    <p:sldId id="275" r:id="rId4"/>
    <p:sldId id="265" r:id="rId5"/>
    <p:sldId id="269" r:id="rId6"/>
    <p:sldId id="271" r:id="rId7"/>
    <p:sldId id="276" r:id="rId8"/>
    <p:sldId id="277" r:id="rId9"/>
    <p:sldId id="270" r:id="rId10"/>
    <p:sldId id="273" r:id="rId11"/>
    <p:sldId id="268" r:id="rId12"/>
    <p:sldId id="272" r:id="rId13"/>
    <p:sldId id="274" r:id="rId14"/>
    <p:sldId id="256" r:id="rId15"/>
    <p:sldId id="260" r:id="rId16"/>
    <p:sldId id="261" r:id="rId17"/>
  </p:sldIdLst>
  <p:sldSz cx="10691813" cy="7559675"/>
  <p:notesSz cx="9926638" cy="6797675"/>
  <p:defaultTextStyle>
    <a:defPPr>
      <a:defRPr lang="en-US"/>
    </a:defPPr>
    <a:lvl1pPr marL="0" algn="l" defTabSz="1042855" rtl="0" eaLnBrk="1" latinLnBrk="0" hangingPunct="1">
      <a:defRPr sz="2048" kern="1200">
        <a:solidFill>
          <a:schemeClr val="tx1"/>
        </a:solidFill>
        <a:latin typeface="+mn-lt"/>
        <a:ea typeface="+mn-ea"/>
        <a:cs typeface="+mn-cs"/>
      </a:defRPr>
    </a:lvl1pPr>
    <a:lvl2pPr marL="521427" algn="l" defTabSz="1042855" rtl="0" eaLnBrk="1" latinLnBrk="0" hangingPunct="1">
      <a:defRPr sz="2048" kern="1200">
        <a:solidFill>
          <a:schemeClr val="tx1"/>
        </a:solidFill>
        <a:latin typeface="+mn-lt"/>
        <a:ea typeface="+mn-ea"/>
        <a:cs typeface="+mn-cs"/>
      </a:defRPr>
    </a:lvl2pPr>
    <a:lvl3pPr marL="1042855" algn="l" defTabSz="1042855" rtl="0" eaLnBrk="1" latinLnBrk="0" hangingPunct="1">
      <a:defRPr sz="2048" kern="1200">
        <a:solidFill>
          <a:schemeClr val="tx1"/>
        </a:solidFill>
        <a:latin typeface="+mn-lt"/>
        <a:ea typeface="+mn-ea"/>
        <a:cs typeface="+mn-cs"/>
      </a:defRPr>
    </a:lvl3pPr>
    <a:lvl4pPr marL="1564282" algn="l" defTabSz="1042855" rtl="0" eaLnBrk="1" latinLnBrk="0" hangingPunct="1">
      <a:defRPr sz="2048" kern="1200">
        <a:solidFill>
          <a:schemeClr val="tx1"/>
        </a:solidFill>
        <a:latin typeface="+mn-lt"/>
        <a:ea typeface="+mn-ea"/>
        <a:cs typeface="+mn-cs"/>
      </a:defRPr>
    </a:lvl4pPr>
    <a:lvl5pPr marL="2085709" algn="l" defTabSz="1042855" rtl="0" eaLnBrk="1" latinLnBrk="0" hangingPunct="1">
      <a:defRPr sz="2048" kern="1200">
        <a:solidFill>
          <a:schemeClr val="tx1"/>
        </a:solidFill>
        <a:latin typeface="+mn-lt"/>
        <a:ea typeface="+mn-ea"/>
        <a:cs typeface="+mn-cs"/>
      </a:defRPr>
    </a:lvl5pPr>
    <a:lvl6pPr marL="2607137" algn="l" defTabSz="1042855" rtl="0" eaLnBrk="1" latinLnBrk="0" hangingPunct="1">
      <a:defRPr sz="2048" kern="1200">
        <a:solidFill>
          <a:schemeClr val="tx1"/>
        </a:solidFill>
        <a:latin typeface="+mn-lt"/>
        <a:ea typeface="+mn-ea"/>
        <a:cs typeface="+mn-cs"/>
      </a:defRPr>
    </a:lvl6pPr>
    <a:lvl7pPr marL="3128564" algn="l" defTabSz="1042855" rtl="0" eaLnBrk="1" latinLnBrk="0" hangingPunct="1">
      <a:defRPr sz="2048" kern="1200">
        <a:solidFill>
          <a:schemeClr val="tx1"/>
        </a:solidFill>
        <a:latin typeface="+mn-lt"/>
        <a:ea typeface="+mn-ea"/>
        <a:cs typeface="+mn-cs"/>
      </a:defRPr>
    </a:lvl7pPr>
    <a:lvl8pPr marL="3649991" algn="l" defTabSz="1042855" rtl="0" eaLnBrk="1" latinLnBrk="0" hangingPunct="1">
      <a:defRPr sz="2048" kern="1200">
        <a:solidFill>
          <a:schemeClr val="tx1"/>
        </a:solidFill>
        <a:latin typeface="+mn-lt"/>
        <a:ea typeface="+mn-ea"/>
        <a:cs typeface="+mn-cs"/>
      </a:defRPr>
    </a:lvl8pPr>
    <a:lvl9pPr marL="4171419" algn="l" defTabSz="1042855" rtl="0" eaLnBrk="1" latinLnBrk="0" hangingPunct="1">
      <a:defRPr sz="204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74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292" autoAdjust="0"/>
    <p:restoredTop sz="94660"/>
  </p:normalViewPr>
  <p:slideViewPr>
    <p:cSldViewPr>
      <p:cViewPr>
        <p:scale>
          <a:sx n="75" d="100"/>
          <a:sy n="75" d="100"/>
        </p:scale>
        <p:origin x="1290" y="-228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7BA8F3-DEFE-479D-87E5-689858993CB3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849313"/>
            <a:ext cx="324326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188" y="3271838"/>
            <a:ext cx="7942262" cy="267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83EA1C-1C3D-4CDE-884B-FEB5542DA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595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0" dirty="0"/>
              <a:t>Уважаемые члены совета, вашему вниманию предлагается доклад по диссертационной работе «</a:t>
            </a:r>
            <a:r>
              <a:rPr lang="ru-RU" sz="1200" b="0" dirty="0">
                <a:solidFill>
                  <a:srgbClr val="445263"/>
                </a:solidFill>
                <a:latin typeface="+mn-lt"/>
              </a:rPr>
              <a:t>Анализ энергетической эффективности </a:t>
            </a:r>
            <a:br>
              <a:rPr lang="ru-RU" sz="1200" b="0" dirty="0">
                <a:solidFill>
                  <a:srgbClr val="445263"/>
                </a:solidFill>
                <a:latin typeface="+mn-lt"/>
              </a:rPr>
            </a:br>
            <a:r>
              <a:rPr lang="ru-RU" sz="1200" b="0" dirty="0">
                <a:solidFill>
                  <a:srgbClr val="445263"/>
                </a:solidFill>
                <a:latin typeface="+mn-lt"/>
              </a:rPr>
              <a:t>систем утилизации теплоты вытяжного воздуха активного типа». </a:t>
            </a:r>
          </a:p>
          <a:p>
            <a:r>
              <a:rPr lang="ru-RU" sz="1200" b="0" dirty="0">
                <a:solidFill>
                  <a:srgbClr val="445263"/>
                </a:solidFill>
                <a:latin typeface="+mn-lt"/>
              </a:rPr>
              <a:t>Научным руководителем данной работы является Сулин Александр Борисович.</a:t>
            </a: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13B4E-E33D-4BDD-AC2B-A13C2BD68C0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377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53A7-ABED-46BD-8CC1-C79F734C9844}" type="datetime1">
              <a:rPr lang="en-MY" smtClean="0"/>
              <a:t>20/4/2021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59FAB-A82C-4298-BDC6-19C4DC98793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19083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5F0DD-D8C4-4CAB-9DC5-83BDB70C0AE3}" type="datetime1">
              <a:rPr lang="en-MY" smtClean="0"/>
              <a:t>20/4/2021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59FAB-A82C-4298-BDC6-19C4DC98793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25725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2C47D-7E65-4472-9D84-F0335846EB9D}" type="datetime1">
              <a:rPr lang="en-MY" smtClean="0"/>
              <a:t>20/4/2021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59FAB-A82C-4298-BDC6-19C4DC98793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25840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949EF-E3F4-42C9-93AA-246BC3DE9F16}" type="datetime1">
              <a:rPr lang="en-MY" smtClean="0"/>
              <a:t>20/4/2021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59FAB-A82C-4298-BDC6-19C4DC98793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31796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FE922-D8C6-45D8-BB7E-8F67DEBC6A63}" type="datetime1">
              <a:rPr lang="en-MY" smtClean="0"/>
              <a:t>20/4/2021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59FAB-A82C-4298-BDC6-19C4DC98793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3941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EF191-B4A3-41E2-B0E8-116B384E132F}" type="datetime1">
              <a:rPr lang="en-MY" smtClean="0"/>
              <a:t>20/4/2021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59FAB-A82C-4298-BDC6-19C4DC98793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89259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C51FA-440B-480F-B20D-7DB6AAE2EE16}" type="datetime1">
              <a:rPr lang="en-MY" smtClean="0"/>
              <a:t>20/4/2021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59FAB-A82C-4298-BDC6-19C4DC98793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88875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CB136-ADC5-4EE3-BF5F-0D692EFE0DBF}" type="datetime1">
              <a:rPr lang="en-MY" smtClean="0"/>
              <a:t>20/4/2021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59FAB-A82C-4298-BDC6-19C4DC98793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883236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77440-5A31-4C3C-899A-E8423BB711AA}" type="datetime1">
              <a:rPr lang="en-MY" smtClean="0"/>
              <a:t>20/4/2021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59FAB-A82C-4298-BDC6-19C4DC98793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78450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A696E-44EF-4999-80B0-B236F9E0106F}" type="datetime1">
              <a:rPr lang="en-MY" smtClean="0"/>
              <a:t>20/4/2021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59FAB-A82C-4298-BDC6-19C4DC98793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979123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DE68E-5753-4D49-B5FF-DD27F270221D}" type="datetime1">
              <a:rPr lang="en-MY" smtClean="0"/>
              <a:t>20/4/2021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59FAB-A82C-4298-BDC6-19C4DC98793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78384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7752" y="251445"/>
            <a:ext cx="10081120" cy="7130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7752" y="1187549"/>
            <a:ext cx="10081120" cy="56214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7752" y="7049762"/>
            <a:ext cx="1008112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EE077C8-8B01-40F8-836F-1732FF324240}" type="datetime1">
              <a:rPr lang="en-MY" smtClean="0"/>
              <a:t>20/4/2021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9880" y="7049762"/>
            <a:ext cx="806489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M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66386" y="7049762"/>
            <a:ext cx="72008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C159FAB-A82C-4298-BDC6-19C4DC98793D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02971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pringer.com/gp/book/9783030006617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www.researchgate.net/publication/301548083_Air_Tightness_and_Energy_Performance_of_an_Arctic_Low-Energy_Hous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sciencedirect.com/science/article/abs/pii/S0378778805001118?via%3Dihub" TargetMode="External"/><Relationship Id="rId5" Type="http://schemas.openxmlformats.org/officeDocument/2006/relationships/hyperlink" Target="https://iopscience.iop.org/article/10.1088/1757-899X/643/1/012101/pdf" TargetMode="External"/><Relationship Id="rId4" Type="http://schemas.openxmlformats.org/officeDocument/2006/relationships/image" Target="../media/image6.png"/><Relationship Id="rId9" Type="http://schemas.openxmlformats.org/officeDocument/2006/relationships/hyperlink" Target="https://orbit.dtu.dk/en/publications/an-energy-efficient-building-for-the-arctic-climate-is-a-passive-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www.sciencedirect.com/science/article/pii/S0378778805001118?via%3Dihub#tbl1fn2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s://www.sciencedirect.com/science/article/pii/S0378778805001118?via%3Dihub#tbl1fn1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630FA6-58B7-4C27-9471-4E19A65CF4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403098"/>
            <a:ext cx="10691813" cy="1145588"/>
          </a:xfrm>
        </p:spPr>
        <p:txBody>
          <a:bodyPr>
            <a:normAutofit/>
          </a:bodyPr>
          <a:lstStyle/>
          <a:p>
            <a:r>
              <a:rPr lang="en-US" sz="3157" b="1" dirty="0">
                <a:solidFill>
                  <a:srgbClr val="445263"/>
                </a:solidFill>
                <a:latin typeface="+mn-lt"/>
              </a:rPr>
              <a:t>Title: Passive house in Arctic climate</a:t>
            </a:r>
            <a:endParaRPr lang="ru-RU" sz="3157" b="1" dirty="0">
              <a:solidFill>
                <a:srgbClr val="445263"/>
              </a:solidFill>
              <a:latin typeface="+mn-lt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B1A0851-C81E-48BC-A2D3-AF4E7E1400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4876" y="4911841"/>
            <a:ext cx="7356334" cy="789182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>
                <a:solidFill>
                  <a:srgbClr val="445263"/>
                </a:solidFill>
              </a:rPr>
              <a:t>Authors</a:t>
            </a:r>
            <a:r>
              <a:rPr lang="ru-RU" sz="2000" b="1" dirty="0">
                <a:solidFill>
                  <a:srgbClr val="445263"/>
                </a:solidFill>
              </a:rPr>
              <a:t>: </a:t>
            </a:r>
            <a:r>
              <a:rPr lang="en-US" sz="2000" b="1" dirty="0" err="1">
                <a:solidFill>
                  <a:srgbClr val="445263"/>
                </a:solidFill>
              </a:rPr>
              <a:t>Anastasiia</a:t>
            </a:r>
            <a:r>
              <a:rPr lang="en-US" sz="2000" b="1" dirty="0">
                <a:solidFill>
                  <a:srgbClr val="445263"/>
                </a:solidFill>
              </a:rPr>
              <a:t> A. </a:t>
            </a:r>
            <a:r>
              <a:rPr lang="en-US" sz="2000" b="1" dirty="0" err="1">
                <a:solidFill>
                  <a:srgbClr val="445263"/>
                </a:solidFill>
              </a:rPr>
              <a:t>Elnikova</a:t>
            </a:r>
            <a:endParaRPr lang="ru-RU" sz="2000" b="1" dirty="0">
              <a:solidFill>
                <a:srgbClr val="445263"/>
              </a:solidFill>
            </a:endParaRPr>
          </a:p>
        </p:txBody>
      </p:sp>
      <p:sp>
        <p:nvSpPr>
          <p:cNvPr id="9" name="Subtitle 5">
            <a:extLst>
              <a:ext uri="{FF2B5EF4-FFF2-40B4-BE49-F238E27FC236}">
                <a16:creationId xmlns:a16="http://schemas.microsoft.com/office/drawing/2014/main" id="{2108EE42-05A9-4BC9-BEB4-019CCB5E506D}"/>
              </a:ext>
            </a:extLst>
          </p:cNvPr>
          <p:cNvSpPr txBox="1">
            <a:spLocks/>
          </p:cNvSpPr>
          <p:nvPr/>
        </p:nvSpPr>
        <p:spPr>
          <a:xfrm>
            <a:off x="2539304" y="7092205"/>
            <a:ext cx="5613202" cy="267294"/>
          </a:xfrm>
          <a:prstGeom prst="rect">
            <a:avLst/>
          </a:prstGeom>
        </p:spPr>
        <p:txBody>
          <a:bodyPr vert="horz" lIns="80189" tIns="40094" rIns="80189" bIns="40094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5" dirty="0">
                <a:solidFill>
                  <a:srgbClr val="445263"/>
                </a:solidFill>
              </a:rPr>
              <a:t>Saint-Petersburg,</a:t>
            </a:r>
            <a:r>
              <a:rPr lang="ru-RU" sz="2105" dirty="0">
                <a:solidFill>
                  <a:srgbClr val="445263"/>
                </a:solidFill>
              </a:rPr>
              <a:t> </a:t>
            </a:r>
            <a:r>
              <a:rPr lang="en-US" sz="2105" dirty="0">
                <a:solidFill>
                  <a:srgbClr val="445263"/>
                </a:solidFill>
              </a:rPr>
              <a:t> April 19-24, </a:t>
            </a:r>
            <a:r>
              <a:rPr lang="ru-RU" sz="2105" dirty="0">
                <a:solidFill>
                  <a:srgbClr val="445263"/>
                </a:solidFill>
              </a:rPr>
              <a:t>2021</a:t>
            </a:r>
            <a:endParaRPr lang="en-US" sz="2105" dirty="0">
              <a:solidFill>
                <a:srgbClr val="445263"/>
              </a:solidFill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A6EAAAD-6B90-49CC-A33C-F16BD216A4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2718" y="491766"/>
            <a:ext cx="806637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220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III International Scientific Conference  “</a:t>
            </a:r>
            <a:r>
              <a:rPr kumimoji="0" lang="en-US" altLang="ru-RU" sz="22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Sustainable and efficient use </a:t>
            </a:r>
            <a:br>
              <a:rPr kumimoji="0" lang="en-US" altLang="ru-RU" sz="22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altLang="ru-RU" sz="22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of energy, water and natural resources – SEWAN-2021</a:t>
            </a:r>
            <a:r>
              <a:rPr kumimoji="0" lang="en-US" altLang="ru-RU" sz="220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endParaRPr kumimoji="0" lang="en-US" altLang="ru-RU" sz="2200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82568482-9FC6-4028-B91D-34693AC2D6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928" y="6732165"/>
            <a:ext cx="10313957" cy="10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wrap="square" lIns="12916" tIns="12916" rIns="12916" bIns="12916" numCol="1" anchor="t" anchorCtr="0" compatLnSpc="1">
            <a:prstTxWarp prst="textNoShape">
              <a:avLst/>
            </a:prstTxWarp>
          </a:bodyPr>
          <a:lstStyle/>
          <a:p>
            <a:endParaRPr lang="en-MY" sz="723" dirty="0"/>
          </a:p>
        </p:txBody>
      </p:sp>
      <p:cxnSp>
        <p:nvCxnSpPr>
          <p:cNvPr id="12" name="AutoShape 21">
            <a:extLst>
              <a:ext uri="{FF2B5EF4-FFF2-40B4-BE49-F238E27FC236}">
                <a16:creationId xmlns:a16="http://schemas.microsoft.com/office/drawing/2014/main" id="{EDBBDBA8-8218-4390-B2F6-D51BFE7BFF3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88928" y="1763613"/>
            <a:ext cx="10230718" cy="0"/>
          </a:xfrm>
          <a:prstGeom prst="straightConnector1">
            <a:avLst/>
          </a:prstGeom>
          <a:noFill/>
          <a:ln w="952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cxnSp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id="{F42C9D65-90BA-4312-A408-36F021C4658D}"/>
              </a:ext>
            </a:extLst>
          </p:cNvPr>
          <p:cNvSpPr txBox="1">
            <a:spLocks/>
          </p:cNvSpPr>
          <p:nvPr/>
        </p:nvSpPr>
        <p:spPr>
          <a:xfrm>
            <a:off x="262735" y="5460167"/>
            <a:ext cx="7356334" cy="789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b="1" dirty="0">
                <a:solidFill>
                  <a:srgbClr val="445263"/>
                </a:solidFill>
              </a:rPr>
              <a:t>Affiliations</a:t>
            </a:r>
            <a:r>
              <a:rPr lang="ru-RU" sz="1600" b="1" dirty="0">
                <a:solidFill>
                  <a:srgbClr val="445263"/>
                </a:solidFill>
              </a:rPr>
              <a:t>:</a:t>
            </a:r>
            <a:r>
              <a:rPr lang="en-US" sz="1600" b="1" dirty="0">
                <a:solidFill>
                  <a:srgbClr val="445263"/>
                </a:solidFill>
              </a:rPr>
              <a:t> ITMO University, Faculty of Energy and </a:t>
            </a:r>
            <a:r>
              <a:rPr lang="en-US" sz="1600" b="1" dirty="0" err="1">
                <a:solidFill>
                  <a:srgbClr val="445263"/>
                </a:solidFill>
              </a:rPr>
              <a:t>Ecotechnology</a:t>
            </a:r>
            <a:r>
              <a:rPr lang="ru-RU" sz="2000" b="1" dirty="0">
                <a:solidFill>
                  <a:srgbClr val="445263"/>
                </a:solidFill>
              </a:rPr>
              <a:t>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73" y="272175"/>
            <a:ext cx="911431" cy="43590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18" y="693651"/>
            <a:ext cx="811339" cy="57358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4" r="7100"/>
          <a:stretch/>
        </p:blipFill>
        <p:spPr>
          <a:xfrm>
            <a:off x="274088" y="1161577"/>
            <a:ext cx="864000" cy="46176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031" y="464266"/>
            <a:ext cx="1185133" cy="4122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699" y="940814"/>
            <a:ext cx="951795" cy="47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5477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59FAB-A82C-4298-BDC6-19C4DC98793D}" type="slidenum">
              <a:rPr lang="en-MY" smtClean="0"/>
              <a:t>10</a:t>
            </a:fld>
            <a:endParaRPr lang="en-MY"/>
          </a:p>
        </p:txBody>
      </p:sp>
      <p:sp>
        <p:nvSpPr>
          <p:cNvPr id="3" name="Rectangle 19">
            <a:extLst>
              <a:ext uri="{FF2B5EF4-FFF2-40B4-BE49-F238E27FC236}">
                <a16:creationId xmlns:a16="http://schemas.microsoft.com/office/drawing/2014/main" id="{D2DF5777-B313-4885-A0BE-9A5C776D4B39}"/>
              </a:ext>
            </a:extLst>
          </p:cNvPr>
          <p:cNvSpPr/>
          <p:nvPr/>
        </p:nvSpPr>
        <p:spPr>
          <a:xfrm>
            <a:off x="876343" y="80018"/>
            <a:ext cx="83949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III International Scientific Conference on “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Sustainable and Efficient Use of Energy, Water and Natural Resources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”</a:t>
            </a:r>
          </a:p>
        </p:txBody>
      </p:sp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8749880" y="679160"/>
            <a:ext cx="728708" cy="159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12916" tIns="12916" rIns="12916" bIns="12916" numCol="1" anchor="t" anchorCtr="0" compatLnSpc="1">
            <a:prstTxWarp prst="textNoShape">
              <a:avLst/>
            </a:prstTxWarp>
          </a:bodyPr>
          <a:lstStyle/>
          <a:p>
            <a:pPr defTabSz="322937" fontAlgn="base">
              <a:spcBef>
                <a:spcPct val="0"/>
              </a:spcBef>
              <a:spcAft>
                <a:spcPct val="0"/>
              </a:spcAft>
            </a:pPr>
            <a:r>
              <a:rPr lang="en-MY" sz="849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Keywords</a:t>
            </a:r>
            <a:r>
              <a:rPr lang="en-US" sz="849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634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90324" y="850519"/>
            <a:ext cx="18125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Passive house, energy savings, energy efficiency, Arctic, Low energy building</a:t>
            </a:r>
          </a:p>
        </p:txBody>
      </p:sp>
      <p:sp>
        <p:nvSpPr>
          <p:cNvPr id="6" name="Rectangle 7"/>
          <p:cNvSpPr/>
          <p:nvPr/>
        </p:nvSpPr>
        <p:spPr>
          <a:xfrm>
            <a:off x="935874" y="603993"/>
            <a:ext cx="8455260" cy="435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Aft>
                <a:spcPts val="300"/>
              </a:spcAft>
              <a:tabLst>
                <a:tab pos="4508500" algn="r"/>
              </a:tabLst>
            </a:pPr>
            <a:r>
              <a:rPr lang="en-US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Name: </a:t>
            </a:r>
          </a:p>
          <a:p>
            <a:pPr algn="just">
              <a:lnSpc>
                <a:spcPct val="110000"/>
              </a:lnSpc>
              <a:spcAft>
                <a:spcPts val="300"/>
              </a:spcAft>
              <a:tabLst>
                <a:tab pos="4508500" algn="r"/>
              </a:tabLst>
            </a:pPr>
            <a:r>
              <a:rPr lang="en-US" sz="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Anastasiia</a:t>
            </a:r>
            <a:r>
              <a:rPr lang="en-US" sz="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Elnikova</a:t>
            </a:r>
            <a:endParaRPr lang="en-GB" sz="800" baseline="300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207519" y="340928"/>
            <a:ext cx="8458867" cy="270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12916" tIns="12916" rIns="12916" bIns="12916" numCol="1" anchor="ctr" anchorCtr="0" compatLnSpc="1">
            <a:prstTxWarp prst="textNoShape">
              <a:avLst/>
            </a:prstTxWarp>
          </a:bodyPr>
          <a:lstStyle/>
          <a:p>
            <a:pPr algn="ctr" defTabSz="322937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Passive house in Arctic climate</a:t>
            </a:r>
            <a:endParaRPr lang="en-MY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34" y="-8392"/>
            <a:ext cx="685471" cy="48459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4" r="7100"/>
          <a:stretch/>
        </p:blipFill>
        <p:spPr>
          <a:xfrm>
            <a:off x="9799705" y="9402"/>
            <a:ext cx="864000" cy="461762"/>
          </a:xfrm>
          <a:prstGeom prst="rect">
            <a:avLst/>
          </a:prstGeom>
        </p:spPr>
      </p:pic>
      <p:cxnSp>
        <p:nvCxnSpPr>
          <p:cNvPr id="10" name="AutoShape 21">
            <a:extLst>
              <a:ext uri="{FF2B5EF4-FFF2-40B4-BE49-F238E27FC236}">
                <a16:creationId xmlns:a16="http://schemas.microsoft.com/office/drawing/2014/main" id="{EDBBDBA8-8218-4390-B2F6-D51BFE7BFF3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88928" y="1262094"/>
            <a:ext cx="10230718" cy="0"/>
          </a:xfrm>
          <a:prstGeom prst="straightConnector1">
            <a:avLst/>
          </a:prstGeom>
          <a:noFill/>
          <a:ln w="952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16B3565-0CFB-437F-B39E-8570E54D27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2" y="54363"/>
            <a:ext cx="777481" cy="37183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993975" y="1532891"/>
            <a:ext cx="48859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spc="-45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Sjunde</a:t>
            </a:r>
            <a:r>
              <a:rPr lang="en-US" sz="2000" b="1" spc="-4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spc="-45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huset</a:t>
            </a:r>
            <a:r>
              <a:rPr lang="en-US" sz="2000" b="1" spc="-4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example, Kiruna, Sweden</a:t>
            </a:r>
            <a:endParaRPr lang="ru-RU" sz="2000" b="1" spc="-45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6951" y="2318436"/>
            <a:ext cx="3770187" cy="1875589"/>
          </a:xfrm>
          <a:prstGeom prst="rect">
            <a:avLst/>
          </a:prstGeom>
        </p:spPr>
      </p:pic>
      <p:pic>
        <p:nvPicPr>
          <p:cNvPr id="14" name="Picture 2" descr="https://lh5.googleusercontent.com/gJpTXc09FbF1j0owWKPJPHVx7u3x3qzdyB_HlloE-9KZlCJVUP0YOzkRceWm4c0I84hjNCuUJMIcd0QA2QcPqtzX4cwcQsuPwSz4npzIOmUZmMjl8uh-ZBkj-KvCugIMswu8yitF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85" b="12682"/>
          <a:stretch/>
        </p:blipFill>
        <p:spPr bwMode="auto">
          <a:xfrm>
            <a:off x="294558" y="2474257"/>
            <a:ext cx="4868946" cy="199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6538040" y="4694629"/>
            <a:ext cx="16839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666666"/>
                </a:solidFill>
                <a:latin typeface="Arial" panose="020B0604020202020204" pitchFamily="34" charset="0"/>
              </a:rPr>
              <a:t>Technologies</a:t>
            </a:r>
            <a:endParaRPr lang="ru-RU" sz="20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910501" y="4925462"/>
            <a:ext cx="9510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666666"/>
                </a:solidFill>
                <a:latin typeface="Arial" panose="020B0604020202020204" pitchFamily="34" charset="0"/>
              </a:rPr>
              <a:t>Values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858473" y="5341324"/>
            <a:ext cx="5343525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The outer walls have additional rigid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</a:rPr>
              <a:t>polyiso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 foam (PIR) insulation (0.023 W/m2 K).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The roof is insulated with 1000 mm loose-fill wool insulation.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 The foundation slab is insulated with 400 mm graphite foam.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 The average thermal transmittance Um &lt; 0.16 W/m2 K (FEBY 0.40      W/m2 K).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 Heat exchanger— 83% winter outdoor temperature of −30 °C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 Solar panels 15 m2  (500 kWh/year).</a:t>
            </a:r>
            <a:endParaRPr lang="ru-RU" sz="1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041504" y="6910570"/>
            <a:ext cx="5343525" cy="40748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96654" y="5451219"/>
            <a:ext cx="476038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Estimated specific energy consumption 56.7 kWh/m2 /year (FEBY 63 kWh/m2/year.)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q50 =0.29  (FEBY &lt;0.30 </a:t>
            </a:r>
            <a:r>
              <a:rPr lang="en-US" sz="1400" b="0" i="0" dirty="0">
                <a:solidFill>
                  <a:srgbClr val="000000"/>
                </a:solidFill>
                <a:effectLst/>
              </a:rPr>
              <a:t>1/h)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HLF </a:t>
            </a:r>
            <a:r>
              <a:rPr lang="ru-RU" sz="1400" dirty="0"/>
              <a:t>16</a:t>
            </a:r>
            <a:r>
              <a:rPr lang="en-US" sz="1400" dirty="0"/>
              <a:t>.</a:t>
            </a:r>
            <a:r>
              <a:rPr lang="ru-RU" sz="1400" dirty="0"/>
              <a:t>3 </a:t>
            </a:r>
            <a:r>
              <a:rPr lang="en-US" sz="1400" dirty="0"/>
              <a:t>W/m2</a:t>
            </a:r>
            <a:endParaRPr lang="ru-RU" sz="1400" dirty="0"/>
          </a:p>
          <a:p>
            <a:endParaRPr lang="en-US" sz="1400" dirty="0"/>
          </a:p>
          <a:p>
            <a:endParaRPr lang="ru-RU" sz="1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F8D8F44-EA1A-4318-8102-0590164DA89A}"/>
              </a:ext>
            </a:extLst>
          </p:cNvPr>
          <p:cNvSpPr txBox="1"/>
          <p:nvPr/>
        </p:nvSpPr>
        <p:spPr>
          <a:xfrm>
            <a:off x="1155646" y="4545050"/>
            <a:ext cx="53467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Fig.5 Climate characteristics of Arctic cities. [5]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928049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59FAB-A82C-4298-BDC6-19C4DC98793D}" type="slidenum">
              <a:rPr lang="en-MY" smtClean="0"/>
              <a:t>11</a:t>
            </a:fld>
            <a:endParaRPr lang="en-MY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1619" y="4996367"/>
            <a:ext cx="3348705" cy="20533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0588" y="5181256"/>
            <a:ext cx="3389616" cy="18692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4018" y="2163927"/>
            <a:ext cx="3672408" cy="2417044"/>
          </a:xfrm>
          <a:prstGeom prst="rect">
            <a:avLst/>
          </a:prstGeom>
        </p:spPr>
      </p:pic>
      <p:sp>
        <p:nvSpPr>
          <p:cNvPr id="8" name="Rectangle 19">
            <a:extLst>
              <a:ext uri="{FF2B5EF4-FFF2-40B4-BE49-F238E27FC236}">
                <a16:creationId xmlns:a16="http://schemas.microsoft.com/office/drawing/2014/main" id="{D2DF5777-B313-4885-A0BE-9A5C776D4B39}"/>
              </a:ext>
            </a:extLst>
          </p:cNvPr>
          <p:cNvSpPr/>
          <p:nvPr/>
        </p:nvSpPr>
        <p:spPr>
          <a:xfrm>
            <a:off x="876343" y="80018"/>
            <a:ext cx="83949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III International Scientific Conference on “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Sustainable and Efficient Use of Energy, Water and Natural Resources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”</a:t>
            </a: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8749880" y="679160"/>
            <a:ext cx="728708" cy="159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12916" tIns="12916" rIns="12916" bIns="12916" numCol="1" anchor="t" anchorCtr="0" compatLnSpc="1">
            <a:prstTxWarp prst="textNoShape">
              <a:avLst/>
            </a:prstTxWarp>
          </a:bodyPr>
          <a:lstStyle/>
          <a:p>
            <a:pPr defTabSz="322937" fontAlgn="base">
              <a:spcBef>
                <a:spcPct val="0"/>
              </a:spcBef>
              <a:spcAft>
                <a:spcPct val="0"/>
              </a:spcAft>
            </a:pPr>
            <a:r>
              <a:rPr lang="en-MY" sz="849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Keywords</a:t>
            </a:r>
            <a:r>
              <a:rPr lang="en-US" sz="849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634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90324" y="850519"/>
            <a:ext cx="18125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Passive house, energy savings, energy efficiency, Arctic, Low energy building</a:t>
            </a:r>
          </a:p>
        </p:txBody>
      </p:sp>
      <p:sp>
        <p:nvSpPr>
          <p:cNvPr id="11" name="Rectangle 7"/>
          <p:cNvSpPr/>
          <p:nvPr/>
        </p:nvSpPr>
        <p:spPr>
          <a:xfrm>
            <a:off x="935874" y="603993"/>
            <a:ext cx="8455260" cy="435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Aft>
                <a:spcPts val="300"/>
              </a:spcAft>
              <a:tabLst>
                <a:tab pos="4508500" algn="r"/>
              </a:tabLst>
            </a:pPr>
            <a:r>
              <a:rPr lang="en-US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Name: </a:t>
            </a:r>
          </a:p>
          <a:p>
            <a:pPr algn="just">
              <a:lnSpc>
                <a:spcPct val="110000"/>
              </a:lnSpc>
              <a:spcAft>
                <a:spcPts val="300"/>
              </a:spcAft>
              <a:tabLst>
                <a:tab pos="4508500" algn="r"/>
              </a:tabLst>
            </a:pPr>
            <a:r>
              <a:rPr lang="en-US" sz="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Anastasiia</a:t>
            </a:r>
            <a:r>
              <a:rPr lang="en-US" sz="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Elnikova</a:t>
            </a:r>
            <a:endParaRPr lang="en-GB" sz="800" baseline="300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1207519" y="340928"/>
            <a:ext cx="8458867" cy="270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12916" tIns="12916" rIns="12916" bIns="12916" numCol="1" anchor="ctr" anchorCtr="0" compatLnSpc="1">
            <a:prstTxWarp prst="textNoShape">
              <a:avLst/>
            </a:prstTxWarp>
          </a:bodyPr>
          <a:lstStyle/>
          <a:p>
            <a:pPr algn="ctr" defTabSz="322937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Passive house in Arctic climate</a:t>
            </a:r>
            <a:endParaRPr lang="en-MY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34" y="-8392"/>
            <a:ext cx="685471" cy="48459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4" r="7100"/>
          <a:stretch/>
        </p:blipFill>
        <p:spPr>
          <a:xfrm>
            <a:off x="9799705" y="9402"/>
            <a:ext cx="864000" cy="461762"/>
          </a:xfrm>
          <a:prstGeom prst="rect">
            <a:avLst/>
          </a:prstGeom>
        </p:spPr>
      </p:pic>
      <p:cxnSp>
        <p:nvCxnSpPr>
          <p:cNvPr id="15" name="AutoShape 21">
            <a:extLst>
              <a:ext uri="{FF2B5EF4-FFF2-40B4-BE49-F238E27FC236}">
                <a16:creationId xmlns:a16="http://schemas.microsoft.com/office/drawing/2014/main" id="{EDBBDBA8-8218-4390-B2F6-D51BFE7BFF3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88928" y="1262094"/>
            <a:ext cx="10230718" cy="0"/>
          </a:xfrm>
          <a:prstGeom prst="straightConnector1">
            <a:avLst/>
          </a:prstGeom>
          <a:noFill/>
          <a:ln w="952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cxn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16B3565-0CFB-437F-B39E-8570E54D272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2" y="54363"/>
            <a:ext cx="777481" cy="371839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4547415" y="1365893"/>
            <a:ext cx="20361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spc="-4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Kuopio, Finland</a:t>
            </a:r>
            <a:endParaRPr lang="ru-RU" sz="2000" b="1" spc="-45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8BC1AE1-993E-4939-AE3B-F893BA4CF295}"/>
              </a:ext>
            </a:extLst>
          </p:cNvPr>
          <p:cNvSpPr txBox="1"/>
          <p:nvPr/>
        </p:nvSpPr>
        <p:spPr>
          <a:xfrm>
            <a:off x="487602" y="2508392"/>
            <a:ext cx="579440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S</a:t>
            </a:r>
            <a:r>
              <a:rPr lang="en-US" sz="2400" b="0" i="0" strike="noStrike" dirty="0">
                <a:solidFill>
                  <a:srgbClr val="000000"/>
                </a:solidFill>
                <a:effectLst/>
              </a:rPr>
              <a:t>pace heating demand  10.6 </a:t>
            </a:r>
            <a:r>
              <a:rPr lang="en-US" sz="2400" b="0" i="0" strike="noStrike" dirty="0" err="1">
                <a:solidFill>
                  <a:srgbClr val="000000"/>
                </a:solidFill>
                <a:effectLst/>
              </a:rPr>
              <a:t>KWh</a:t>
            </a:r>
            <a:r>
              <a:rPr lang="en-US" sz="2400" b="0" i="0" strike="noStrike" dirty="0">
                <a:solidFill>
                  <a:srgbClr val="000000"/>
                </a:solidFill>
                <a:effectLst/>
              </a:rPr>
              <a:t>/(m2</a:t>
            </a:r>
            <a:r>
              <a:rPr lang="en-US" sz="2400" b="0" dirty="0">
                <a:solidFill>
                  <a:srgbClr val="000000"/>
                </a:solidFill>
                <a:latin typeface="Calibri" panose="020F0502020204030204" pitchFamily="34" charset="0"/>
              </a:rPr>
              <a:t> ∙ </a:t>
            </a:r>
            <a:r>
              <a:rPr lang="en-US" sz="2400" b="0" i="0" strike="noStrike" dirty="0">
                <a:solidFill>
                  <a:srgbClr val="000000"/>
                </a:solidFill>
                <a:effectLst/>
              </a:rPr>
              <a:t>a)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0000"/>
                </a:solidFill>
                <a:effectLst/>
              </a:rPr>
              <a:t>73% heat recovery efficiency.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q</a:t>
            </a:r>
            <a:r>
              <a:rPr lang="en-US" sz="2400" b="0" i="0" dirty="0">
                <a:solidFill>
                  <a:srgbClr val="000000"/>
                </a:solidFill>
                <a:effectLst/>
              </a:rPr>
              <a:t>50-value &lt; 0.4 1/h</a:t>
            </a:r>
            <a:endParaRPr lang="en-US" sz="24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0000"/>
                </a:solidFill>
                <a:effectLst/>
              </a:rPr>
              <a:t> U wall =  0.08 W/m2</a:t>
            </a:r>
            <a:endParaRPr lang="ru-RU" sz="2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E0E79A1-D64D-4BE9-9825-129057956F41}"/>
              </a:ext>
            </a:extLst>
          </p:cNvPr>
          <p:cNvSpPr txBox="1"/>
          <p:nvPr/>
        </p:nvSpPr>
        <p:spPr>
          <a:xfrm>
            <a:off x="3568750" y="7080285"/>
            <a:ext cx="53467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Fig. </a:t>
            </a:r>
            <a:r>
              <a:rPr lang="en-US" sz="1000" dirty="0">
                <a:solidFill>
                  <a:prstClr val="black"/>
                </a:solidFill>
                <a:latin typeface="Calibri" panose="020F0502020204030204"/>
              </a:rPr>
              <a:t>6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Energy consumption and production of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Kuopos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house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8452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59FAB-A82C-4298-BDC6-19C4DC98793D}" type="slidenum">
              <a:rPr lang="en-MY" smtClean="0"/>
              <a:t>12</a:t>
            </a:fld>
            <a:endParaRPr lang="en-MY"/>
          </a:p>
        </p:txBody>
      </p:sp>
      <p:sp>
        <p:nvSpPr>
          <p:cNvPr id="3" name="Rectangle 19">
            <a:extLst>
              <a:ext uri="{FF2B5EF4-FFF2-40B4-BE49-F238E27FC236}">
                <a16:creationId xmlns:a16="http://schemas.microsoft.com/office/drawing/2014/main" id="{D2DF5777-B313-4885-A0BE-9A5C776D4B39}"/>
              </a:ext>
            </a:extLst>
          </p:cNvPr>
          <p:cNvSpPr/>
          <p:nvPr/>
        </p:nvSpPr>
        <p:spPr>
          <a:xfrm>
            <a:off x="876343" y="80018"/>
            <a:ext cx="83949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III International Scientific Conference on “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Sustainable and Efficient Use of Energy, Water and Natural Resources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”</a:t>
            </a:r>
          </a:p>
        </p:txBody>
      </p:sp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8749880" y="679160"/>
            <a:ext cx="728708" cy="159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12916" tIns="12916" rIns="12916" bIns="12916" numCol="1" anchor="t" anchorCtr="0" compatLnSpc="1">
            <a:prstTxWarp prst="textNoShape">
              <a:avLst/>
            </a:prstTxWarp>
          </a:bodyPr>
          <a:lstStyle/>
          <a:p>
            <a:pPr defTabSz="322937" fontAlgn="base">
              <a:spcBef>
                <a:spcPct val="0"/>
              </a:spcBef>
              <a:spcAft>
                <a:spcPct val="0"/>
              </a:spcAft>
            </a:pPr>
            <a:r>
              <a:rPr lang="en-MY" sz="849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Keywords</a:t>
            </a:r>
            <a:r>
              <a:rPr lang="en-US" sz="849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634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90324" y="850519"/>
            <a:ext cx="18125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Passive house, energy savings, energy efficiency, Arctic, Low energy building</a:t>
            </a:r>
          </a:p>
        </p:txBody>
      </p:sp>
      <p:sp>
        <p:nvSpPr>
          <p:cNvPr id="6" name="Rectangle 7"/>
          <p:cNvSpPr/>
          <p:nvPr/>
        </p:nvSpPr>
        <p:spPr>
          <a:xfrm>
            <a:off x="935874" y="603993"/>
            <a:ext cx="8455260" cy="435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Aft>
                <a:spcPts val="300"/>
              </a:spcAft>
              <a:tabLst>
                <a:tab pos="4508500" algn="r"/>
              </a:tabLst>
            </a:pPr>
            <a:r>
              <a:rPr lang="en-US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Name: </a:t>
            </a:r>
          </a:p>
          <a:p>
            <a:pPr algn="just">
              <a:lnSpc>
                <a:spcPct val="110000"/>
              </a:lnSpc>
              <a:spcAft>
                <a:spcPts val="300"/>
              </a:spcAft>
              <a:tabLst>
                <a:tab pos="4508500" algn="r"/>
              </a:tabLst>
            </a:pPr>
            <a:r>
              <a:rPr lang="en-US" sz="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Anastasiia</a:t>
            </a:r>
            <a:r>
              <a:rPr lang="en-US" sz="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Elnikova</a:t>
            </a:r>
            <a:endParaRPr lang="en-GB" sz="800" baseline="300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207519" y="340928"/>
            <a:ext cx="8458867" cy="270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12916" tIns="12916" rIns="12916" bIns="12916" numCol="1" anchor="ctr" anchorCtr="0" compatLnSpc="1">
            <a:prstTxWarp prst="textNoShape">
              <a:avLst/>
            </a:prstTxWarp>
          </a:bodyPr>
          <a:lstStyle/>
          <a:p>
            <a:pPr algn="ctr" defTabSz="322937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Passive house in Arctic climate</a:t>
            </a:r>
            <a:endParaRPr lang="en-MY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34" y="-8392"/>
            <a:ext cx="685471" cy="48459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4" r="7100"/>
          <a:stretch/>
        </p:blipFill>
        <p:spPr>
          <a:xfrm>
            <a:off x="9799705" y="9402"/>
            <a:ext cx="864000" cy="461762"/>
          </a:xfrm>
          <a:prstGeom prst="rect">
            <a:avLst/>
          </a:prstGeom>
        </p:spPr>
      </p:pic>
      <p:cxnSp>
        <p:nvCxnSpPr>
          <p:cNvPr id="10" name="AutoShape 21">
            <a:extLst>
              <a:ext uri="{FF2B5EF4-FFF2-40B4-BE49-F238E27FC236}">
                <a16:creationId xmlns:a16="http://schemas.microsoft.com/office/drawing/2014/main" id="{EDBBDBA8-8218-4390-B2F6-D51BFE7BFF3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88928" y="1262094"/>
            <a:ext cx="10230718" cy="0"/>
          </a:xfrm>
          <a:prstGeom prst="straightConnector1">
            <a:avLst/>
          </a:prstGeom>
          <a:noFill/>
          <a:ln w="952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16B3565-0CFB-437F-B39E-8570E54D27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2" y="54363"/>
            <a:ext cx="777481" cy="37183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182442" y="1365893"/>
            <a:ext cx="35945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2000" b="1" spc="-45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Sisimiut</a:t>
            </a:r>
            <a:r>
              <a:rPr lang="en-US" sz="2000" b="1" spc="-4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example, Greenland </a:t>
            </a:r>
            <a:endParaRPr lang="ru-RU" sz="2000" b="1" spc="-45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6527" y="2552682"/>
            <a:ext cx="3933537" cy="2438283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673350" y="3049190"/>
            <a:ext cx="5343525" cy="722634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ru-RU" dirty="0"/>
            </a:b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402037" y="4683300"/>
            <a:ext cx="5343525" cy="103778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br>
              <a:rPr lang="ru-RU" dirty="0"/>
            </a:b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249562" y="5760857"/>
            <a:ext cx="5343525" cy="722634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en-US" dirty="0"/>
            </a:b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77352" y="4763613"/>
            <a:ext cx="5343525" cy="30925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  - The indoor temperature was higher (around 23 C) than assumed during the</a:t>
            </a:r>
            <a:endParaRPr lang="en-US" sz="1400" dirty="0"/>
          </a:p>
          <a:p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design process of the house (21 C).</a:t>
            </a:r>
            <a:endParaRPr lang="en-US" sz="1400" dirty="0"/>
          </a:p>
          <a:p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- The house has not been sufficiently airtight.</a:t>
            </a:r>
            <a:endParaRPr lang="en-US" sz="1400" dirty="0"/>
          </a:p>
          <a:p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- The heat exchanger has in some periods suffered from ice formation.</a:t>
            </a:r>
            <a:endParaRPr lang="en-US" sz="1400" dirty="0"/>
          </a:p>
          <a:p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- Ventilation ducts in the cold attic were insufficiently insulated (originally with</a:t>
            </a:r>
            <a:endParaRPr lang="en-US" sz="1400" dirty="0"/>
          </a:p>
          <a:p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50 mm of insulation).</a:t>
            </a:r>
            <a:endParaRPr lang="en-US" sz="1400" dirty="0"/>
          </a:p>
          <a:p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- Since  the living  rooms have  in periods  been quite  warm because  of  solar</a:t>
            </a:r>
            <a:endParaRPr lang="en-US" sz="1400" dirty="0"/>
          </a:p>
          <a:p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gains, the users of the building have opened the terrace door.</a:t>
            </a:r>
            <a:endParaRPr lang="en-US" sz="1400" dirty="0"/>
          </a:p>
          <a:p>
            <a:br>
              <a:rPr lang="en-US" dirty="0"/>
            </a:br>
            <a:endParaRPr lang="ru-RU" dirty="0"/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7189085"/>
              </p:ext>
            </p:extLst>
          </p:nvPr>
        </p:nvGraphicFramePr>
        <p:xfrm>
          <a:off x="211263" y="2608741"/>
          <a:ext cx="5675704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8926">
                  <a:extLst>
                    <a:ext uri="{9D8B030D-6E8A-4147-A177-3AD203B41FA5}">
                      <a16:colId xmlns:a16="http://schemas.microsoft.com/office/drawing/2014/main" val="864059853"/>
                    </a:ext>
                  </a:extLst>
                </a:gridCol>
                <a:gridCol w="1418926">
                  <a:extLst>
                    <a:ext uri="{9D8B030D-6E8A-4147-A177-3AD203B41FA5}">
                      <a16:colId xmlns:a16="http://schemas.microsoft.com/office/drawing/2014/main" val="2307606363"/>
                    </a:ext>
                  </a:extLst>
                </a:gridCol>
                <a:gridCol w="1418926">
                  <a:extLst>
                    <a:ext uri="{9D8B030D-6E8A-4147-A177-3AD203B41FA5}">
                      <a16:colId xmlns:a16="http://schemas.microsoft.com/office/drawing/2014/main" val="1695906936"/>
                    </a:ext>
                  </a:extLst>
                </a:gridCol>
                <a:gridCol w="1418926">
                  <a:extLst>
                    <a:ext uri="{9D8B030D-6E8A-4147-A177-3AD203B41FA5}">
                      <a16:colId xmlns:a16="http://schemas.microsoft.com/office/drawing/2014/main" val="1297598249"/>
                    </a:ext>
                  </a:extLst>
                </a:gridCol>
              </a:tblGrid>
              <a:tr h="215610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Designed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Performed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Standard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6127422"/>
                  </a:ext>
                </a:extLst>
              </a:tr>
              <a:tr h="383800">
                <a:tc>
                  <a:txBody>
                    <a:bodyPr/>
                    <a:lstStyle/>
                    <a:p>
                      <a:r>
                        <a:rPr lang="en-US" sz="1200" dirty="0"/>
                        <a:t>Heat energy consumption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80 kWh/(m2∙a) 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140 kWh/(m2∙a)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380 kWh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/(m2∙a)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9105367"/>
                  </a:ext>
                </a:extLst>
              </a:tr>
              <a:tr h="215610">
                <a:tc>
                  <a:txBody>
                    <a:bodyPr/>
                    <a:lstStyle/>
                    <a:p>
                      <a:r>
                        <a:rPr lang="en-US" sz="1200" dirty="0"/>
                        <a:t>U-value windows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0.8 W/(m2 ·K)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1.2 W/(m2 ·K)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/>
                        <a:t> 1.1 W/(m2 ∙K)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6246135"/>
                  </a:ext>
                </a:extLst>
              </a:tr>
              <a:tr h="216931">
                <a:tc>
                  <a:txBody>
                    <a:bodyPr/>
                    <a:lstStyle/>
                    <a:p>
                      <a:r>
                        <a:rPr lang="en-US" sz="1200" dirty="0"/>
                        <a:t>q50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0,6 l/s m2</a:t>
                      </a:r>
                      <a:endParaRPr lang="ru-RU" sz="1200" dirty="0"/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2.10 </a:t>
                      </a:r>
                      <a:r>
                        <a:rPr lang="en-US" sz="1200" dirty="0"/>
                        <a:t>l/s m2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 &lt; 1.5 l/s m2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3727216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70199DAC-3CE2-4836-8BD3-A421E0A4B98C}"/>
              </a:ext>
            </a:extLst>
          </p:cNvPr>
          <p:cNvSpPr txBox="1"/>
          <p:nvPr/>
        </p:nvSpPr>
        <p:spPr>
          <a:xfrm>
            <a:off x="1207519" y="4211970"/>
            <a:ext cx="53467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Fig. 7 Designed and performed values of energy performance.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3661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59FAB-A82C-4298-BDC6-19C4DC98793D}" type="slidenum">
              <a:rPr lang="en-MY" smtClean="0"/>
              <a:t>13</a:t>
            </a:fld>
            <a:endParaRPr lang="en-MY"/>
          </a:p>
        </p:txBody>
      </p:sp>
      <p:sp>
        <p:nvSpPr>
          <p:cNvPr id="3" name="Rectangle 19">
            <a:extLst>
              <a:ext uri="{FF2B5EF4-FFF2-40B4-BE49-F238E27FC236}">
                <a16:creationId xmlns:a16="http://schemas.microsoft.com/office/drawing/2014/main" id="{D2DF5777-B313-4885-A0BE-9A5C776D4B39}"/>
              </a:ext>
            </a:extLst>
          </p:cNvPr>
          <p:cNvSpPr/>
          <p:nvPr/>
        </p:nvSpPr>
        <p:spPr>
          <a:xfrm>
            <a:off x="876343" y="80018"/>
            <a:ext cx="83949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III International Scientific Conference on “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Sustainable and Efficient Use of Energy, Water and Natural Resources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”</a:t>
            </a:r>
          </a:p>
        </p:txBody>
      </p:sp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8749880" y="679160"/>
            <a:ext cx="728708" cy="159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12916" tIns="12916" rIns="12916" bIns="12916" numCol="1" anchor="t" anchorCtr="0" compatLnSpc="1">
            <a:prstTxWarp prst="textNoShape">
              <a:avLst/>
            </a:prstTxWarp>
          </a:bodyPr>
          <a:lstStyle/>
          <a:p>
            <a:pPr defTabSz="322937" fontAlgn="base">
              <a:spcBef>
                <a:spcPct val="0"/>
              </a:spcBef>
              <a:spcAft>
                <a:spcPct val="0"/>
              </a:spcAft>
            </a:pPr>
            <a:r>
              <a:rPr lang="en-MY" sz="849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Keywords</a:t>
            </a:r>
            <a:r>
              <a:rPr lang="en-US" sz="849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634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90324" y="850519"/>
            <a:ext cx="18125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Passive house, energy savings, energy efficiency, Arctic, Low energy building</a:t>
            </a:r>
          </a:p>
        </p:txBody>
      </p:sp>
      <p:sp>
        <p:nvSpPr>
          <p:cNvPr id="6" name="Rectangle 7"/>
          <p:cNvSpPr/>
          <p:nvPr/>
        </p:nvSpPr>
        <p:spPr>
          <a:xfrm>
            <a:off x="935874" y="603993"/>
            <a:ext cx="8455260" cy="435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Aft>
                <a:spcPts val="300"/>
              </a:spcAft>
              <a:tabLst>
                <a:tab pos="4508500" algn="r"/>
              </a:tabLst>
            </a:pPr>
            <a:r>
              <a:rPr lang="en-US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Name: </a:t>
            </a:r>
          </a:p>
          <a:p>
            <a:pPr algn="just">
              <a:lnSpc>
                <a:spcPct val="110000"/>
              </a:lnSpc>
              <a:spcAft>
                <a:spcPts val="300"/>
              </a:spcAft>
              <a:tabLst>
                <a:tab pos="4508500" algn="r"/>
              </a:tabLst>
            </a:pPr>
            <a:r>
              <a:rPr lang="en-US" sz="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Anastasiia</a:t>
            </a:r>
            <a:r>
              <a:rPr lang="en-US" sz="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Elnikova</a:t>
            </a:r>
            <a:endParaRPr lang="en-GB" sz="800" baseline="300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207519" y="340928"/>
            <a:ext cx="8458867" cy="270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12916" tIns="12916" rIns="12916" bIns="12916" numCol="1" anchor="ctr" anchorCtr="0" compatLnSpc="1">
            <a:prstTxWarp prst="textNoShape">
              <a:avLst/>
            </a:prstTxWarp>
          </a:bodyPr>
          <a:lstStyle/>
          <a:p>
            <a:pPr algn="ctr" defTabSz="322937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Passive house in Arctic climate</a:t>
            </a:r>
            <a:endParaRPr lang="en-MY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34" y="-8392"/>
            <a:ext cx="685471" cy="48459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4" r="7100"/>
          <a:stretch/>
        </p:blipFill>
        <p:spPr>
          <a:xfrm>
            <a:off x="9799705" y="9402"/>
            <a:ext cx="864000" cy="461762"/>
          </a:xfrm>
          <a:prstGeom prst="rect">
            <a:avLst/>
          </a:prstGeom>
        </p:spPr>
      </p:pic>
      <p:cxnSp>
        <p:nvCxnSpPr>
          <p:cNvPr id="10" name="AutoShape 21">
            <a:extLst>
              <a:ext uri="{FF2B5EF4-FFF2-40B4-BE49-F238E27FC236}">
                <a16:creationId xmlns:a16="http://schemas.microsoft.com/office/drawing/2014/main" id="{EDBBDBA8-8218-4390-B2F6-D51BFE7BFF3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88928" y="1262094"/>
            <a:ext cx="10230718" cy="0"/>
          </a:xfrm>
          <a:prstGeom prst="straightConnector1">
            <a:avLst/>
          </a:prstGeom>
          <a:noFill/>
          <a:ln w="952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16B3565-0CFB-437F-B39E-8570E54D27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2" y="54363"/>
            <a:ext cx="777481" cy="37183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266599" y="1365893"/>
            <a:ext cx="21441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spc="-4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Russian context </a:t>
            </a:r>
            <a:endParaRPr lang="ru-RU" sz="2000" b="1" spc="-45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305346" y="5570502"/>
            <a:ext cx="5758916" cy="14792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0" tIns="-14283" rIns="0" bIns="-14283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ru-RU" sz="1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Google Sans"/>
              </a:rPr>
              <a:t>Technologies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Google Sans"/>
              </a:rPr>
              <a:t>Compactness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Google Sans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ru-RU" sz="1400" dirty="0" err="1">
                <a:solidFill>
                  <a:srgbClr val="002060"/>
                </a:solidFill>
                <a:latin typeface="Google Sans"/>
              </a:rPr>
              <a:t>V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Google Sans"/>
              </a:rPr>
              <a:t>entilated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Google Sans"/>
              </a:rPr>
              <a:t>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Google Sans"/>
              </a:rPr>
              <a:t>facades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Google Sans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ru-RU" sz="1400" dirty="0" err="1">
                <a:solidFill>
                  <a:srgbClr val="002060"/>
                </a:solidFill>
                <a:latin typeface="Google Sans"/>
              </a:rPr>
              <a:t>T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Google Sans"/>
              </a:rPr>
              <a:t>hermal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Google Sans"/>
              </a:rPr>
              <a:t>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Google Sans"/>
              </a:rPr>
              <a:t>insulation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Google Sans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ru-RU" sz="1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Google Sans"/>
              </a:rPr>
              <a:t>R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Google Sans"/>
              </a:rPr>
              <a:t>ecuperation</a:t>
            </a:r>
            <a:r>
              <a:rPr kumimoji="0" lang="en-US" altLang="ru-RU" sz="1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Google Sans"/>
              </a:rPr>
              <a:t> systems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Google San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ru-RU" sz="1400" dirty="0">
                <a:solidFill>
                  <a:srgbClr val="002060"/>
                </a:solidFill>
                <a:latin typeface="Google Sans"/>
              </a:rPr>
              <a:t>F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Google Sans"/>
              </a:rPr>
              <a:t>lat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Google Sans"/>
              </a:rPr>
              <a:t>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Google Sans"/>
              </a:rPr>
              <a:t>roofs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Google Sans"/>
              </a:rPr>
              <a:t>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Google Sans"/>
              </a:rPr>
              <a:t>and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Google Sans"/>
              </a:rPr>
              <a:t>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Google Sans"/>
              </a:rPr>
              <a:t>simple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Google Sans"/>
              </a:rPr>
              <a:t>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Google Sans"/>
              </a:rPr>
              <a:t>facades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Google Sans"/>
              </a:rPr>
              <a:t>,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Google Sans"/>
              </a:rPr>
              <a:t>round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Google Sans"/>
              </a:rPr>
              <a:t>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Google Sans"/>
              </a:rPr>
              <a:t>houses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Google San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ru-RU" sz="1400" dirty="0">
                <a:solidFill>
                  <a:srgbClr val="002060"/>
                </a:solidFill>
                <a:latin typeface="Google Sans"/>
              </a:rPr>
              <a:t>S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Google Sans"/>
              </a:rPr>
              <a:t>tairwells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Google Sans"/>
              </a:rPr>
              <a:t>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Google Sans"/>
              </a:rPr>
              <a:t>and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Google Sans"/>
              </a:rPr>
              <a:t>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Google Sans"/>
              </a:rPr>
              <a:t>kitchens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Google Sans"/>
              </a:rPr>
              <a:t>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Google Sans"/>
              </a:rPr>
              <a:t>on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Google Sans"/>
              </a:rPr>
              <a:t>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Google Sans"/>
              </a:rPr>
              <a:t>the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Google Sans"/>
              </a:rPr>
              <a:t>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Google Sans"/>
              </a:rPr>
              <a:t>windward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Google Sans"/>
              </a:rPr>
              <a:t>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Google Sans"/>
              </a:rPr>
              <a:t>side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</a:rPr>
              <a:t> 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88928" y="4154377"/>
            <a:ext cx="4571662" cy="1352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Google Sans"/>
              </a:rPr>
              <a:t>The energy intensity of heating systems in new multi-apartment buildings in Russia is 77 kWh / m2 / year of thermal energy.</a:t>
            </a:r>
            <a:endParaRPr lang="ru-RU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212" y="1986357"/>
            <a:ext cx="3987078" cy="1982318"/>
          </a:xfrm>
          <a:prstGeom prst="rect">
            <a:avLst/>
          </a:prstGeom>
        </p:spPr>
      </p:pic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5578667" y="2491413"/>
            <a:ext cx="3991346" cy="38491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0" tIns="-14283" rIns="0" bIns="-14283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</a:rPr>
              <a:t>There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</a:rPr>
              <a:t>is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</a:rPr>
              <a:t>no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</a:rPr>
              <a:t>incentive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</a:rPr>
              <a:t>for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</a:rPr>
              <a:t>developers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</a:rPr>
              <a:t>and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</a:rPr>
              <a:t>their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</a:rPr>
              <a:t>contractors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</a:rPr>
              <a:t>to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</a:rPr>
              <a:t>improve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</a:rPr>
              <a:t>energy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</a:rPr>
              <a:t>efficiency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</a:rPr>
              <a:t>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</a:rPr>
              <a:t>monitoring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</a:rPr>
              <a:t>compliance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</a:rPr>
              <a:t>with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</a:rPr>
              <a:t>existing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</a:rPr>
              <a:t>standards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</a:rPr>
              <a:t>have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</a:rPr>
              <a:t>not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</a:rPr>
              <a:t>yet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</a:rPr>
              <a:t>been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</a:rPr>
              <a:t>developed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</a:rPr>
              <a:t>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</a:rPr>
              <a:t>organizations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</a:rPr>
              <a:t>still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</a:rPr>
              <a:t>do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</a:rPr>
              <a:t>not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</a:rPr>
              <a:t>use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</a:rPr>
              <a:t>these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</a:rPr>
              <a:t>technologies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</a:rPr>
              <a:t>due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</a:rPr>
              <a:t>to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</a:rPr>
              <a:t>the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</a:rPr>
              <a:t>lack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</a:rPr>
              <a:t>of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</a:rPr>
              <a:t>relevant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</a:rPr>
              <a:t>knowledge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</a:rPr>
              <a:t>or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</a:rPr>
              <a:t>qualifications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</a:rPr>
              <a:t>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</a:rPr>
              <a:t>But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</a:rPr>
              <a:t>even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</a:rPr>
              <a:t>knowing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</a:rPr>
              <a:t>about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</a:rPr>
              <a:t>these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</a:rPr>
              <a:t>technologies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</a:rPr>
              <a:t>,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</a:rPr>
              <a:t>many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en-US" altLang="ru-RU" sz="1800" dirty="0">
                <a:solidFill>
                  <a:srgbClr val="202124"/>
                </a:solidFill>
                <a:latin typeface="Google Sans"/>
              </a:rPr>
              <a:t>craftsman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</a:rPr>
              <a:t>do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</a:rPr>
              <a:t>not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</a:rPr>
              <a:t>change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</a:rPr>
              <a:t>established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</a:rPr>
              <a:t>.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ru-RU" sz="1800" dirty="0">
                <a:solidFill>
                  <a:srgbClr val="202124"/>
                </a:solidFill>
                <a:latin typeface="Google Sans"/>
              </a:rPr>
              <a:t>T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</a:rPr>
              <a:t>here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</a:rPr>
              <a:t>is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</a:rPr>
              <a:t>no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</a:rPr>
              <a:t>correlation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</a:rPr>
              <a:t>between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</a:rPr>
              <a:t>higher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</a:rPr>
              <a:t>costs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</a:rPr>
              <a:t>and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</a:rPr>
              <a:t>the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</a:rPr>
              <a:t>use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</a:rPr>
              <a:t>of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</a:rPr>
              <a:t>energy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</a:rPr>
              <a:t>efficient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</a:rPr>
              <a:t>technologies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</a:rPr>
              <a:t>.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E779EE5-5E58-4D5C-8217-AB93F1FE5967}"/>
              </a:ext>
            </a:extLst>
          </p:cNvPr>
          <p:cNvSpPr txBox="1"/>
          <p:nvPr/>
        </p:nvSpPr>
        <p:spPr>
          <a:xfrm>
            <a:off x="1385466" y="3927173"/>
            <a:ext cx="53467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Fig. 8 Arctic zone in Russia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8888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1C66F88-F311-428E-BA1E-42D180A1B72D}"/>
              </a:ext>
            </a:extLst>
          </p:cNvPr>
          <p:cNvCxnSpPr>
            <a:cxnSpLocks/>
          </p:cNvCxnSpPr>
          <p:nvPr/>
        </p:nvCxnSpPr>
        <p:spPr>
          <a:xfrm>
            <a:off x="4232037" y="7000710"/>
            <a:ext cx="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59FAB-A82C-4298-BDC6-19C4DC98793D}" type="slidenum">
              <a:rPr lang="en-MY" smtClean="0"/>
              <a:t>14</a:t>
            </a:fld>
            <a:endParaRPr lang="en-MY"/>
          </a:p>
        </p:txBody>
      </p:sp>
      <p:sp>
        <p:nvSpPr>
          <p:cNvPr id="3" name="Прямоугольник 2"/>
          <p:cNvSpPr/>
          <p:nvPr/>
        </p:nvSpPr>
        <p:spPr>
          <a:xfrm>
            <a:off x="377354" y="1327653"/>
            <a:ext cx="12695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z="2400" b="1" spc="-4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  <p:sp>
        <p:nvSpPr>
          <p:cNvPr id="21" name="Rectangle 4">
            <a:extLst>
              <a:ext uri="{FF2B5EF4-FFF2-40B4-BE49-F238E27FC236}">
                <a16:creationId xmlns:a16="http://schemas.microsoft.com/office/drawing/2014/main" id="{82568482-9FC6-4028-B91D-34693AC2D6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928" y="6732165"/>
            <a:ext cx="10313957" cy="10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wrap="square" lIns="12916" tIns="12916" rIns="12916" bIns="12916" numCol="1" anchor="t" anchorCtr="0" compatLnSpc="1">
            <a:prstTxWarp prst="textNoShape">
              <a:avLst/>
            </a:prstTxWarp>
          </a:bodyPr>
          <a:lstStyle/>
          <a:p>
            <a:endParaRPr lang="en-MY" sz="723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8928" y="2071678"/>
            <a:ext cx="940545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1400" dirty="0"/>
              <a:t>In theory,</a:t>
            </a:r>
            <a:r>
              <a:rPr lang="en-US" sz="1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it is possible to completely fulfil the fundamental definition of a passive house in the Arctic</a:t>
            </a:r>
            <a:r>
              <a:rPr lang="en-US" sz="1400" dirty="0"/>
              <a:t> and therefore to save the cost of traditional heating, but that would incur high costs for the building materials and technical solutions.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1400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1400" dirty="0"/>
              <a:t>The passive house optimization in Arctic should be focused on </a:t>
            </a:r>
            <a:r>
              <a:rPr lang="en-US" sz="1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minimizing the heat loss before maximizing the heat gains.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1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1400" dirty="0"/>
              <a:t>There should be new </a:t>
            </a:r>
            <a:r>
              <a:rPr lang="en-US" sz="1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building regulations </a:t>
            </a:r>
            <a:r>
              <a:rPr lang="en-US" sz="1400" dirty="0"/>
              <a:t>on energy efficiency standards for Arctic regions. However, in some countries there are exemplary standards.</a:t>
            </a:r>
            <a:endParaRPr lang="en-US" sz="1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1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1400" dirty="0"/>
              <a:t>The final energy depend in large extent </a:t>
            </a:r>
            <a:r>
              <a:rPr lang="en-US" sz="1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on the behavior and indoor thermal conditions of the occupants.</a:t>
            </a:r>
          </a:p>
          <a:p>
            <a:endParaRPr lang="en-US" sz="1400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1400" dirty="0"/>
              <a:t>New </a:t>
            </a:r>
            <a:r>
              <a:rPr lang="en-US" sz="1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constructive features </a:t>
            </a:r>
            <a:r>
              <a:rPr lang="en-US" sz="1400" dirty="0"/>
              <a:t>should be Implemented and new industrial </a:t>
            </a:r>
            <a:r>
              <a:rPr lang="en-US" sz="1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materials developed</a:t>
            </a:r>
            <a:r>
              <a:rPr lang="en-US" sz="1400" dirty="0"/>
              <a:t>. One of the feasible methods for  wide implementation is to develop and provide </a:t>
            </a:r>
            <a:r>
              <a:rPr lang="en-US" sz="1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typical energy efficient solution </a:t>
            </a:r>
            <a:r>
              <a:rPr lang="en-US" sz="1400" dirty="0"/>
              <a:t>for every region.</a:t>
            </a:r>
            <a:endParaRPr lang="ru-RU" sz="1400" dirty="0"/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1400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1400" dirty="0"/>
              <a:t>The payback period of Passive house is around 6-7 years, that means, that it is </a:t>
            </a:r>
            <a:r>
              <a:rPr lang="en-US" sz="1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cost efficient in a long term</a:t>
            </a:r>
            <a:r>
              <a:rPr lang="en-US" sz="1400" dirty="0"/>
              <a:t>, taking to the account that in the building stage it costs 10% more than average house. However, studies show that there are no correlation with the costs and energy efficiency of the buildings in general.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1400" dirty="0"/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1400" dirty="0"/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1400" dirty="0"/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ru-RU" sz="1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Rectangle 19">
            <a:extLst>
              <a:ext uri="{FF2B5EF4-FFF2-40B4-BE49-F238E27FC236}">
                <a16:creationId xmlns:a16="http://schemas.microsoft.com/office/drawing/2014/main" id="{2C526933-6FDD-4D16-80AE-1BE8BA2B9467}"/>
              </a:ext>
            </a:extLst>
          </p:cNvPr>
          <p:cNvSpPr/>
          <p:nvPr/>
        </p:nvSpPr>
        <p:spPr>
          <a:xfrm>
            <a:off x="876343" y="80018"/>
            <a:ext cx="83949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III International Scientific Conference on “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Sustainable and Efficient Use of Energy, Water and Natural Resources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”</a:t>
            </a:r>
          </a:p>
        </p:txBody>
      </p:sp>
      <p:sp>
        <p:nvSpPr>
          <p:cNvPr id="17" name="Text Box 16">
            <a:extLst>
              <a:ext uri="{FF2B5EF4-FFF2-40B4-BE49-F238E27FC236}">
                <a16:creationId xmlns:a16="http://schemas.microsoft.com/office/drawing/2014/main" id="{BDEFAED2-0119-4A5F-A12C-5CCE593BFE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9880" y="679160"/>
            <a:ext cx="728708" cy="159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12916" tIns="12916" rIns="12916" bIns="12916" numCol="1" anchor="t" anchorCtr="0" compatLnSpc="1">
            <a:prstTxWarp prst="textNoShape">
              <a:avLst/>
            </a:prstTxWarp>
          </a:bodyPr>
          <a:lstStyle/>
          <a:p>
            <a:pPr defTabSz="322937" fontAlgn="base">
              <a:spcBef>
                <a:spcPct val="0"/>
              </a:spcBef>
              <a:spcAft>
                <a:spcPct val="0"/>
              </a:spcAft>
            </a:pPr>
            <a:r>
              <a:rPr lang="en-MY" sz="849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Keywords</a:t>
            </a:r>
            <a:r>
              <a:rPr lang="en-US" sz="849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634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4B36A7A-93A5-44F5-8E66-E6FCBD312EB5}"/>
              </a:ext>
            </a:extLst>
          </p:cNvPr>
          <p:cNvSpPr txBox="1"/>
          <p:nvPr/>
        </p:nvSpPr>
        <p:spPr>
          <a:xfrm>
            <a:off x="8690324" y="850519"/>
            <a:ext cx="18125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Passive house, energy savings, energy efficiency, Arctic, Low energy building</a:t>
            </a:r>
          </a:p>
        </p:txBody>
      </p:sp>
      <p:sp>
        <p:nvSpPr>
          <p:cNvPr id="24" name="Rectangle 7">
            <a:extLst>
              <a:ext uri="{FF2B5EF4-FFF2-40B4-BE49-F238E27FC236}">
                <a16:creationId xmlns:a16="http://schemas.microsoft.com/office/drawing/2014/main" id="{8E12294B-D7EF-4F7E-80B6-7DDACFD06C24}"/>
              </a:ext>
            </a:extLst>
          </p:cNvPr>
          <p:cNvSpPr/>
          <p:nvPr/>
        </p:nvSpPr>
        <p:spPr>
          <a:xfrm>
            <a:off x="935874" y="603993"/>
            <a:ext cx="8455260" cy="478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Aft>
                <a:spcPts val="300"/>
              </a:spcAft>
              <a:tabLst>
                <a:tab pos="4508500" algn="r"/>
              </a:tabLst>
            </a:pPr>
            <a:r>
              <a:rPr lang="en-US" sz="1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Name: </a:t>
            </a:r>
            <a:r>
              <a:rPr lang="en-US" sz="1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Anastasiia</a:t>
            </a:r>
            <a:r>
              <a:rPr lang="en-US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Elnikova</a:t>
            </a:r>
            <a:r>
              <a:rPr lang="en-US" sz="1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1100" baseline="300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Affiliations: ITMO University</a:t>
            </a:r>
            <a:endParaRPr lang="en-GB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Box 2">
            <a:extLst>
              <a:ext uri="{FF2B5EF4-FFF2-40B4-BE49-F238E27FC236}">
                <a16:creationId xmlns:a16="http://schemas.microsoft.com/office/drawing/2014/main" id="{C597D8B2-A90E-4C5E-9B48-A37E9B29C9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7519" y="340928"/>
            <a:ext cx="8458867" cy="270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12916" tIns="12916" rIns="12916" bIns="12916" numCol="1" anchor="ctr" anchorCtr="0" compatLnSpc="1">
            <a:prstTxWarp prst="textNoShape">
              <a:avLst/>
            </a:prstTxWarp>
          </a:bodyPr>
          <a:lstStyle/>
          <a:p>
            <a:pPr algn="ctr" defTabSz="322937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Passive house in Arctic climate</a:t>
            </a:r>
            <a:endParaRPr lang="en-MY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86C9AABA-CC2E-4202-B290-4641E34B0E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34" y="-8392"/>
            <a:ext cx="685471" cy="48459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D49D3275-DEB2-489E-8551-92476C0880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4" r="7100"/>
          <a:stretch/>
        </p:blipFill>
        <p:spPr>
          <a:xfrm>
            <a:off x="9799705" y="9402"/>
            <a:ext cx="864000" cy="461762"/>
          </a:xfrm>
          <a:prstGeom prst="rect">
            <a:avLst/>
          </a:prstGeom>
        </p:spPr>
      </p:pic>
      <p:cxnSp>
        <p:nvCxnSpPr>
          <p:cNvPr id="30" name="AutoShape 21">
            <a:extLst>
              <a:ext uri="{FF2B5EF4-FFF2-40B4-BE49-F238E27FC236}">
                <a16:creationId xmlns:a16="http://schemas.microsoft.com/office/drawing/2014/main" id="{5DB30EE2-C733-4DFE-AB6A-446AEFEB059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88928" y="1262094"/>
            <a:ext cx="10230718" cy="0"/>
          </a:xfrm>
          <a:prstGeom prst="straightConnector1">
            <a:avLst/>
          </a:prstGeom>
          <a:noFill/>
          <a:ln w="952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cxn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C4EEFB6C-A472-4ACD-B609-8A61CFFEAE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2" y="54363"/>
            <a:ext cx="777481" cy="37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7956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1C66F88-F311-428E-BA1E-42D180A1B72D}"/>
              </a:ext>
            </a:extLst>
          </p:cNvPr>
          <p:cNvCxnSpPr>
            <a:cxnSpLocks/>
          </p:cNvCxnSpPr>
          <p:nvPr/>
        </p:nvCxnSpPr>
        <p:spPr>
          <a:xfrm>
            <a:off x="4232037" y="7000710"/>
            <a:ext cx="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59FAB-A82C-4298-BDC6-19C4DC98793D}" type="slidenum">
              <a:rPr lang="en-MY" smtClean="0"/>
              <a:t>15</a:t>
            </a:fld>
            <a:endParaRPr lang="en-MY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893468A9-975A-4D66-B449-DA8F383120B2}"/>
              </a:ext>
            </a:extLst>
          </p:cNvPr>
          <p:cNvSpPr/>
          <p:nvPr/>
        </p:nvSpPr>
        <p:spPr>
          <a:xfrm>
            <a:off x="179502" y="1259557"/>
            <a:ext cx="15190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z="1800" b="1" spc="-4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EC777E92-F34D-4A9C-A99B-0CC5B2676399}"/>
              </a:ext>
            </a:extLst>
          </p:cNvPr>
          <p:cNvSpPr/>
          <p:nvPr/>
        </p:nvSpPr>
        <p:spPr>
          <a:xfrm>
            <a:off x="171848" y="4571925"/>
            <a:ext cx="13837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z="1800" b="1" spc="-4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</a:p>
        </p:txBody>
      </p:sp>
      <p:sp>
        <p:nvSpPr>
          <p:cNvPr id="22" name="Text Box 22">
            <a:extLst>
              <a:ext uri="{FF2B5EF4-FFF2-40B4-BE49-F238E27FC236}">
                <a16:creationId xmlns:a16="http://schemas.microsoft.com/office/drawing/2014/main" id="{F27517C1-FA8E-4514-A73D-AEFEEF5815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02" y="6876181"/>
            <a:ext cx="1205964" cy="216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12916" tIns="12916" rIns="12916" bIns="12916" numCol="1" anchor="t" anchorCtr="0" compatLnSpc="1">
            <a:prstTxWarp prst="textNoShape">
              <a:avLst/>
            </a:prstTxWarp>
          </a:bodyPr>
          <a:lstStyle/>
          <a:p>
            <a:pPr defTabSz="322937" fontAlgn="base">
              <a:spcBef>
                <a:spcPts val="600"/>
              </a:spcBef>
              <a:spcAft>
                <a:spcPct val="0"/>
              </a:spcAft>
            </a:pPr>
            <a:r>
              <a:rPr lang="en-MY" sz="1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Acknowledgement</a:t>
            </a:r>
            <a:endParaRPr lang="en-US" sz="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4">
            <a:extLst>
              <a:ext uri="{FF2B5EF4-FFF2-40B4-BE49-F238E27FC236}">
                <a16:creationId xmlns:a16="http://schemas.microsoft.com/office/drawing/2014/main" id="{82568482-9FC6-4028-B91D-34693AC2D6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928" y="6732165"/>
            <a:ext cx="10313957" cy="10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wrap="square" lIns="12916" tIns="12916" rIns="12916" bIns="12916" numCol="1" anchor="t" anchorCtr="0" compatLnSpc="1">
            <a:prstTxWarp prst="textNoShape">
              <a:avLst/>
            </a:prstTxWarp>
          </a:bodyPr>
          <a:lstStyle/>
          <a:p>
            <a:endParaRPr lang="en-MY" sz="723" dirty="0"/>
          </a:p>
        </p:txBody>
      </p:sp>
      <p:cxnSp>
        <p:nvCxnSpPr>
          <p:cNvPr id="27" name="AutoShape 21">
            <a:extLst>
              <a:ext uri="{FF2B5EF4-FFF2-40B4-BE49-F238E27FC236}">
                <a16:creationId xmlns:a16="http://schemas.microsoft.com/office/drawing/2014/main" id="{EDBBDBA8-8218-4390-B2F6-D51BFE7BFF3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79502" y="4499917"/>
            <a:ext cx="10230718" cy="0"/>
          </a:xfrm>
          <a:prstGeom prst="straightConnector1">
            <a:avLst/>
          </a:prstGeom>
          <a:noFill/>
          <a:ln w="952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cxnSp>
      <p:sp>
        <p:nvSpPr>
          <p:cNvPr id="3" name="Прямоугольник 2"/>
          <p:cNvSpPr/>
          <p:nvPr/>
        </p:nvSpPr>
        <p:spPr>
          <a:xfrm>
            <a:off x="448893" y="1810920"/>
            <a:ext cx="86409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/>
              <a:t>Passive house is an </a:t>
            </a:r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opportunity to improve indoor climate, health </a:t>
            </a:r>
            <a:r>
              <a:rPr lang="en-US" sz="2000" dirty="0"/>
              <a:t>and security towards extreme climate for the inhabitants in the Arctic areas.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/>
              <a:t>The passive </a:t>
            </a:r>
            <a:r>
              <a:rPr lang="en-US" sz="2000"/>
              <a:t>house should </a:t>
            </a:r>
            <a:r>
              <a:rPr lang="en-US" sz="2000" dirty="0"/>
              <a:t>be based on </a:t>
            </a:r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sensible solutions </a:t>
            </a:r>
            <a:r>
              <a:rPr lang="en-US" sz="2000" dirty="0"/>
              <a:t>regarding material use and using energy efficient buildings on a practical level.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/>
              <a:t>The house has to be designed carefully, </a:t>
            </a:r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avoiding changes </a:t>
            </a:r>
            <a:r>
              <a:rPr lang="en-US" sz="2000" dirty="0"/>
              <a:t>of plans at later stages of the project. There should be </a:t>
            </a:r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monitoring</a:t>
            </a:r>
            <a:r>
              <a:rPr lang="en-US" sz="2000" dirty="0"/>
              <a:t> system for the buildings performance also.</a:t>
            </a:r>
            <a:endParaRPr lang="en-US" sz="2400" dirty="0"/>
          </a:p>
        </p:txBody>
      </p:sp>
      <p:sp>
        <p:nvSpPr>
          <p:cNvPr id="19" name="Rectangle 19">
            <a:extLst>
              <a:ext uri="{FF2B5EF4-FFF2-40B4-BE49-F238E27FC236}">
                <a16:creationId xmlns:a16="http://schemas.microsoft.com/office/drawing/2014/main" id="{F593AE62-3DAB-4B56-81D9-9EAFC8BC2F29}"/>
              </a:ext>
            </a:extLst>
          </p:cNvPr>
          <p:cNvSpPr/>
          <p:nvPr/>
        </p:nvSpPr>
        <p:spPr>
          <a:xfrm>
            <a:off x="876343" y="80018"/>
            <a:ext cx="83949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III International Scientific Conference on “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Sustainable and Efficient Use of Energy, Water and Natural Resources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”</a:t>
            </a:r>
          </a:p>
        </p:txBody>
      </p:sp>
      <p:sp>
        <p:nvSpPr>
          <p:cNvPr id="20" name="Text Box 16">
            <a:extLst>
              <a:ext uri="{FF2B5EF4-FFF2-40B4-BE49-F238E27FC236}">
                <a16:creationId xmlns:a16="http://schemas.microsoft.com/office/drawing/2014/main" id="{056BFC10-0A94-49FC-B40C-4E0C37A2FC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9880" y="679160"/>
            <a:ext cx="728708" cy="159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12916" tIns="12916" rIns="12916" bIns="12916" numCol="1" anchor="t" anchorCtr="0" compatLnSpc="1">
            <a:prstTxWarp prst="textNoShape">
              <a:avLst/>
            </a:prstTxWarp>
          </a:bodyPr>
          <a:lstStyle/>
          <a:p>
            <a:pPr defTabSz="322937" fontAlgn="base">
              <a:spcBef>
                <a:spcPct val="0"/>
              </a:spcBef>
              <a:spcAft>
                <a:spcPct val="0"/>
              </a:spcAft>
            </a:pPr>
            <a:r>
              <a:rPr lang="en-MY" sz="849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Keywords</a:t>
            </a:r>
            <a:r>
              <a:rPr lang="en-US" sz="849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634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32CDA0A-CF80-43AB-917C-3C2DF0D203B2}"/>
              </a:ext>
            </a:extLst>
          </p:cNvPr>
          <p:cNvSpPr txBox="1"/>
          <p:nvPr/>
        </p:nvSpPr>
        <p:spPr>
          <a:xfrm>
            <a:off x="8690324" y="850519"/>
            <a:ext cx="18125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Passive house, energy savings, energy efficiency, Arctic, Low energy building</a:t>
            </a:r>
          </a:p>
        </p:txBody>
      </p:sp>
      <p:sp>
        <p:nvSpPr>
          <p:cNvPr id="25" name="Rectangle 7">
            <a:extLst>
              <a:ext uri="{FF2B5EF4-FFF2-40B4-BE49-F238E27FC236}">
                <a16:creationId xmlns:a16="http://schemas.microsoft.com/office/drawing/2014/main" id="{17873748-C084-4C22-922A-4B65CE68DF36}"/>
              </a:ext>
            </a:extLst>
          </p:cNvPr>
          <p:cNvSpPr/>
          <p:nvPr/>
        </p:nvSpPr>
        <p:spPr>
          <a:xfrm>
            <a:off x="935874" y="603993"/>
            <a:ext cx="8455260" cy="478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Aft>
                <a:spcPts val="300"/>
              </a:spcAft>
              <a:tabLst>
                <a:tab pos="4508500" algn="r"/>
              </a:tabLst>
            </a:pPr>
            <a:r>
              <a:rPr lang="en-US" sz="1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Name: </a:t>
            </a:r>
            <a:r>
              <a:rPr lang="en-US" sz="1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Anastasiia</a:t>
            </a:r>
            <a:r>
              <a:rPr lang="en-US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Elnikova</a:t>
            </a:r>
            <a:r>
              <a:rPr lang="en-US" sz="1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1100" baseline="300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Affiliations: ITMO University</a:t>
            </a:r>
            <a:endParaRPr lang="en-GB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Box 2">
            <a:extLst>
              <a:ext uri="{FF2B5EF4-FFF2-40B4-BE49-F238E27FC236}">
                <a16:creationId xmlns:a16="http://schemas.microsoft.com/office/drawing/2014/main" id="{4B8CE0E2-3C07-4D1F-8A09-0C02F368CF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7519" y="340928"/>
            <a:ext cx="8458867" cy="270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12916" tIns="12916" rIns="12916" bIns="12916" numCol="1" anchor="ctr" anchorCtr="0" compatLnSpc="1">
            <a:prstTxWarp prst="textNoShape">
              <a:avLst/>
            </a:prstTxWarp>
          </a:bodyPr>
          <a:lstStyle/>
          <a:p>
            <a:pPr algn="ctr" defTabSz="322937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Passive house in Arctic climate</a:t>
            </a:r>
            <a:endParaRPr lang="en-MY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B319FC26-3AE9-49E2-9B55-FD90E0AC49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34" y="-8392"/>
            <a:ext cx="685471" cy="484598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833CEC14-E569-4B0E-84FB-DAA7AABC8E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4" r="7100"/>
          <a:stretch/>
        </p:blipFill>
        <p:spPr>
          <a:xfrm>
            <a:off x="9799705" y="9402"/>
            <a:ext cx="864000" cy="461762"/>
          </a:xfrm>
          <a:prstGeom prst="rect">
            <a:avLst/>
          </a:prstGeom>
        </p:spPr>
      </p:pic>
      <p:cxnSp>
        <p:nvCxnSpPr>
          <p:cNvPr id="32" name="AutoShape 21">
            <a:extLst>
              <a:ext uri="{FF2B5EF4-FFF2-40B4-BE49-F238E27FC236}">
                <a16:creationId xmlns:a16="http://schemas.microsoft.com/office/drawing/2014/main" id="{FF3661F7-763C-418A-B300-E226117F0DC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88928" y="1262094"/>
            <a:ext cx="10230718" cy="0"/>
          </a:xfrm>
          <a:prstGeom prst="straightConnector1">
            <a:avLst/>
          </a:prstGeom>
          <a:noFill/>
          <a:ln w="952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cxn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47B20BE2-8C41-4B1B-A149-E7E5FCD5FC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2" y="54363"/>
            <a:ext cx="777481" cy="371839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7858B64B-9C6B-40B9-A52B-6A7087ECDE3B}"/>
              </a:ext>
            </a:extLst>
          </p:cNvPr>
          <p:cNvSpPr txBox="1"/>
          <p:nvPr/>
        </p:nvSpPr>
        <p:spPr>
          <a:xfrm>
            <a:off x="236304" y="5072206"/>
            <a:ext cx="985439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Vitaly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Arkhipov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Energy efficient building in the Arctic, et al 2019 IOP Conf. Ser.: Mater. Sci. Eng. 643 012101. [</a:t>
            </a:r>
            <a:r>
              <a:rPr lang="en-US" sz="1200" b="0" i="0" u="sng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hlinkClick r:id="rId5"/>
              </a:rPr>
              <a:t>CrossRef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] 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Feist, W.;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Schnieders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J.;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Dorer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V.; Haas, A. Re-inventing air heating: Convenient and comfortable within the frame of the Passive House concept. Energy Build. 2005, 37, 1186–1203. [</a:t>
            </a:r>
            <a:r>
              <a:rPr lang="en-US" sz="1200" b="0" i="0" u="sng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hlinkClick r:id="rId6"/>
              </a:rPr>
              <a:t>CrossRef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] 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Rode, C.;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Vladykova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P. ;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Kotol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M. Air Tightness and Energy Performance of an Arctic Low-Energy House, Rode et al. 2010. [</a:t>
            </a:r>
            <a:r>
              <a:rPr lang="en-US" sz="1200" b="0" i="0" u="sng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hlinkClick r:id="rId7"/>
              </a:rPr>
              <a:t>CrossRef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] 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Johansson, D.,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Bagge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H., &amp;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Wahlström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Å. (Eds.). (2019). Cold Climate HVAC 2018. Springer Proceedings in Energy. 2018. p. 3-16. [</a:t>
            </a:r>
            <a:r>
              <a:rPr lang="en-US" sz="1200" b="0" i="0" u="sng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hlinkClick r:id="rId8"/>
              </a:rPr>
              <a:t>CrossRef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] </a:t>
            </a:r>
          </a:p>
          <a:p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5.Vladyková, P 2011, An energy efficient building for the Arctic climate: Is a passive house sensible solution for Greenland? DTU Civil Engineering Reports, Technical University of Denmark, Kgs. Lyngby, Denmark. 2011. [</a:t>
            </a:r>
            <a:r>
              <a:rPr lang="en-US" sz="1200" b="0" i="0" u="sng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hlinkClick r:id="rId9"/>
              </a:rPr>
              <a:t>CrossRef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]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5109100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1C66F88-F311-428E-BA1E-42D180A1B72D}"/>
              </a:ext>
            </a:extLst>
          </p:cNvPr>
          <p:cNvCxnSpPr>
            <a:cxnSpLocks/>
          </p:cNvCxnSpPr>
          <p:nvPr/>
        </p:nvCxnSpPr>
        <p:spPr>
          <a:xfrm>
            <a:off x="4232037" y="7000710"/>
            <a:ext cx="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60424CEB-ADCE-42BE-8D3F-8D355DE1BD25}"/>
              </a:ext>
            </a:extLst>
          </p:cNvPr>
          <p:cNvSpPr txBox="1"/>
          <p:nvPr/>
        </p:nvSpPr>
        <p:spPr>
          <a:xfrm>
            <a:off x="458418" y="2629012"/>
            <a:ext cx="978408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Muller Black" pitchFamily="50" charset="-52"/>
              </a:rPr>
              <a:t>Thank you for your attention!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Muller Black" pitchFamily="50" charset="-52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D483BEC-93D3-42A9-B819-90335D5BF62C}"/>
              </a:ext>
            </a:extLst>
          </p:cNvPr>
          <p:cNvSpPr txBox="1"/>
          <p:nvPr/>
        </p:nvSpPr>
        <p:spPr>
          <a:xfrm>
            <a:off x="2249563" y="3726125"/>
            <a:ext cx="6251122" cy="166808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latin typeface="Muller Black" pitchFamily="50" charset="-52"/>
              </a:rPr>
              <a:t>Author: </a:t>
            </a:r>
            <a:r>
              <a:rPr lang="en-US" dirty="0" err="1">
                <a:latin typeface="Muller Black" pitchFamily="50" charset="-52"/>
              </a:rPr>
              <a:t>Anastasiia</a:t>
            </a:r>
            <a:r>
              <a:rPr lang="en-US" dirty="0">
                <a:latin typeface="Muller Black" pitchFamily="50" charset="-52"/>
              </a:rPr>
              <a:t> A. </a:t>
            </a:r>
            <a:r>
              <a:rPr lang="en-US" dirty="0" err="1">
                <a:latin typeface="Muller Black" pitchFamily="50" charset="-52"/>
              </a:rPr>
              <a:t>Elnikova</a:t>
            </a:r>
            <a:endParaRPr lang="ru-RU" dirty="0">
              <a:latin typeface="Muller Black" pitchFamily="50" charset="-52"/>
            </a:endParaRPr>
          </a:p>
          <a:p>
            <a:r>
              <a:rPr lang="en-US" dirty="0">
                <a:latin typeface="Muller Black" pitchFamily="50" charset="-52"/>
              </a:rPr>
              <a:t>Affiliation: ITMO University, Faculty of Energy and Ecotechnology</a:t>
            </a:r>
          </a:p>
          <a:p>
            <a:endParaRPr lang="ru-RU" dirty="0">
              <a:latin typeface="Muller Black" pitchFamily="50" charset="-52"/>
            </a:endParaRPr>
          </a:p>
          <a:p>
            <a:r>
              <a:rPr lang="en-US" dirty="0">
                <a:latin typeface="Muller Black" pitchFamily="50" charset="-52"/>
              </a:rPr>
              <a:t>Contact details: anastasiaelnikov@gmail.com</a:t>
            </a:r>
            <a:endParaRPr lang="ru-RU" dirty="0">
              <a:latin typeface="Muller Black" pitchFamily="50" charset="-52"/>
            </a:endParaRPr>
          </a:p>
        </p:txBody>
      </p:sp>
      <p:sp>
        <p:nvSpPr>
          <p:cNvPr id="27" name="Rectangle 4">
            <a:extLst>
              <a:ext uri="{FF2B5EF4-FFF2-40B4-BE49-F238E27FC236}">
                <a16:creationId xmlns:a16="http://schemas.microsoft.com/office/drawing/2014/main" id="{82568482-9FC6-4028-B91D-34693AC2D6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928" y="6732165"/>
            <a:ext cx="10313957" cy="10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wrap="square" lIns="12916" tIns="12916" rIns="12916" bIns="12916" numCol="1" anchor="t" anchorCtr="0" compatLnSpc="1">
            <a:prstTxWarp prst="textNoShape">
              <a:avLst/>
            </a:prstTxWarp>
          </a:bodyPr>
          <a:lstStyle/>
          <a:p>
            <a:endParaRPr lang="en-MY" sz="723" dirty="0"/>
          </a:p>
        </p:txBody>
      </p:sp>
      <p:sp>
        <p:nvSpPr>
          <p:cNvPr id="15" name="Rectangle 19">
            <a:extLst>
              <a:ext uri="{FF2B5EF4-FFF2-40B4-BE49-F238E27FC236}">
                <a16:creationId xmlns:a16="http://schemas.microsoft.com/office/drawing/2014/main" id="{C4B7708A-D1FC-45E1-B928-BEC94373F0F7}"/>
              </a:ext>
            </a:extLst>
          </p:cNvPr>
          <p:cNvSpPr/>
          <p:nvPr/>
        </p:nvSpPr>
        <p:spPr>
          <a:xfrm>
            <a:off x="876343" y="80018"/>
            <a:ext cx="83949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III International Scientific Conference on “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Sustainable and Efficient Use of Energy, Water and Natural Resources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”</a:t>
            </a:r>
          </a:p>
        </p:txBody>
      </p:sp>
      <p:sp>
        <p:nvSpPr>
          <p:cNvPr id="16" name="Text Box 16">
            <a:extLst>
              <a:ext uri="{FF2B5EF4-FFF2-40B4-BE49-F238E27FC236}">
                <a16:creationId xmlns:a16="http://schemas.microsoft.com/office/drawing/2014/main" id="{3FA22C61-00A6-41C8-BC35-7A187BE488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9880" y="679160"/>
            <a:ext cx="728708" cy="159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12916" tIns="12916" rIns="12916" bIns="12916" numCol="1" anchor="t" anchorCtr="0" compatLnSpc="1">
            <a:prstTxWarp prst="textNoShape">
              <a:avLst/>
            </a:prstTxWarp>
          </a:bodyPr>
          <a:lstStyle/>
          <a:p>
            <a:pPr defTabSz="322937" fontAlgn="base">
              <a:spcBef>
                <a:spcPct val="0"/>
              </a:spcBef>
              <a:spcAft>
                <a:spcPct val="0"/>
              </a:spcAft>
            </a:pPr>
            <a:r>
              <a:rPr lang="en-MY" sz="849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Keywords</a:t>
            </a:r>
            <a:r>
              <a:rPr lang="en-US" sz="849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634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40EA2E8-9B6B-4508-B536-4DE859D0D143}"/>
              </a:ext>
            </a:extLst>
          </p:cNvPr>
          <p:cNvSpPr txBox="1"/>
          <p:nvPr/>
        </p:nvSpPr>
        <p:spPr>
          <a:xfrm>
            <a:off x="8690324" y="850519"/>
            <a:ext cx="18125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Passive house, energy savings, energy efficiency, Arctic, Low energy building</a:t>
            </a:r>
          </a:p>
        </p:txBody>
      </p:sp>
      <p:sp>
        <p:nvSpPr>
          <p:cNvPr id="18" name="Rectangle 7">
            <a:extLst>
              <a:ext uri="{FF2B5EF4-FFF2-40B4-BE49-F238E27FC236}">
                <a16:creationId xmlns:a16="http://schemas.microsoft.com/office/drawing/2014/main" id="{AA17C2CA-2D4C-472D-8BB6-44DFEC9F2EAB}"/>
              </a:ext>
            </a:extLst>
          </p:cNvPr>
          <p:cNvSpPr/>
          <p:nvPr/>
        </p:nvSpPr>
        <p:spPr>
          <a:xfrm>
            <a:off x="935874" y="603993"/>
            <a:ext cx="8455260" cy="478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Aft>
                <a:spcPts val="300"/>
              </a:spcAft>
              <a:tabLst>
                <a:tab pos="4508500" algn="r"/>
              </a:tabLst>
            </a:pPr>
            <a:r>
              <a:rPr lang="en-US" sz="1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Name: </a:t>
            </a:r>
            <a:r>
              <a:rPr lang="en-US" sz="1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Anastasiia</a:t>
            </a:r>
            <a:r>
              <a:rPr lang="en-US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Elnikova</a:t>
            </a:r>
            <a:r>
              <a:rPr lang="en-US" sz="1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1100" baseline="300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Affiliations: ITMO University</a:t>
            </a:r>
            <a:endParaRPr lang="en-GB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2">
            <a:extLst>
              <a:ext uri="{FF2B5EF4-FFF2-40B4-BE49-F238E27FC236}">
                <a16:creationId xmlns:a16="http://schemas.microsoft.com/office/drawing/2014/main" id="{B2403FF7-2DD2-427B-96C0-CE2A6D2DAF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7519" y="340928"/>
            <a:ext cx="8458867" cy="270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12916" tIns="12916" rIns="12916" bIns="12916" numCol="1" anchor="ctr" anchorCtr="0" compatLnSpc="1">
            <a:prstTxWarp prst="textNoShape">
              <a:avLst/>
            </a:prstTxWarp>
          </a:bodyPr>
          <a:lstStyle/>
          <a:p>
            <a:pPr algn="ctr" defTabSz="322937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Passive house in Arctic climate</a:t>
            </a:r>
            <a:endParaRPr lang="en-MY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AFF30393-E1D2-4422-B00F-AB0916036C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34" y="-8392"/>
            <a:ext cx="685471" cy="484598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5EE99C79-BBF6-4638-8DF7-31318C20AE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4" r="7100"/>
          <a:stretch/>
        </p:blipFill>
        <p:spPr>
          <a:xfrm>
            <a:off x="9799705" y="9402"/>
            <a:ext cx="864000" cy="461762"/>
          </a:xfrm>
          <a:prstGeom prst="rect">
            <a:avLst/>
          </a:prstGeom>
        </p:spPr>
      </p:pic>
      <p:cxnSp>
        <p:nvCxnSpPr>
          <p:cNvPr id="33" name="AutoShape 21">
            <a:extLst>
              <a:ext uri="{FF2B5EF4-FFF2-40B4-BE49-F238E27FC236}">
                <a16:creationId xmlns:a16="http://schemas.microsoft.com/office/drawing/2014/main" id="{3CDC3299-83A3-42F9-962B-793AE131654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88928" y="1262094"/>
            <a:ext cx="10230718" cy="0"/>
          </a:xfrm>
          <a:prstGeom prst="straightConnector1">
            <a:avLst/>
          </a:prstGeom>
          <a:noFill/>
          <a:ln w="952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cxn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76C57259-2EA0-4904-9CA1-8D7C48F861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2" y="54363"/>
            <a:ext cx="777481" cy="37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062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59FAB-A82C-4298-BDC6-19C4DC98793D}" type="slidenum">
              <a:rPr lang="en-MY" smtClean="0"/>
              <a:t>2</a:t>
            </a:fld>
            <a:endParaRPr lang="en-MY"/>
          </a:p>
        </p:txBody>
      </p:sp>
      <p:sp>
        <p:nvSpPr>
          <p:cNvPr id="2" name="Прямоугольник 1"/>
          <p:cNvSpPr/>
          <p:nvPr/>
        </p:nvSpPr>
        <p:spPr>
          <a:xfrm>
            <a:off x="230547" y="1403573"/>
            <a:ext cx="25516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/>
            <a:r>
              <a:rPr lang="en-GB" sz="2000" b="1" spc="-4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Objective:</a:t>
            </a:r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id="{82568482-9FC6-4028-B91D-34693AC2D6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928" y="6732165"/>
            <a:ext cx="10313957" cy="10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wrap="square" lIns="12916" tIns="12916" rIns="12916" bIns="12916" numCol="1" anchor="t" anchorCtr="0" compatLnSpc="1">
            <a:prstTxWarp prst="textNoShape">
              <a:avLst/>
            </a:prstTxWarp>
          </a:bodyPr>
          <a:lstStyle/>
          <a:p>
            <a:endParaRPr lang="en-MY" sz="723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65189" y="2483693"/>
            <a:ext cx="5343525" cy="324383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1.Study and analysis of technologies for energy efficiencies in buildings and housing.</a:t>
            </a:r>
            <a:endParaRPr lang="ru-RU" dirty="0"/>
          </a:p>
          <a:p>
            <a:endParaRPr lang="en-US" dirty="0"/>
          </a:p>
          <a:p>
            <a:r>
              <a:rPr lang="en-US" dirty="0"/>
              <a:t>2. Analysis of existing Passive houses in Arctic</a:t>
            </a:r>
            <a:endParaRPr lang="ru-RU" dirty="0"/>
          </a:p>
          <a:p>
            <a:endParaRPr lang="en-US" dirty="0"/>
          </a:p>
          <a:p>
            <a:r>
              <a:rPr lang="en-US" dirty="0"/>
              <a:t>3</a:t>
            </a:r>
            <a:r>
              <a:rPr lang="ru-RU" dirty="0"/>
              <a:t>.</a:t>
            </a:r>
            <a:r>
              <a:rPr lang="en-US" dirty="0"/>
              <a:t> Feasibility of using Passive houses in Arctic Russia</a:t>
            </a:r>
            <a:endParaRPr lang="ru-RU" dirty="0"/>
          </a:p>
          <a:p>
            <a:endParaRPr lang="en-US" dirty="0"/>
          </a:p>
          <a:p>
            <a:r>
              <a:rPr lang="en-US" dirty="0"/>
              <a:t>4. Constrains preventing the spread and popularization of  Passive houses</a:t>
            </a:r>
            <a:endParaRPr lang="ru-RU" dirty="0"/>
          </a:p>
        </p:txBody>
      </p:sp>
      <p:sp>
        <p:nvSpPr>
          <p:cNvPr id="15" name="Rectangle 19">
            <a:extLst>
              <a:ext uri="{FF2B5EF4-FFF2-40B4-BE49-F238E27FC236}">
                <a16:creationId xmlns:a16="http://schemas.microsoft.com/office/drawing/2014/main" id="{5E238162-B1DA-4E28-807C-C801D8D543A4}"/>
              </a:ext>
            </a:extLst>
          </p:cNvPr>
          <p:cNvSpPr/>
          <p:nvPr/>
        </p:nvSpPr>
        <p:spPr>
          <a:xfrm>
            <a:off x="876343" y="80018"/>
            <a:ext cx="83949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III International Scientific Conference on “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Sustainable and Efficient Use of Energy, Water and Natural Resources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”</a:t>
            </a:r>
          </a:p>
        </p:txBody>
      </p:sp>
      <p:sp>
        <p:nvSpPr>
          <p:cNvPr id="16" name="Text Box 16">
            <a:extLst>
              <a:ext uri="{FF2B5EF4-FFF2-40B4-BE49-F238E27FC236}">
                <a16:creationId xmlns:a16="http://schemas.microsoft.com/office/drawing/2014/main" id="{E9162CC9-1F95-4D91-8406-5D4BFA20EA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9880" y="679160"/>
            <a:ext cx="728708" cy="159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12916" tIns="12916" rIns="12916" bIns="12916" numCol="1" anchor="t" anchorCtr="0" compatLnSpc="1">
            <a:prstTxWarp prst="textNoShape">
              <a:avLst/>
            </a:prstTxWarp>
          </a:bodyPr>
          <a:lstStyle/>
          <a:p>
            <a:pPr defTabSz="322937" fontAlgn="base">
              <a:spcBef>
                <a:spcPct val="0"/>
              </a:spcBef>
              <a:spcAft>
                <a:spcPct val="0"/>
              </a:spcAft>
            </a:pPr>
            <a:r>
              <a:rPr lang="en-MY" sz="849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Keywords</a:t>
            </a:r>
            <a:r>
              <a:rPr lang="en-US" sz="849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634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FEF1490-FF09-460F-91B2-9E871E99221A}"/>
              </a:ext>
            </a:extLst>
          </p:cNvPr>
          <p:cNvSpPr txBox="1"/>
          <p:nvPr/>
        </p:nvSpPr>
        <p:spPr>
          <a:xfrm>
            <a:off x="8690324" y="850519"/>
            <a:ext cx="18125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Passive house, energy savings, energy efficiency, Arctic, Low energy building</a:t>
            </a:r>
          </a:p>
        </p:txBody>
      </p:sp>
      <p:sp>
        <p:nvSpPr>
          <p:cNvPr id="21" name="Rectangle 7">
            <a:extLst>
              <a:ext uri="{FF2B5EF4-FFF2-40B4-BE49-F238E27FC236}">
                <a16:creationId xmlns:a16="http://schemas.microsoft.com/office/drawing/2014/main" id="{EA1F21B9-F828-4C60-8D82-33617CBC78A7}"/>
              </a:ext>
            </a:extLst>
          </p:cNvPr>
          <p:cNvSpPr/>
          <p:nvPr/>
        </p:nvSpPr>
        <p:spPr>
          <a:xfrm>
            <a:off x="935874" y="603993"/>
            <a:ext cx="8455260" cy="478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Aft>
                <a:spcPts val="300"/>
              </a:spcAft>
              <a:tabLst>
                <a:tab pos="4508500" algn="r"/>
              </a:tabLst>
            </a:pPr>
            <a:r>
              <a:rPr lang="en-US" sz="1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Name: </a:t>
            </a:r>
            <a:r>
              <a:rPr lang="en-US" sz="1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Anastasiia</a:t>
            </a:r>
            <a:r>
              <a:rPr lang="en-US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Elnikova</a:t>
            </a:r>
            <a:r>
              <a:rPr lang="en-US" sz="1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1100" baseline="300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Affiliations: ITMO University</a:t>
            </a:r>
            <a:endParaRPr lang="en-GB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2">
            <a:extLst>
              <a:ext uri="{FF2B5EF4-FFF2-40B4-BE49-F238E27FC236}">
                <a16:creationId xmlns:a16="http://schemas.microsoft.com/office/drawing/2014/main" id="{554332B0-02A5-4878-850B-9A52F508EE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7519" y="340928"/>
            <a:ext cx="8458867" cy="270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12916" tIns="12916" rIns="12916" bIns="12916" numCol="1" anchor="ctr" anchorCtr="0" compatLnSpc="1">
            <a:prstTxWarp prst="textNoShape">
              <a:avLst/>
            </a:prstTxWarp>
          </a:bodyPr>
          <a:lstStyle/>
          <a:p>
            <a:pPr algn="ctr" defTabSz="322937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Passive house in Arctic climate</a:t>
            </a:r>
            <a:endParaRPr lang="en-MY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BCC08E7E-F9D6-4E95-979B-3E8FD062E3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34" y="-8392"/>
            <a:ext cx="685471" cy="48459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DE9A81C-97BB-48BB-BFFF-CDAF49BD8FE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4" r="7100"/>
          <a:stretch/>
        </p:blipFill>
        <p:spPr>
          <a:xfrm>
            <a:off x="9799705" y="9402"/>
            <a:ext cx="864000" cy="461762"/>
          </a:xfrm>
          <a:prstGeom prst="rect">
            <a:avLst/>
          </a:prstGeom>
        </p:spPr>
      </p:pic>
      <p:cxnSp>
        <p:nvCxnSpPr>
          <p:cNvPr id="25" name="AutoShape 21">
            <a:extLst>
              <a:ext uri="{FF2B5EF4-FFF2-40B4-BE49-F238E27FC236}">
                <a16:creationId xmlns:a16="http://schemas.microsoft.com/office/drawing/2014/main" id="{5F2BE1C7-9D03-4ABE-BE67-18A73B96460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88928" y="1262094"/>
            <a:ext cx="10230718" cy="0"/>
          </a:xfrm>
          <a:prstGeom prst="straightConnector1">
            <a:avLst/>
          </a:prstGeom>
          <a:noFill/>
          <a:ln w="952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cxn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C87507D-04E2-4424-BAE8-E867450D54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2" y="54363"/>
            <a:ext cx="777481" cy="37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964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59FAB-A82C-4298-BDC6-19C4DC98793D}" type="slidenum">
              <a:rPr lang="en-MY" smtClean="0"/>
              <a:t>3</a:t>
            </a:fld>
            <a:endParaRPr lang="en-MY"/>
          </a:p>
        </p:txBody>
      </p:sp>
      <p:sp>
        <p:nvSpPr>
          <p:cNvPr id="3" name="Rectangle 19">
            <a:extLst>
              <a:ext uri="{FF2B5EF4-FFF2-40B4-BE49-F238E27FC236}">
                <a16:creationId xmlns:a16="http://schemas.microsoft.com/office/drawing/2014/main" id="{D2DF5777-B313-4885-A0BE-9A5C776D4B39}"/>
              </a:ext>
            </a:extLst>
          </p:cNvPr>
          <p:cNvSpPr/>
          <p:nvPr/>
        </p:nvSpPr>
        <p:spPr>
          <a:xfrm>
            <a:off x="876343" y="80018"/>
            <a:ext cx="83949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III International Scientific Conference on “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Sustainable and Efficient Use of Energy, Water and Natural Resources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”</a:t>
            </a:r>
          </a:p>
        </p:txBody>
      </p:sp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8749880" y="679160"/>
            <a:ext cx="728708" cy="159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12916" tIns="12916" rIns="12916" bIns="12916" numCol="1" anchor="t" anchorCtr="0" compatLnSpc="1">
            <a:prstTxWarp prst="textNoShape">
              <a:avLst/>
            </a:prstTxWarp>
          </a:bodyPr>
          <a:lstStyle/>
          <a:p>
            <a:pPr defTabSz="322937" fontAlgn="base">
              <a:spcBef>
                <a:spcPct val="0"/>
              </a:spcBef>
              <a:spcAft>
                <a:spcPct val="0"/>
              </a:spcAft>
            </a:pPr>
            <a:r>
              <a:rPr lang="en-MY" sz="849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Keywords</a:t>
            </a:r>
            <a:r>
              <a:rPr lang="en-US" sz="849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634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90324" y="850519"/>
            <a:ext cx="18125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Passive house, energy savings, energy efficiency, Arctic, Low energy building</a:t>
            </a:r>
          </a:p>
        </p:txBody>
      </p:sp>
      <p:sp>
        <p:nvSpPr>
          <p:cNvPr id="6" name="Rectangle 7"/>
          <p:cNvSpPr/>
          <p:nvPr/>
        </p:nvSpPr>
        <p:spPr>
          <a:xfrm>
            <a:off x="935874" y="603993"/>
            <a:ext cx="8455260" cy="524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Aft>
                <a:spcPts val="300"/>
              </a:spcAft>
              <a:tabLst>
                <a:tab pos="4508500" algn="r"/>
              </a:tabLst>
            </a:pPr>
            <a:r>
              <a:rPr lang="en-US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Name: </a:t>
            </a:r>
            <a:r>
              <a:rPr lang="en-US" sz="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Anastasiia</a:t>
            </a:r>
            <a:r>
              <a:rPr lang="en-US" sz="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Elnikova</a:t>
            </a:r>
            <a:r>
              <a:rPr lang="en-US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1000" baseline="300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Affiliations: ITMO University</a:t>
            </a:r>
            <a:endParaRPr lang="en-GB" sz="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Aft>
                <a:spcPts val="300"/>
              </a:spcAft>
              <a:tabLst>
                <a:tab pos="4508500" algn="r"/>
              </a:tabLst>
            </a:pPr>
            <a:endParaRPr lang="en-GB" sz="800" baseline="300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207519" y="340928"/>
            <a:ext cx="8458867" cy="270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12916" tIns="12916" rIns="12916" bIns="12916" numCol="1" anchor="ctr" anchorCtr="0" compatLnSpc="1">
            <a:prstTxWarp prst="textNoShape">
              <a:avLst/>
            </a:prstTxWarp>
          </a:bodyPr>
          <a:lstStyle/>
          <a:p>
            <a:pPr algn="ctr" defTabSz="322937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Passive house in Arctic climate</a:t>
            </a:r>
            <a:endParaRPr lang="en-MY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34" y="-8392"/>
            <a:ext cx="685471" cy="48459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4" r="7100"/>
          <a:stretch/>
        </p:blipFill>
        <p:spPr>
          <a:xfrm>
            <a:off x="9799705" y="9402"/>
            <a:ext cx="864000" cy="461762"/>
          </a:xfrm>
          <a:prstGeom prst="rect">
            <a:avLst/>
          </a:prstGeom>
        </p:spPr>
      </p:pic>
      <p:cxnSp>
        <p:nvCxnSpPr>
          <p:cNvPr id="10" name="AutoShape 21">
            <a:extLst>
              <a:ext uri="{FF2B5EF4-FFF2-40B4-BE49-F238E27FC236}">
                <a16:creationId xmlns:a16="http://schemas.microsoft.com/office/drawing/2014/main" id="{EDBBDBA8-8218-4390-B2F6-D51BFE7BFF3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88928" y="1262094"/>
            <a:ext cx="10230718" cy="0"/>
          </a:xfrm>
          <a:prstGeom prst="straightConnector1">
            <a:avLst/>
          </a:prstGeom>
          <a:noFill/>
          <a:ln w="952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16B3565-0CFB-437F-B39E-8570E54D27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2" y="54363"/>
            <a:ext cx="777481" cy="37183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590756" y="1447377"/>
            <a:ext cx="72089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spc="-4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Importance of developing energy efficient houses</a:t>
            </a:r>
            <a:endParaRPr lang="ru-RU" sz="2000" b="1" spc="-45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35874" y="2754743"/>
            <a:ext cx="7056784" cy="2298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Reduces CO2 emissions (22,3% of world CO2 emissions from heating and electricity)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Reduces deaths connected with poor air quality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Increases indoor climate quality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Cost effectiveness in a long run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8209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59FAB-A82C-4298-BDC6-19C4DC98793D}" type="slidenum">
              <a:rPr lang="en-MY" smtClean="0"/>
              <a:t>4</a:t>
            </a:fld>
            <a:endParaRPr lang="en-MY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9682567"/>
              </p:ext>
            </p:extLst>
          </p:nvPr>
        </p:nvGraphicFramePr>
        <p:xfrm>
          <a:off x="5488406" y="4339169"/>
          <a:ext cx="4294398" cy="2209800"/>
        </p:xfrm>
        <a:graphic>
          <a:graphicData uri="http://schemas.openxmlformats.org/drawingml/2006/table">
            <a:tbl>
              <a:tblPr/>
              <a:tblGrid>
                <a:gridCol w="1431466">
                  <a:extLst>
                    <a:ext uri="{9D8B030D-6E8A-4147-A177-3AD203B41FA5}">
                      <a16:colId xmlns:a16="http://schemas.microsoft.com/office/drawing/2014/main" val="728228957"/>
                    </a:ext>
                  </a:extLst>
                </a:gridCol>
                <a:gridCol w="1431466">
                  <a:extLst>
                    <a:ext uri="{9D8B030D-6E8A-4147-A177-3AD203B41FA5}">
                      <a16:colId xmlns:a16="http://schemas.microsoft.com/office/drawing/2014/main" val="3694145882"/>
                    </a:ext>
                  </a:extLst>
                </a:gridCol>
                <a:gridCol w="1431466">
                  <a:extLst>
                    <a:ext uri="{9D8B030D-6E8A-4147-A177-3AD203B41FA5}">
                      <a16:colId xmlns:a16="http://schemas.microsoft.com/office/drawing/2014/main" val="3184835627"/>
                    </a:ext>
                  </a:extLst>
                </a:gridCol>
              </a:tblGrid>
              <a:tr h="235529">
                <a:tc>
                  <a:txBody>
                    <a:bodyPr/>
                    <a:lstStyle/>
                    <a:p>
                      <a:endParaRPr lang="ru-RU" sz="1200" b="1" dirty="0">
                        <a:effectLst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>
                          <a:effectLst/>
                        </a:rPr>
                        <a:t>Required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>
                          <a:effectLst/>
                        </a:rPr>
                        <a:t>Best practice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6753699"/>
                  </a:ext>
                </a:extLst>
              </a:tr>
              <a:tr h="574478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effectLst/>
                        </a:rPr>
                        <a:t>Heating energy </a:t>
                      </a:r>
                      <a:r>
                        <a:rPr lang="en-US" sz="1200" dirty="0" err="1">
                          <a:effectLst/>
                        </a:rPr>
                        <a:t>demand</a:t>
                      </a:r>
                      <a:r>
                        <a:rPr lang="en-US" sz="1200" u="none" strike="noStrike" baseline="30000" dirty="0" err="1">
                          <a:solidFill>
                            <a:srgbClr val="0C7DBB"/>
                          </a:solidFill>
                          <a:effectLst/>
                          <a:hlinkClick r:id="rId2"/>
                        </a:rPr>
                        <a:t>a</a:t>
                      </a:r>
                      <a:r>
                        <a:rPr lang="en-US" sz="1200" dirty="0">
                          <a:effectLst/>
                        </a:rPr>
                        <a:t>, </a:t>
                      </a:r>
                      <a:r>
                        <a:rPr lang="en-US" sz="1200" i="1" dirty="0" err="1">
                          <a:effectLst/>
                        </a:rPr>
                        <a:t>Q</a:t>
                      </a:r>
                      <a:r>
                        <a:rPr lang="en-US" sz="1200" baseline="-25000" dirty="0" err="1">
                          <a:effectLst/>
                        </a:rPr>
                        <a:t>h</a:t>
                      </a:r>
                      <a:r>
                        <a:rPr lang="en-US" sz="1200" dirty="0">
                          <a:effectLst/>
                        </a:rPr>
                        <a:t> (kW h/(m</a:t>
                      </a:r>
                      <a:r>
                        <a:rPr lang="en-US" sz="1200" baseline="30000" dirty="0">
                          <a:effectLst/>
                        </a:rPr>
                        <a:t>2</a:t>
                      </a:r>
                      <a:r>
                        <a:rPr lang="en-US" sz="1200" dirty="0">
                          <a:effectLst/>
                        </a:rPr>
                        <a:t>a))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&lt;15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>
                          <a:effectLst/>
                        </a:rPr>
                        <a:t>≤10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6453726"/>
                  </a:ext>
                </a:extLst>
              </a:tr>
              <a:tr h="574478"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effectLst/>
                        </a:rPr>
                        <a:t>Primary energy demand</a:t>
                      </a:r>
                      <a:r>
                        <a:rPr lang="en-US" sz="1200" u="none" strike="noStrike" baseline="30000">
                          <a:solidFill>
                            <a:srgbClr val="0C7DBB"/>
                          </a:solidFill>
                          <a:effectLst/>
                          <a:hlinkClick r:id="rId3"/>
                        </a:rPr>
                        <a:t>b</a:t>
                      </a:r>
                      <a:r>
                        <a:rPr lang="en-US" sz="1200">
                          <a:effectLst/>
                        </a:rPr>
                        <a:t>, PE (kW h/(m</a:t>
                      </a:r>
                      <a:r>
                        <a:rPr lang="en-US" sz="1200" baseline="30000">
                          <a:effectLst/>
                        </a:rPr>
                        <a:t>2</a:t>
                      </a:r>
                      <a:r>
                        <a:rPr lang="en-US" sz="1200">
                          <a:effectLst/>
                        </a:rPr>
                        <a:t>a))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&lt;120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effectLst/>
                        </a:rPr>
                        <a:t>≈72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3833000"/>
                  </a:ext>
                </a:extLst>
              </a:tr>
              <a:tr h="574478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effectLst/>
                        </a:rPr>
                        <a:t>Volume related air leakage at 50 Pa, </a:t>
                      </a:r>
                      <a:r>
                        <a:rPr lang="en-US" sz="1200" i="1" dirty="0">
                          <a:effectLst/>
                        </a:rPr>
                        <a:t>n</a:t>
                      </a:r>
                      <a:r>
                        <a:rPr lang="en-US" sz="1200" baseline="-25000" dirty="0">
                          <a:effectLst/>
                        </a:rPr>
                        <a:t>50</a:t>
                      </a:r>
                      <a:r>
                        <a:rPr lang="en-US" sz="1200" dirty="0">
                          <a:effectLst/>
                        </a:rPr>
                        <a:t> (h</a:t>
                      </a:r>
                      <a:r>
                        <a:rPr lang="en-US" sz="1200" baseline="30000" dirty="0">
                          <a:effectLst/>
                        </a:rPr>
                        <a:t>−1</a:t>
                      </a:r>
                      <a:r>
                        <a:rPr lang="en-US" sz="1200" dirty="0">
                          <a:effectLst/>
                        </a:rPr>
                        <a:t>)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&lt;0.6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effectLst/>
                        </a:rPr>
                        <a:t>≤0.2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8597795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164" y="4339169"/>
            <a:ext cx="4105622" cy="172247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77354" y="6743171"/>
            <a:ext cx="41192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rgbClr val="323232"/>
                </a:solidFill>
                <a:latin typeface="NexusSerif"/>
              </a:rPr>
              <a:t>Fig. 1. Heat losses and gains in a typical Passive Houses. The losses are almost equally covered by solar gains, internal gains and the heating system.</a:t>
            </a:r>
            <a:endParaRPr lang="ru-RU" sz="9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678908" y="7042500"/>
            <a:ext cx="164179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rgbClr val="323232"/>
                </a:solidFill>
                <a:latin typeface="NexusSerif"/>
              </a:rPr>
              <a:t>Fig.2 Passive house criteria. [2]</a:t>
            </a:r>
            <a:endParaRPr lang="ru-RU" sz="900" dirty="0">
              <a:solidFill>
                <a:srgbClr val="323232"/>
              </a:solidFill>
              <a:latin typeface="NexusSerif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850981" y="1408273"/>
            <a:ext cx="34047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spc="-4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Definition of Passive House</a:t>
            </a:r>
            <a:endParaRPr lang="ru-RU" sz="2000" b="1" spc="-45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673350" y="2315495"/>
            <a:ext cx="5343525" cy="40748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/>
          <a:srcRect r="45702"/>
          <a:stretch/>
        </p:blipFill>
        <p:spPr>
          <a:xfrm>
            <a:off x="8553614" y="2634989"/>
            <a:ext cx="1612463" cy="972759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521370" y="2808440"/>
            <a:ext cx="10230718" cy="722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</a:rPr>
              <a:t>Passive House is a building standard that is  </a:t>
            </a:r>
            <a:r>
              <a:rPr lang="en-US" b="1" dirty="0">
                <a:solidFill>
                  <a:srgbClr val="333333"/>
                </a:solidFill>
                <a:latin typeface="Arial" panose="020B0604020202020204" pitchFamily="34" charset="0"/>
              </a:rPr>
              <a:t>energy efficient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</a:rPr>
              <a:t>, </a:t>
            </a:r>
          </a:p>
          <a:p>
            <a:r>
              <a:rPr lang="en-US" b="1" dirty="0">
                <a:solidFill>
                  <a:srgbClr val="333333"/>
                </a:solidFill>
                <a:latin typeface="Arial" panose="020B0604020202020204" pitchFamily="34" charset="0"/>
              </a:rPr>
              <a:t>comfortable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</a:rPr>
              <a:t> and </a:t>
            </a:r>
            <a:r>
              <a:rPr lang="en-US" b="1" dirty="0">
                <a:solidFill>
                  <a:srgbClr val="333333"/>
                </a:solidFill>
                <a:latin typeface="Arial" panose="020B0604020202020204" pitchFamily="34" charset="0"/>
              </a:rPr>
              <a:t>affordable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</a:rPr>
              <a:t> at the same time.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445683" y="6512338"/>
            <a:ext cx="27146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</a:rPr>
              <a:t>Thermal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</a:rPr>
              <a:t>transmittance</a:t>
            </a:r>
          </a:p>
          <a:p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</a:rPr>
              <a:t>U(</a:t>
            </a:r>
            <a:r>
              <a:rPr lang="en-US" sz="1200" dirty="0">
                <a:effectLst/>
              </a:rPr>
              <a:t>W h/(m</a:t>
            </a:r>
            <a:r>
              <a:rPr lang="en-US" sz="1200" baseline="30000" dirty="0">
                <a:effectLst/>
              </a:rPr>
              <a:t>2</a:t>
            </a:r>
            <a:r>
              <a:rPr lang="en-US" sz="1200" dirty="0">
                <a:effectLst/>
              </a:rPr>
              <a:t>K)                  </a:t>
            </a:r>
            <a:r>
              <a:rPr lang="ru-RU" sz="1200" dirty="0">
                <a:effectLst/>
              </a:rPr>
              <a:t> </a:t>
            </a:r>
            <a:r>
              <a:rPr lang="en-US" sz="1200" dirty="0">
                <a:effectLst/>
              </a:rPr>
              <a:t>&lt;0.15</a:t>
            </a:r>
            <a:endParaRPr lang="ru-RU" sz="1200" dirty="0"/>
          </a:p>
        </p:txBody>
      </p:sp>
      <p:sp>
        <p:nvSpPr>
          <p:cNvPr id="28" name="Rectangle 19">
            <a:extLst>
              <a:ext uri="{FF2B5EF4-FFF2-40B4-BE49-F238E27FC236}">
                <a16:creationId xmlns:a16="http://schemas.microsoft.com/office/drawing/2014/main" id="{004C3165-5626-453C-A50E-B743DD5C1A5D}"/>
              </a:ext>
            </a:extLst>
          </p:cNvPr>
          <p:cNvSpPr/>
          <p:nvPr/>
        </p:nvSpPr>
        <p:spPr>
          <a:xfrm>
            <a:off x="876343" y="80018"/>
            <a:ext cx="83949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III International Scientific Conference on “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Sustainable and Efficient Use of Energy, Water and Natural Resources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”</a:t>
            </a:r>
          </a:p>
        </p:txBody>
      </p:sp>
      <p:sp>
        <p:nvSpPr>
          <p:cNvPr id="29" name="Text Box 16">
            <a:extLst>
              <a:ext uri="{FF2B5EF4-FFF2-40B4-BE49-F238E27FC236}">
                <a16:creationId xmlns:a16="http://schemas.microsoft.com/office/drawing/2014/main" id="{278E5E76-E75B-45B0-9737-14DD04E85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9880" y="679160"/>
            <a:ext cx="728708" cy="159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12916" tIns="12916" rIns="12916" bIns="12916" numCol="1" anchor="t" anchorCtr="0" compatLnSpc="1">
            <a:prstTxWarp prst="textNoShape">
              <a:avLst/>
            </a:prstTxWarp>
          </a:bodyPr>
          <a:lstStyle/>
          <a:p>
            <a:pPr defTabSz="322937" fontAlgn="base">
              <a:spcBef>
                <a:spcPct val="0"/>
              </a:spcBef>
              <a:spcAft>
                <a:spcPct val="0"/>
              </a:spcAft>
            </a:pPr>
            <a:r>
              <a:rPr lang="en-MY" sz="849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Keywords</a:t>
            </a:r>
            <a:r>
              <a:rPr lang="en-US" sz="849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634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BC157C9-F423-452B-8334-EE3E24DA4A35}"/>
              </a:ext>
            </a:extLst>
          </p:cNvPr>
          <p:cNvSpPr txBox="1"/>
          <p:nvPr/>
        </p:nvSpPr>
        <p:spPr>
          <a:xfrm>
            <a:off x="8690324" y="850519"/>
            <a:ext cx="18125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Passive house, energy savings, energy efficiency, Arctic, Low energy building</a:t>
            </a:r>
          </a:p>
        </p:txBody>
      </p:sp>
      <p:sp>
        <p:nvSpPr>
          <p:cNvPr id="31" name="Rectangle 7">
            <a:extLst>
              <a:ext uri="{FF2B5EF4-FFF2-40B4-BE49-F238E27FC236}">
                <a16:creationId xmlns:a16="http://schemas.microsoft.com/office/drawing/2014/main" id="{A9C1B3BF-F9D9-43A2-B7D0-1D91135B3728}"/>
              </a:ext>
            </a:extLst>
          </p:cNvPr>
          <p:cNvSpPr/>
          <p:nvPr/>
        </p:nvSpPr>
        <p:spPr>
          <a:xfrm>
            <a:off x="935874" y="603993"/>
            <a:ext cx="8455260" cy="478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Aft>
                <a:spcPts val="300"/>
              </a:spcAft>
              <a:tabLst>
                <a:tab pos="4508500" algn="r"/>
              </a:tabLst>
            </a:pPr>
            <a:r>
              <a:rPr lang="en-US" sz="1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Name: </a:t>
            </a:r>
            <a:r>
              <a:rPr lang="en-US" sz="1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Anastasiia</a:t>
            </a:r>
            <a:r>
              <a:rPr lang="en-US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Elnikova</a:t>
            </a:r>
            <a:r>
              <a:rPr lang="en-US" sz="1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1100" baseline="300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Affiliations: ITMO University</a:t>
            </a:r>
            <a:endParaRPr lang="en-GB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 Box 2">
            <a:extLst>
              <a:ext uri="{FF2B5EF4-FFF2-40B4-BE49-F238E27FC236}">
                <a16:creationId xmlns:a16="http://schemas.microsoft.com/office/drawing/2014/main" id="{9D8C3520-7D7A-42F8-98DE-B30591A12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7519" y="340928"/>
            <a:ext cx="8458867" cy="270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12916" tIns="12916" rIns="12916" bIns="12916" numCol="1" anchor="ctr" anchorCtr="0" compatLnSpc="1">
            <a:prstTxWarp prst="textNoShape">
              <a:avLst/>
            </a:prstTxWarp>
          </a:bodyPr>
          <a:lstStyle/>
          <a:p>
            <a:pPr algn="ctr" defTabSz="322937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Passive house in Arctic climate</a:t>
            </a:r>
            <a:endParaRPr lang="en-MY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C8E89A5A-FC40-41A8-91D3-438017F10FE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34" y="-8392"/>
            <a:ext cx="685471" cy="484598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9F215AFF-9A32-45D4-B73E-DA61BE42BF2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4" r="7100"/>
          <a:stretch/>
        </p:blipFill>
        <p:spPr>
          <a:xfrm>
            <a:off x="9799705" y="9402"/>
            <a:ext cx="864000" cy="461762"/>
          </a:xfrm>
          <a:prstGeom prst="rect">
            <a:avLst/>
          </a:prstGeom>
        </p:spPr>
      </p:pic>
      <p:cxnSp>
        <p:nvCxnSpPr>
          <p:cNvPr id="35" name="AutoShape 21">
            <a:extLst>
              <a:ext uri="{FF2B5EF4-FFF2-40B4-BE49-F238E27FC236}">
                <a16:creationId xmlns:a16="http://schemas.microsoft.com/office/drawing/2014/main" id="{5DB4EB2A-F9F9-4D25-951D-80C4B8F755C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88928" y="1262094"/>
            <a:ext cx="10230718" cy="0"/>
          </a:xfrm>
          <a:prstGeom prst="straightConnector1">
            <a:avLst/>
          </a:prstGeom>
          <a:noFill/>
          <a:ln w="952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cxn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466EE538-FCB5-465E-9C15-73075434987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2" y="54363"/>
            <a:ext cx="777481" cy="37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014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59FAB-A82C-4298-BDC6-19C4DC98793D}" type="slidenum">
              <a:rPr lang="en-MY" smtClean="0"/>
              <a:t>5</a:t>
            </a:fld>
            <a:endParaRPr lang="en-MY"/>
          </a:p>
        </p:txBody>
      </p:sp>
      <p:sp>
        <p:nvSpPr>
          <p:cNvPr id="3" name="Rectangle 19">
            <a:extLst>
              <a:ext uri="{FF2B5EF4-FFF2-40B4-BE49-F238E27FC236}">
                <a16:creationId xmlns:a16="http://schemas.microsoft.com/office/drawing/2014/main" id="{D2DF5777-B313-4885-A0BE-9A5C776D4B39}"/>
              </a:ext>
            </a:extLst>
          </p:cNvPr>
          <p:cNvSpPr/>
          <p:nvPr/>
        </p:nvSpPr>
        <p:spPr>
          <a:xfrm>
            <a:off x="876343" y="80018"/>
            <a:ext cx="83949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III International Scientific Conference on “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Sustainable and Efficient Use of Energy, Water and Natural Resources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”</a:t>
            </a:r>
          </a:p>
        </p:txBody>
      </p:sp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8749880" y="679160"/>
            <a:ext cx="728708" cy="159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12916" tIns="12916" rIns="12916" bIns="12916" numCol="1" anchor="t" anchorCtr="0" compatLnSpc="1">
            <a:prstTxWarp prst="textNoShape">
              <a:avLst/>
            </a:prstTxWarp>
          </a:bodyPr>
          <a:lstStyle/>
          <a:p>
            <a:pPr defTabSz="322937" fontAlgn="base">
              <a:spcBef>
                <a:spcPct val="0"/>
              </a:spcBef>
              <a:spcAft>
                <a:spcPct val="0"/>
              </a:spcAft>
            </a:pPr>
            <a:r>
              <a:rPr lang="en-MY" sz="849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Keywords</a:t>
            </a:r>
            <a:r>
              <a:rPr lang="en-US" sz="849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634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90324" y="850519"/>
            <a:ext cx="18125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Passive house, energy savings, energy efficiency, Arctic, Low energy building</a:t>
            </a:r>
          </a:p>
        </p:txBody>
      </p:sp>
      <p:sp>
        <p:nvSpPr>
          <p:cNvPr id="6" name="Rectangle 7"/>
          <p:cNvSpPr/>
          <p:nvPr/>
        </p:nvSpPr>
        <p:spPr>
          <a:xfrm>
            <a:off x="935874" y="603993"/>
            <a:ext cx="8455260" cy="435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Aft>
                <a:spcPts val="300"/>
              </a:spcAft>
              <a:tabLst>
                <a:tab pos="4508500" algn="r"/>
              </a:tabLst>
            </a:pPr>
            <a:r>
              <a:rPr lang="en-US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Name: </a:t>
            </a:r>
          </a:p>
          <a:p>
            <a:pPr algn="just">
              <a:lnSpc>
                <a:spcPct val="110000"/>
              </a:lnSpc>
              <a:spcAft>
                <a:spcPts val="300"/>
              </a:spcAft>
              <a:tabLst>
                <a:tab pos="4508500" algn="r"/>
              </a:tabLst>
            </a:pPr>
            <a:r>
              <a:rPr lang="en-US" sz="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Anastasiia</a:t>
            </a:r>
            <a:r>
              <a:rPr lang="en-US" sz="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Elnikova</a:t>
            </a:r>
            <a:endParaRPr lang="en-GB" sz="800" baseline="300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207519" y="340928"/>
            <a:ext cx="8458867" cy="270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12916" tIns="12916" rIns="12916" bIns="12916" numCol="1" anchor="ctr" anchorCtr="0" compatLnSpc="1">
            <a:prstTxWarp prst="textNoShape">
              <a:avLst/>
            </a:prstTxWarp>
          </a:bodyPr>
          <a:lstStyle/>
          <a:p>
            <a:pPr algn="ctr" defTabSz="322937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Passive house in Arctic climate</a:t>
            </a:r>
            <a:endParaRPr lang="en-MY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34" y="-8392"/>
            <a:ext cx="685471" cy="48459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4" r="7100"/>
          <a:stretch/>
        </p:blipFill>
        <p:spPr>
          <a:xfrm>
            <a:off x="9799705" y="9402"/>
            <a:ext cx="864000" cy="461762"/>
          </a:xfrm>
          <a:prstGeom prst="rect">
            <a:avLst/>
          </a:prstGeom>
        </p:spPr>
      </p:pic>
      <p:cxnSp>
        <p:nvCxnSpPr>
          <p:cNvPr id="10" name="AutoShape 21">
            <a:extLst>
              <a:ext uri="{FF2B5EF4-FFF2-40B4-BE49-F238E27FC236}">
                <a16:creationId xmlns:a16="http://schemas.microsoft.com/office/drawing/2014/main" id="{EDBBDBA8-8218-4390-B2F6-D51BFE7BFF3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88928" y="1262094"/>
            <a:ext cx="10230718" cy="0"/>
          </a:xfrm>
          <a:prstGeom prst="straightConnector1">
            <a:avLst/>
          </a:prstGeom>
          <a:noFill/>
          <a:ln w="952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16B3565-0CFB-437F-B39E-8570E54D27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2" y="54363"/>
            <a:ext cx="777481" cy="37183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121770" y="1484692"/>
            <a:ext cx="7525752" cy="407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pc="-4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Technologies</a:t>
            </a:r>
            <a:endParaRPr lang="ru-RU" sz="2000" b="1" spc="-45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5826" y="2060723"/>
            <a:ext cx="6079406" cy="4584885"/>
          </a:xfrm>
          <a:prstGeom prst="rect">
            <a:avLst/>
          </a:prstGeom>
        </p:spPr>
      </p:pic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665386" y="2987749"/>
            <a:ext cx="3709450" cy="19101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0" tIns="-14283" rIns="0" bIns="-14283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dirty="0"/>
              <a:t>1. </a:t>
            </a:r>
            <a:r>
              <a:rPr lang="en-US" altLang="ru-RU" dirty="0" err="1"/>
              <a:t>T</a:t>
            </a:r>
            <a:r>
              <a:rPr lang="ru-RU" altLang="ru-RU" dirty="0" err="1"/>
              <a:t>hermal</a:t>
            </a:r>
            <a:r>
              <a:rPr lang="ru-RU" altLang="ru-RU" dirty="0"/>
              <a:t> </a:t>
            </a:r>
            <a:r>
              <a:rPr lang="ru-RU" altLang="ru-RU" dirty="0" err="1"/>
              <a:t>insulation</a:t>
            </a:r>
            <a:r>
              <a:rPr lang="ru-RU" altLang="ru-RU" dirty="0"/>
              <a:t>;</a:t>
            </a:r>
            <a:endParaRPr lang="en-US" altLang="ru-RU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dirty="0"/>
              <a:t>2. A</a:t>
            </a:r>
            <a:r>
              <a:rPr lang="en-US" altLang="ru-RU" dirty="0"/>
              <a:t>voiding</a:t>
            </a:r>
            <a:r>
              <a:rPr lang="ru-RU" altLang="ru-RU" dirty="0"/>
              <a:t> </a:t>
            </a:r>
            <a:r>
              <a:rPr lang="ru-RU" altLang="ru-RU" dirty="0" err="1"/>
              <a:t>of</a:t>
            </a:r>
            <a:r>
              <a:rPr lang="ru-RU" altLang="ru-RU" dirty="0"/>
              <a:t> </a:t>
            </a:r>
            <a:r>
              <a:rPr lang="ru-RU" altLang="ru-RU" dirty="0" err="1"/>
              <a:t>thermal</a:t>
            </a:r>
            <a:r>
              <a:rPr lang="ru-RU" altLang="ru-RU" dirty="0"/>
              <a:t> </a:t>
            </a:r>
            <a:r>
              <a:rPr lang="ru-RU" altLang="ru-RU" dirty="0" err="1"/>
              <a:t>bridges</a:t>
            </a:r>
            <a:r>
              <a:rPr lang="en-US" altLang="ru-RU" dirty="0"/>
              <a:t>;</a:t>
            </a:r>
            <a:r>
              <a:rPr lang="ru-RU" altLang="ru-RU" dirty="0"/>
              <a:t> </a:t>
            </a:r>
            <a:endParaRPr lang="en-US" altLang="ru-RU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dirty="0"/>
              <a:t>3. </a:t>
            </a:r>
            <a:r>
              <a:rPr lang="ru-RU" altLang="ru-RU" dirty="0" err="1"/>
              <a:t>Efficient</a:t>
            </a:r>
            <a:r>
              <a:rPr lang="ru-RU" altLang="ru-RU" dirty="0"/>
              <a:t> </a:t>
            </a:r>
            <a:r>
              <a:rPr lang="ru-RU" altLang="ru-RU" dirty="0" err="1"/>
              <a:t>windows</a:t>
            </a:r>
            <a:r>
              <a:rPr lang="en-US" altLang="ru-RU" dirty="0"/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dirty="0"/>
              <a:t>4. </a:t>
            </a:r>
            <a:r>
              <a:rPr lang="en-US" altLang="ru-RU" dirty="0"/>
              <a:t>Air tightness</a:t>
            </a:r>
            <a:r>
              <a:rPr lang="ru-RU" altLang="ru-RU" dirty="0"/>
              <a:t>; </a:t>
            </a:r>
            <a:endParaRPr lang="en-US" altLang="ru-RU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dirty="0"/>
              <a:t>5. </a:t>
            </a:r>
            <a:r>
              <a:rPr lang="ru-RU" altLang="ru-RU" dirty="0" err="1"/>
              <a:t>Mechanical</a:t>
            </a:r>
            <a:r>
              <a:rPr lang="ru-RU" altLang="ru-RU" dirty="0"/>
              <a:t> </a:t>
            </a:r>
            <a:r>
              <a:rPr lang="ru-RU" altLang="ru-RU" dirty="0" err="1"/>
              <a:t>ventilation</a:t>
            </a:r>
            <a:r>
              <a:rPr lang="ru-RU" altLang="ru-RU" dirty="0"/>
              <a:t> </a:t>
            </a:r>
            <a:r>
              <a:rPr lang="ru-RU" altLang="ru-RU" dirty="0" err="1"/>
              <a:t>system</a:t>
            </a:r>
            <a:r>
              <a:rPr lang="ru-RU" altLang="ru-RU" dirty="0"/>
              <a:t> </a:t>
            </a:r>
            <a:r>
              <a:rPr lang="ru-RU" altLang="ru-RU" dirty="0" err="1"/>
              <a:t>with</a:t>
            </a:r>
            <a:r>
              <a:rPr lang="ru-RU" altLang="ru-RU" dirty="0"/>
              <a:t> </a:t>
            </a:r>
            <a:r>
              <a:rPr lang="ru-RU" altLang="ru-RU" dirty="0" err="1"/>
              <a:t>highly</a:t>
            </a:r>
            <a:r>
              <a:rPr lang="ru-RU" altLang="ru-RU" dirty="0"/>
              <a:t> </a:t>
            </a:r>
            <a:r>
              <a:rPr lang="ru-RU" altLang="ru-RU" dirty="0" err="1"/>
              <a:t>efficient</a:t>
            </a:r>
            <a:r>
              <a:rPr lang="ru-RU" altLang="ru-RU" dirty="0"/>
              <a:t> </a:t>
            </a:r>
            <a:r>
              <a:rPr lang="ru-RU" altLang="ru-RU" dirty="0" err="1"/>
              <a:t>heat</a:t>
            </a:r>
            <a:r>
              <a:rPr lang="ru-RU" altLang="ru-RU" dirty="0"/>
              <a:t> </a:t>
            </a:r>
            <a:r>
              <a:rPr lang="ru-RU" altLang="ru-RU" dirty="0" err="1"/>
              <a:t>recovery</a:t>
            </a:r>
            <a:r>
              <a:rPr lang="ru-RU" altLang="ru-RU" dirty="0"/>
              <a:t>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ED16EA8-24C7-4589-AB46-84A91D11049C}"/>
              </a:ext>
            </a:extLst>
          </p:cNvPr>
          <p:cNvSpPr txBox="1"/>
          <p:nvPr/>
        </p:nvSpPr>
        <p:spPr>
          <a:xfrm>
            <a:off x="6479659" y="6567934"/>
            <a:ext cx="582295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04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prstClr val="black"/>
                </a:solidFill>
                <a:latin typeface="Calibri" panose="020F0502020204030204"/>
              </a:rPr>
              <a:t>F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ig.3 Model of Passive house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0626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59FAB-A82C-4298-BDC6-19C4DC98793D}" type="slidenum">
              <a:rPr lang="en-MY" smtClean="0"/>
              <a:t>6</a:t>
            </a:fld>
            <a:endParaRPr lang="en-MY"/>
          </a:p>
        </p:txBody>
      </p:sp>
      <p:sp>
        <p:nvSpPr>
          <p:cNvPr id="3" name="Rectangle 19">
            <a:extLst>
              <a:ext uri="{FF2B5EF4-FFF2-40B4-BE49-F238E27FC236}">
                <a16:creationId xmlns:a16="http://schemas.microsoft.com/office/drawing/2014/main" id="{D2DF5777-B313-4885-A0BE-9A5C776D4B39}"/>
              </a:ext>
            </a:extLst>
          </p:cNvPr>
          <p:cNvSpPr/>
          <p:nvPr/>
        </p:nvSpPr>
        <p:spPr>
          <a:xfrm>
            <a:off x="876343" y="80018"/>
            <a:ext cx="83949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III International Scientific Conference on “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Sustainable and Efficient Use of Energy, Water and Natural Resources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”</a:t>
            </a:r>
          </a:p>
        </p:txBody>
      </p:sp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8749880" y="679160"/>
            <a:ext cx="728708" cy="159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12916" tIns="12916" rIns="12916" bIns="12916" numCol="1" anchor="t" anchorCtr="0" compatLnSpc="1">
            <a:prstTxWarp prst="textNoShape">
              <a:avLst/>
            </a:prstTxWarp>
          </a:bodyPr>
          <a:lstStyle/>
          <a:p>
            <a:pPr defTabSz="322937" fontAlgn="base">
              <a:spcBef>
                <a:spcPct val="0"/>
              </a:spcBef>
              <a:spcAft>
                <a:spcPct val="0"/>
              </a:spcAft>
            </a:pPr>
            <a:r>
              <a:rPr lang="en-MY" sz="849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Keywords</a:t>
            </a:r>
            <a:r>
              <a:rPr lang="en-US" sz="849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634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90324" y="850519"/>
            <a:ext cx="18125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Passive house, energy savings, energy efficiency, Arctic, Low energy building</a:t>
            </a:r>
          </a:p>
        </p:txBody>
      </p:sp>
      <p:sp>
        <p:nvSpPr>
          <p:cNvPr id="6" name="Rectangle 7"/>
          <p:cNvSpPr/>
          <p:nvPr/>
        </p:nvSpPr>
        <p:spPr>
          <a:xfrm>
            <a:off x="935874" y="603993"/>
            <a:ext cx="8455260" cy="435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Aft>
                <a:spcPts val="300"/>
              </a:spcAft>
              <a:tabLst>
                <a:tab pos="4508500" algn="r"/>
              </a:tabLst>
            </a:pPr>
            <a:r>
              <a:rPr lang="en-US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Name: </a:t>
            </a:r>
          </a:p>
          <a:p>
            <a:pPr algn="just">
              <a:lnSpc>
                <a:spcPct val="110000"/>
              </a:lnSpc>
              <a:spcAft>
                <a:spcPts val="300"/>
              </a:spcAft>
              <a:tabLst>
                <a:tab pos="4508500" algn="r"/>
              </a:tabLst>
            </a:pPr>
            <a:r>
              <a:rPr lang="en-US" sz="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Anastasiia</a:t>
            </a:r>
            <a:r>
              <a:rPr lang="en-US" sz="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Elnikova</a:t>
            </a:r>
            <a:endParaRPr lang="en-GB" sz="800" baseline="300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207519" y="340928"/>
            <a:ext cx="8458867" cy="270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12916" tIns="12916" rIns="12916" bIns="12916" numCol="1" anchor="ctr" anchorCtr="0" compatLnSpc="1">
            <a:prstTxWarp prst="textNoShape">
              <a:avLst/>
            </a:prstTxWarp>
          </a:bodyPr>
          <a:lstStyle/>
          <a:p>
            <a:pPr algn="ctr" defTabSz="322937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Passive house in Arctic climate</a:t>
            </a:r>
            <a:endParaRPr lang="en-MY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34" y="-8392"/>
            <a:ext cx="685471" cy="48459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4" r="7100"/>
          <a:stretch/>
        </p:blipFill>
        <p:spPr>
          <a:xfrm>
            <a:off x="9799705" y="9402"/>
            <a:ext cx="864000" cy="461762"/>
          </a:xfrm>
          <a:prstGeom prst="rect">
            <a:avLst/>
          </a:prstGeom>
        </p:spPr>
      </p:pic>
      <p:cxnSp>
        <p:nvCxnSpPr>
          <p:cNvPr id="10" name="AutoShape 21">
            <a:extLst>
              <a:ext uri="{FF2B5EF4-FFF2-40B4-BE49-F238E27FC236}">
                <a16:creationId xmlns:a16="http://schemas.microsoft.com/office/drawing/2014/main" id="{EDBBDBA8-8218-4390-B2F6-D51BFE7BFF3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88928" y="1262094"/>
            <a:ext cx="10230718" cy="0"/>
          </a:xfrm>
          <a:prstGeom prst="straightConnector1">
            <a:avLst/>
          </a:prstGeom>
          <a:noFill/>
          <a:ln w="952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16B3565-0CFB-437F-B39E-8570E54D27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2" y="54363"/>
            <a:ext cx="777481" cy="37183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305456" y="1484692"/>
            <a:ext cx="18126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2000" b="1" spc="-4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Arctic context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79973" y="2277101"/>
            <a:ext cx="10313957" cy="1037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Geographically, the Arctic is defined by the Polar Circle at 66°33’38 Northern latitude. The land above the Polar Circle amounts to 5.6% of Earth’s surface area. The Arctic is represented by the countries of Greenland, the northern parts of Scandinavia, Russia, Canada and Alaska.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70975" y="3792563"/>
            <a:ext cx="5343525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The design concepts for a cold climate are:</a:t>
            </a:r>
          </a:p>
          <a:p>
            <a:endParaRPr lang="en-US" sz="200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 to minimize energy and source usage,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 to avoid disruption of materials and freezing,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to maximize support of community,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to maximize the use of local materials and labor.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 simplicity with reliability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671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59FAB-A82C-4298-BDC6-19C4DC98793D}" type="slidenum">
              <a:rPr lang="en-MY" smtClean="0"/>
              <a:t>7</a:t>
            </a:fld>
            <a:endParaRPr lang="en-MY"/>
          </a:p>
        </p:txBody>
      </p:sp>
      <p:sp>
        <p:nvSpPr>
          <p:cNvPr id="3" name="Rectangle 19">
            <a:extLst>
              <a:ext uri="{FF2B5EF4-FFF2-40B4-BE49-F238E27FC236}">
                <a16:creationId xmlns:a16="http://schemas.microsoft.com/office/drawing/2014/main" id="{D2DF5777-B313-4885-A0BE-9A5C776D4B39}"/>
              </a:ext>
            </a:extLst>
          </p:cNvPr>
          <p:cNvSpPr/>
          <p:nvPr/>
        </p:nvSpPr>
        <p:spPr>
          <a:xfrm>
            <a:off x="876343" y="80018"/>
            <a:ext cx="83949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III International Scientific Conference on “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Sustainable and Efficient Use of Energy, Water and Natural Resources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”</a:t>
            </a:r>
          </a:p>
        </p:txBody>
      </p:sp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8749880" y="679160"/>
            <a:ext cx="728708" cy="159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12916" tIns="12916" rIns="12916" bIns="12916" numCol="1" anchor="t" anchorCtr="0" compatLnSpc="1">
            <a:prstTxWarp prst="textNoShape">
              <a:avLst/>
            </a:prstTxWarp>
          </a:bodyPr>
          <a:lstStyle/>
          <a:p>
            <a:pPr defTabSz="322937" fontAlgn="base">
              <a:spcBef>
                <a:spcPct val="0"/>
              </a:spcBef>
              <a:spcAft>
                <a:spcPct val="0"/>
              </a:spcAft>
            </a:pPr>
            <a:r>
              <a:rPr lang="en-MY" sz="849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Keywords</a:t>
            </a:r>
            <a:r>
              <a:rPr lang="en-US" sz="849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634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90324" y="850519"/>
            <a:ext cx="18125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Passive house, energy savings, energy efficiency, Arctic, Low energy building</a:t>
            </a:r>
          </a:p>
        </p:txBody>
      </p:sp>
      <p:sp>
        <p:nvSpPr>
          <p:cNvPr id="6" name="Rectangle 7"/>
          <p:cNvSpPr/>
          <p:nvPr/>
        </p:nvSpPr>
        <p:spPr>
          <a:xfrm>
            <a:off x="935874" y="603993"/>
            <a:ext cx="8455260" cy="435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Aft>
                <a:spcPts val="300"/>
              </a:spcAft>
              <a:tabLst>
                <a:tab pos="4508500" algn="r"/>
              </a:tabLst>
            </a:pPr>
            <a:r>
              <a:rPr lang="en-US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Name: </a:t>
            </a:r>
          </a:p>
          <a:p>
            <a:pPr algn="just">
              <a:lnSpc>
                <a:spcPct val="110000"/>
              </a:lnSpc>
              <a:spcAft>
                <a:spcPts val="300"/>
              </a:spcAft>
              <a:tabLst>
                <a:tab pos="4508500" algn="r"/>
              </a:tabLst>
            </a:pPr>
            <a:r>
              <a:rPr lang="en-US" sz="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Anastasiia</a:t>
            </a:r>
            <a:r>
              <a:rPr lang="en-US" sz="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Elnikova</a:t>
            </a:r>
            <a:endParaRPr lang="en-GB" sz="800" baseline="300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207519" y="340928"/>
            <a:ext cx="8458867" cy="270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12916" tIns="12916" rIns="12916" bIns="12916" numCol="1" anchor="ctr" anchorCtr="0" compatLnSpc="1">
            <a:prstTxWarp prst="textNoShape">
              <a:avLst/>
            </a:prstTxWarp>
          </a:bodyPr>
          <a:lstStyle/>
          <a:p>
            <a:pPr algn="ctr" defTabSz="322937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Passive house in Arctic climate</a:t>
            </a:r>
            <a:endParaRPr lang="en-MY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34" y="-8392"/>
            <a:ext cx="685471" cy="48459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4" r="7100"/>
          <a:stretch/>
        </p:blipFill>
        <p:spPr>
          <a:xfrm>
            <a:off x="9799705" y="9402"/>
            <a:ext cx="864000" cy="461762"/>
          </a:xfrm>
          <a:prstGeom prst="rect">
            <a:avLst/>
          </a:prstGeom>
        </p:spPr>
      </p:pic>
      <p:cxnSp>
        <p:nvCxnSpPr>
          <p:cNvPr id="10" name="AutoShape 21">
            <a:extLst>
              <a:ext uri="{FF2B5EF4-FFF2-40B4-BE49-F238E27FC236}">
                <a16:creationId xmlns:a16="http://schemas.microsoft.com/office/drawing/2014/main" id="{EDBBDBA8-8218-4390-B2F6-D51BFE7BFF3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88928" y="1262094"/>
            <a:ext cx="10230718" cy="0"/>
          </a:xfrm>
          <a:prstGeom prst="straightConnector1">
            <a:avLst/>
          </a:prstGeom>
          <a:noFill/>
          <a:ln w="952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16B3565-0CFB-437F-B39E-8570E54D27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2" y="54363"/>
            <a:ext cx="777481" cy="37183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062769" y="1428172"/>
            <a:ext cx="60514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2000" b="1" spc="-4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Arctic context. Barriers and problems in the Arctic.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207519" y="2319931"/>
            <a:ext cx="86648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/>
            <a:r>
              <a:rPr lang="en-US" sz="1400" dirty="0">
                <a:solidFill>
                  <a:srgbClr val="666666"/>
                </a:solidFill>
                <a:latin typeface="Arial" panose="020B0604020202020204" pitchFamily="34" charset="0"/>
              </a:rPr>
              <a:t> </a:t>
            </a:r>
            <a:endParaRPr lang="en-US" sz="1400" dirty="0"/>
          </a:p>
          <a:p>
            <a:pPr marL="457200" fontAlgn="base">
              <a:buFont typeface="Arial" panose="020B0604020202020204" pitchFamily="34" charset="0"/>
              <a:buChar char="•"/>
            </a:pPr>
            <a:r>
              <a:rPr lang="en-US" sz="1400" dirty="0"/>
              <a:t> </a:t>
            </a:r>
            <a:r>
              <a:rPr lang="en-US" sz="1400" dirty="0">
                <a:solidFill>
                  <a:srgbClr val="666666"/>
                </a:solidFill>
                <a:latin typeface="Arial" panose="020B0604020202020204" pitchFamily="34" charset="0"/>
              </a:rPr>
              <a:t>Building Regulations reflect </a:t>
            </a:r>
            <a:r>
              <a:rPr lang="en-US" sz="1400" b="1" dirty="0">
                <a:latin typeface="Arial" panose="020B0604020202020204" pitchFamily="34" charset="0"/>
              </a:rPr>
              <a:t>current (and even past) </a:t>
            </a:r>
            <a:r>
              <a:rPr lang="en-US" sz="1400" dirty="0">
                <a:solidFill>
                  <a:srgbClr val="666666"/>
                </a:solidFill>
                <a:latin typeface="Arial" panose="020B0604020202020204" pitchFamily="34" charset="0"/>
              </a:rPr>
              <a:t>rather than the future design </a:t>
            </a:r>
            <a:r>
              <a:rPr lang="en-US" sz="1400" b="1" dirty="0">
                <a:latin typeface="Arial" panose="020B0604020202020204" pitchFamily="34" charset="0"/>
              </a:rPr>
              <a:t>practices</a:t>
            </a:r>
            <a:r>
              <a:rPr lang="en-US" sz="1400" dirty="0">
                <a:solidFill>
                  <a:srgbClr val="666666"/>
                </a:solidFill>
                <a:latin typeface="Arial" panose="020B0604020202020204" pitchFamily="34" charset="0"/>
              </a:rPr>
              <a:t>, construction methods and materials.</a:t>
            </a:r>
          </a:p>
          <a:p>
            <a:pPr marL="457200" fontAlgn="base"/>
            <a:endParaRPr lang="en-US" sz="1400" dirty="0">
              <a:solidFill>
                <a:srgbClr val="666666"/>
              </a:solidFill>
              <a:latin typeface="Arial" panose="020B0604020202020204" pitchFamily="34" charset="0"/>
            </a:endParaRPr>
          </a:p>
          <a:p>
            <a:pPr marL="457200" fontAlgn="base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666666"/>
                </a:solidFill>
                <a:latin typeface="Arial" panose="020B0604020202020204" pitchFamily="34" charset="0"/>
              </a:rPr>
              <a:t>  Building Regulations are often </a:t>
            </a:r>
            <a:r>
              <a:rPr lang="en-US" sz="1400" b="1" dirty="0">
                <a:latin typeface="Arial" panose="020B0604020202020204" pitchFamily="34" charset="0"/>
              </a:rPr>
              <a:t>adopted</a:t>
            </a:r>
            <a:r>
              <a:rPr lang="en-US" sz="1400" dirty="0">
                <a:solidFill>
                  <a:srgbClr val="666666"/>
                </a:solidFill>
                <a:latin typeface="Arial" panose="020B0604020202020204" pitchFamily="34" charset="0"/>
              </a:rPr>
              <a:t> from temperate climates and implemented </a:t>
            </a:r>
            <a:r>
              <a:rPr lang="en-US" sz="1400" b="1" dirty="0">
                <a:latin typeface="Arial" panose="020B0604020202020204" pitchFamily="34" charset="0"/>
              </a:rPr>
              <a:t>without a focus on the extreme climatic conditions. </a:t>
            </a:r>
          </a:p>
          <a:p>
            <a:pPr marL="457200" fontAlgn="base"/>
            <a:endParaRPr lang="en-US" sz="1400" dirty="0">
              <a:solidFill>
                <a:srgbClr val="666666"/>
              </a:solidFill>
              <a:latin typeface="Arial" panose="020B0604020202020204" pitchFamily="34" charset="0"/>
            </a:endParaRPr>
          </a:p>
          <a:p>
            <a:pPr marL="457200" fontAlgn="base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666666"/>
                </a:solidFill>
                <a:latin typeface="Arial" panose="020B0604020202020204" pitchFamily="34" charset="0"/>
              </a:rPr>
              <a:t> Building Regulations should manage the development in a way which </a:t>
            </a:r>
            <a:r>
              <a:rPr lang="en-US" sz="1400" b="1" dirty="0">
                <a:latin typeface="Arial" panose="020B0604020202020204" pitchFamily="34" charset="0"/>
              </a:rPr>
              <a:t>focuses on energy savings. </a:t>
            </a:r>
          </a:p>
          <a:p>
            <a:pPr marL="457200" fontAlgn="base"/>
            <a:endParaRPr lang="en-US" sz="1400" dirty="0">
              <a:solidFill>
                <a:srgbClr val="666666"/>
              </a:solidFill>
              <a:latin typeface="Arial" panose="020B0604020202020204" pitchFamily="34" charset="0"/>
            </a:endParaRPr>
          </a:p>
          <a:p>
            <a:pPr marL="457200" fontAlgn="base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666666"/>
                </a:solidFill>
                <a:latin typeface="Arial" panose="020B0604020202020204" pitchFamily="34" charset="0"/>
              </a:rPr>
              <a:t>  Energy </a:t>
            </a:r>
            <a:r>
              <a:rPr lang="en-US" sz="1400" b="1" dirty="0">
                <a:latin typeface="Arial" panose="020B0604020202020204" pitchFamily="34" charset="0"/>
              </a:rPr>
              <a:t>prices for non-renewable </a:t>
            </a:r>
            <a:r>
              <a:rPr lang="en-US" sz="1400" dirty="0">
                <a:solidFill>
                  <a:srgbClr val="666666"/>
                </a:solidFill>
                <a:latin typeface="Arial" panose="020B0604020202020204" pitchFamily="34" charset="0"/>
              </a:rPr>
              <a:t>resources are currently very </a:t>
            </a:r>
            <a:r>
              <a:rPr lang="en-US" sz="1400" b="1" dirty="0">
                <a:latin typeface="Arial" panose="020B0604020202020204" pitchFamily="34" charset="0"/>
              </a:rPr>
              <a:t>low</a:t>
            </a:r>
          </a:p>
          <a:p>
            <a:pPr marL="457200" fontAlgn="base"/>
            <a:endParaRPr lang="en-US" sz="1400" dirty="0">
              <a:solidFill>
                <a:srgbClr val="666666"/>
              </a:solidFill>
              <a:latin typeface="Arial" panose="020B0604020202020204" pitchFamily="34" charset="0"/>
            </a:endParaRPr>
          </a:p>
          <a:p>
            <a:pPr marL="457200" fontAlgn="base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666666"/>
                </a:solidFill>
                <a:latin typeface="Arial" panose="020B0604020202020204" pitchFamily="34" charset="0"/>
              </a:rPr>
              <a:t>  Limited material selection and prices are influenced by</a:t>
            </a:r>
            <a:r>
              <a:rPr lang="en-US" sz="1400" b="1" dirty="0">
                <a:latin typeface="Arial" panose="020B0604020202020204" pitchFamily="34" charset="0"/>
              </a:rPr>
              <a:t> logistics </a:t>
            </a:r>
            <a:r>
              <a:rPr lang="en-US" sz="1400" dirty="0">
                <a:solidFill>
                  <a:srgbClr val="666666"/>
                </a:solidFill>
                <a:latin typeface="Arial" panose="020B0604020202020204" pitchFamily="34" charset="0"/>
              </a:rPr>
              <a:t>and availability of material. </a:t>
            </a:r>
          </a:p>
          <a:p>
            <a:pPr marL="457200" fontAlgn="base"/>
            <a:endParaRPr lang="en-US" sz="1400" dirty="0">
              <a:solidFill>
                <a:srgbClr val="666666"/>
              </a:solidFill>
              <a:latin typeface="Arial" panose="020B0604020202020204" pitchFamily="34" charset="0"/>
            </a:endParaRPr>
          </a:p>
          <a:p>
            <a:pPr marL="457200" fontAlgn="base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666666"/>
                </a:solidFill>
                <a:latin typeface="Arial" panose="020B0604020202020204" pitchFamily="34" charset="0"/>
              </a:rPr>
              <a:t> A traditional </a:t>
            </a:r>
            <a:r>
              <a:rPr lang="en-US" sz="1400" b="1" dirty="0">
                <a:latin typeface="Arial" panose="020B0604020202020204" pitchFamily="34" charset="0"/>
              </a:rPr>
              <a:t>labor pool </a:t>
            </a:r>
            <a:r>
              <a:rPr lang="en-US" sz="1400" dirty="0">
                <a:solidFill>
                  <a:srgbClr val="666666"/>
                </a:solidFill>
                <a:latin typeface="Arial" panose="020B0604020202020204" pitchFamily="34" charset="0"/>
              </a:rPr>
              <a:t>have not necessary skilled craftsmen.  Absence of price competition leads to monopoly and higher prices.</a:t>
            </a:r>
          </a:p>
          <a:p>
            <a:pPr marL="457200" fontAlgn="base"/>
            <a:endParaRPr lang="en-US" sz="1400" dirty="0">
              <a:solidFill>
                <a:srgbClr val="666666"/>
              </a:solidFill>
              <a:latin typeface="Arial" panose="020B0604020202020204" pitchFamily="34" charset="0"/>
            </a:endParaRPr>
          </a:p>
          <a:p>
            <a:pPr marL="457200" fontAlgn="base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666666"/>
                </a:solidFill>
                <a:latin typeface="Arial" panose="020B0604020202020204" pitchFamily="34" charset="0"/>
              </a:rPr>
              <a:t>  </a:t>
            </a:r>
            <a:r>
              <a:rPr lang="en-US" sz="1400" b="1" dirty="0">
                <a:latin typeface="Arial" panose="020B0604020202020204" pitchFamily="34" charset="0"/>
              </a:rPr>
              <a:t>New methods </a:t>
            </a:r>
            <a:r>
              <a:rPr lang="en-US" sz="1400" dirty="0">
                <a:solidFill>
                  <a:srgbClr val="666666"/>
                </a:solidFill>
                <a:latin typeface="Arial" panose="020B0604020202020204" pitchFamily="34" charset="0"/>
              </a:rPr>
              <a:t>of construction lead to a delay in the building process and </a:t>
            </a:r>
            <a:r>
              <a:rPr lang="en-US" sz="1400" b="1" dirty="0">
                <a:latin typeface="Arial" panose="020B0604020202020204" pitchFamily="34" charset="0"/>
              </a:rPr>
              <a:t>are costly</a:t>
            </a:r>
            <a:r>
              <a:rPr lang="en-US" sz="1400" dirty="0">
                <a:solidFill>
                  <a:srgbClr val="666666"/>
                </a:solidFill>
                <a:latin typeface="Arial" panose="020B0604020202020204" pitchFamily="34" charset="0"/>
              </a:rPr>
              <a:t>.  However, hydropower, wind and solar power slowly becomes available to a wider selection of users.  [5]</a:t>
            </a:r>
            <a:endParaRPr lang="en-US" sz="1400" b="0" i="0" u="none" strike="noStrike" dirty="0">
              <a:solidFill>
                <a:srgbClr val="666666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96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59FAB-A82C-4298-BDC6-19C4DC98793D}" type="slidenum">
              <a:rPr lang="en-MY" smtClean="0"/>
              <a:t>8</a:t>
            </a:fld>
            <a:endParaRPr lang="en-MY"/>
          </a:p>
        </p:txBody>
      </p:sp>
      <p:sp>
        <p:nvSpPr>
          <p:cNvPr id="3" name="Rectangle 19">
            <a:extLst>
              <a:ext uri="{FF2B5EF4-FFF2-40B4-BE49-F238E27FC236}">
                <a16:creationId xmlns:a16="http://schemas.microsoft.com/office/drawing/2014/main" id="{D2DF5777-B313-4885-A0BE-9A5C776D4B39}"/>
              </a:ext>
            </a:extLst>
          </p:cNvPr>
          <p:cNvSpPr/>
          <p:nvPr/>
        </p:nvSpPr>
        <p:spPr>
          <a:xfrm>
            <a:off x="876343" y="80018"/>
            <a:ext cx="83949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III International Scientific Conference on “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Sustainable and Efficient Use of Energy, Water and Natural Resources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”</a:t>
            </a:r>
          </a:p>
        </p:txBody>
      </p:sp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8749880" y="679160"/>
            <a:ext cx="728708" cy="159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12916" tIns="12916" rIns="12916" bIns="12916" numCol="1" anchor="t" anchorCtr="0" compatLnSpc="1">
            <a:prstTxWarp prst="textNoShape">
              <a:avLst/>
            </a:prstTxWarp>
          </a:bodyPr>
          <a:lstStyle/>
          <a:p>
            <a:pPr defTabSz="322937" fontAlgn="base">
              <a:spcBef>
                <a:spcPct val="0"/>
              </a:spcBef>
              <a:spcAft>
                <a:spcPct val="0"/>
              </a:spcAft>
            </a:pPr>
            <a:r>
              <a:rPr lang="en-MY" sz="849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Keywords</a:t>
            </a:r>
            <a:r>
              <a:rPr lang="en-US" sz="849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634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90324" y="850519"/>
            <a:ext cx="18125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Passive house, energy savings, energy efficiency, Arctic, Low energy building</a:t>
            </a:r>
          </a:p>
        </p:txBody>
      </p:sp>
      <p:sp>
        <p:nvSpPr>
          <p:cNvPr id="6" name="Rectangle 7"/>
          <p:cNvSpPr/>
          <p:nvPr/>
        </p:nvSpPr>
        <p:spPr>
          <a:xfrm>
            <a:off x="935874" y="603993"/>
            <a:ext cx="8455260" cy="435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Aft>
                <a:spcPts val="300"/>
              </a:spcAft>
              <a:tabLst>
                <a:tab pos="4508500" algn="r"/>
              </a:tabLst>
            </a:pPr>
            <a:r>
              <a:rPr lang="en-US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Name: </a:t>
            </a:r>
          </a:p>
          <a:p>
            <a:pPr algn="just">
              <a:lnSpc>
                <a:spcPct val="110000"/>
              </a:lnSpc>
              <a:spcAft>
                <a:spcPts val="300"/>
              </a:spcAft>
              <a:tabLst>
                <a:tab pos="4508500" algn="r"/>
              </a:tabLst>
            </a:pPr>
            <a:r>
              <a:rPr lang="en-US" sz="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Anastasiia</a:t>
            </a:r>
            <a:r>
              <a:rPr lang="en-US" sz="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Elnikova</a:t>
            </a:r>
            <a:endParaRPr lang="en-GB" sz="800" baseline="300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207519" y="340928"/>
            <a:ext cx="8458867" cy="270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12916" tIns="12916" rIns="12916" bIns="12916" numCol="1" anchor="ctr" anchorCtr="0" compatLnSpc="1">
            <a:prstTxWarp prst="textNoShape">
              <a:avLst/>
            </a:prstTxWarp>
          </a:bodyPr>
          <a:lstStyle/>
          <a:p>
            <a:pPr algn="ctr" defTabSz="322937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Passive house in Arctic climate</a:t>
            </a:r>
            <a:endParaRPr lang="en-MY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34" y="-8392"/>
            <a:ext cx="685471" cy="48459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4" r="7100"/>
          <a:stretch/>
        </p:blipFill>
        <p:spPr>
          <a:xfrm>
            <a:off x="9799705" y="9402"/>
            <a:ext cx="864000" cy="461762"/>
          </a:xfrm>
          <a:prstGeom prst="rect">
            <a:avLst/>
          </a:prstGeom>
        </p:spPr>
      </p:pic>
      <p:cxnSp>
        <p:nvCxnSpPr>
          <p:cNvPr id="10" name="AutoShape 21">
            <a:extLst>
              <a:ext uri="{FF2B5EF4-FFF2-40B4-BE49-F238E27FC236}">
                <a16:creationId xmlns:a16="http://schemas.microsoft.com/office/drawing/2014/main" id="{EDBBDBA8-8218-4390-B2F6-D51BFE7BFF3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88928" y="1262094"/>
            <a:ext cx="10230718" cy="0"/>
          </a:xfrm>
          <a:prstGeom prst="straightConnector1">
            <a:avLst/>
          </a:prstGeom>
          <a:noFill/>
          <a:ln w="952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16B3565-0CFB-437F-B39E-8570E54D27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2" y="54363"/>
            <a:ext cx="777481" cy="37183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907526" y="1513686"/>
            <a:ext cx="30588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2000" b="1" spc="-4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Arctic context. Solutions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301416" y="2627709"/>
            <a:ext cx="8271069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fontAlgn="base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666666"/>
                </a:solidFill>
                <a:latin typeface="Arial" panose="020B0604020202020204" pitchFamily="34" charset="0"/>
              </a:rPr>
              <a:t>The building design is based on 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design heat loss calculated as transmission and ventilation heat loss.</a:t>
            </a:r>
          </a:p>
          <a:p>
            <a:pPr marL="457200" fontAlgn="base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666666"/>
              </a:solidFill>
              <a:latin typeface="Arial" panose="020B0604020202020204" pitchFamily="34" charset="0"/>
            </a:endParaRPr>
          </a:p>
          <a:p>
            <a:pPr marL="457200" fontAlgn="base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666666"/>
                </a:solidFill>
                <a:latin typeface="Arial" panose="020B0604020202020204" pitchFamily="34" charset="0"/>
              </a:rPr>
              <a:t>  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Combined use of </a:t>
            </a:r>
            <a:r>
              <a:rPr lang="en-US" sz="1400" dirty="0">
                <a:solidFill>
                  <a:srgbClr val="666666"/>
                </a:solidFill>
                <a:latin typeface="Arial" panose="020B0604020202020204" pitchFamily="34" charset="0"/>
              </a:rPr>
              <a:t>thermal, air, vapor, wind and rain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 barrier </a:t>
            </a:r>
            <a:r>
              <a:rPr lang="en-US" sz="1400" dirty="0">
                <a:solidFill>
                  <a:srgbClr val="666666"/>
                </a:solidFill>
                <a:latin typeface="Arial" panose="020B0604020202020204" pitchFamily="34" charset="0"/>
              </a:rPr>
              <a:t>and insulation to decrease the heat loss. </a:t>
            </a:r>
          </a:p>
          <a:p>
            <a:pPr marL="457200" fontAlgn="base"/>
            <a:r>
              <a:rPr lang="en-US" sz="1400" dirty="0">
                <a:solidFill>
                  <a:srgbClr val="666666"/>
                </a:solidFill>
                <a:latin typeface="Arial" panose="020B0604020202020204" pitchFamily="34" charset="0"/>
              </a:rPr>
              <a:t> </a:t>
            </a:r>
          </a:p>
          <a:p>
            <a:pPr marL="457200" fontAlgn="base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666666"/>
                </a:solidFill>
                <a:latin typeface="Arial" panose="020B0604020202020204" pitchFamily="34" charset="0"/>
              </a:rPr>
              <a:t>A use of 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an airtight barrier </a:t>
            </a:r>
            <a:r>
              <a:rPr lang="en-US" sz="1400" dirty="0">
                <a:solidFill>
                  <a:srgbClr val="666666"/>
                </a:solidFill>
                <a:latin typeface="Arial" panose="020B0604020202020204" pitchFamily="34" charset="0"/>
              </a:rPr>
              <a:t>to prevent the exfiltration through the available leakage. </a:t>
            </a:r>
          </a:p>
          <a:p>
            <a:pPr marL="457200" fontAlgn="base"/>
            <a:endParaRPr lang="en-US" sz="1400" dirty="0">
              <a:solidFill>
                <a:srgbClr val="666666"/>
              </a:solidFill>
              <a:latin typeface="Arial" panose="020B0604020202020204" pitchFamily="34" charset="0"/>
            </a:endParaRPr>
          </a:p>
          <a:p>
            <a:pPr marL="457200" fontAlgn="base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666666"/>
                </a:solidFill>
                <a:latin typeface="Arial" panose="020B0604020202020204" pitchFamily="34" charset="0"/>
              </a:rPr>
              <a:t> An air barrier to prevent wind must be used and must be vapor permeable to 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avoid trapping water vapor between the two barriers</a:t>
            </a:r>
            <a:r>
              <a:rPr lang="en-US" sz="1400" dirty="0">
                <a:solidFill>
                  <a:srgbClr val="666666"/>
                </a:solidFill>
                <a:latin typeface="Arial" panose="020B0604020202020204" pitchFamily="34" charset="0"/>
              </a:rPr>
              <a:t>.  </a:t>
            </a:r>
          </a:p>
          <a:p>
            <a:pPr marL="457200" fontAlgn="base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666666"/>
              </a:solidFill>
              <a:latin typeface="Arial" panose="020B0604020202020204" pitchFamily="34" charset="0"/>
            </a:endParaRPr>
          </a:p>
          <a:p>
            <a:pPr marL="457200" fontAlgn="base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666666"/>
                </a:solidFill>
                <a:latin typeface="Arial" panose="020B0604020202020204" pitchFamily="34" charset="0"/>
              </a:rPr>
              <a:t>Cold air entering the building through the infiltration or stack effect is at 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high relative humidity can be propelled by stack effect or wind forces</a:t>
            </a:r>
            <a:r>
              <a:rPr lang="en-US" sz="1400" dirty="0">
                <a:solidFill>
                  <a:srgbClr val="666666"/>
                </a:solidFill>
                <a:latin typeface="Arial" panose="020B0604020202020204" pitchFamily="34" charset="0"/>
              </a:rPr>
              <a:t> in locations with extreme winds.  </a:t>
            </a:r>
          </a:p>
          <a:p>
            <a:pPr marL="457200" fontAlgn="base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666666"/>
              </a:solidFill>
              <a:latin typeface="Arial" panose="020B0604020202020204" pitchFamily="34" charset="0"/>
            </a:endParaRPr>
          </a:p>
          <a:p>
            <a:pPr marL="457200" fontAlgn="base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Avoid thermal bridges.</a:t>
            </a:r>
          </a:p>
          <a:p>
            <a:pPr marL="457200" fontAlgn="base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666666"/>
              </a:solidFill>
              <a:latin typeface="Arial" panose="020B0604020202020204" pitchFamily="34" charset="0"/>
            </a:endParaRPr>
          </a:p>
          <a:p>
            <a:pPr marL="457200" fontAlgn="base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666666"/>
                </a:solidFill>
                <a:latin typeface="Arial" panose="020B0604020202020204" pitchFamily="34" charset="0"/>
              </a:rPr>
              <a:t> 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Elevated foundation </a:t>
            </a:r>
            <a:r>
              <a:rPr lang="en-US" sz="1400" dirty="0">
                <a:solidFill>
                  <a:srgbClr val="666666"/>
                </a:solidFill>
                <a:latin typeface="Arial" panose="020B0604020202020204" pitchFamily="34" charset="0"/>
              </a:rPr>
              <a:t>due to the wind and snow drifting and thawing of permafrost.  [5]</a:t>
            </a:r>
            <a:endParaRPr lang="en-US" sz="1400" b="0" i="0" u="none" strike="noStrike" dirty="0">
              <a:solidFill>
                <a:srgbClr val="666666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257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59FAB-A82C-4298-BDC6-19C4DC98793D}" type="slidenum">
              <a:rPr lang="en-MY" smtClean="0"/>
              <a:t>9</a:t>
            </a:fld>
            <a:endParaRPr lang="en-MY"/>
          </a:p>
        </p:txBody>
      </p:sp>
      <p:sp>
        <p:nvSpPr>
          <p:cNvPr id="3" name="Rectangle 19">
            <a:extLst>
              <a:ext uri="{FF2B5EF4-FFF2-40B4-BE49-F238E27FC236}">
                <a16:creationId xmlns:a16="http://schemas.microsoft.com/office/drawing/2014/main" id="{D2DF5777-B313-4885-A0BE-9A5C776D4B39}"/>
              </a:ext>
            </a:extLst>
          </p:cNvPr>
          <p:cNvSpPr/>
          <p:nvPr/>
        </p:nvSpPr>
        <p:spPr>
          <a:xfrm>
            <a:off x="876343" y="80018"/>
            <a:ext cx="83949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III International Scientific Conference on “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Sustainable and Efficient Use of Energy, Water and Natural Resources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”</a:t>
            </a:r>
          </a:p>
        </p:txBody>
      </p:sp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8749880" y="679160"/>
            <a:ext cx="728708" cy="159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12916" tIns="12916" rIns="12916" bIns="12916" numCol="1" anchor="t" anchorCtr="0" compatLnSpc="1">
            <a:prstTxWarp prst="textNoShape">
              <a:avLst/>
            </a:prstTxWarp>
          </a:bodyPr>
          <a:lstStyle/>
          <a:p>
            <a:pPr defTabSz="322937" fontAlgn="base">
              <a:spcBef>
                <a:spcPct val="0"/>
              </a:spcBef>
              <a:spcAft>
                <a:spcPct val="0"/>
              </a:spcAft>
            </a:pPr>
            <a:r>
              <a:rPr lang="en-MY" sz="849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Keywords</a:t>
            </a:r>
            <a:r>
              <a:rPr lang="en-US" sz="849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634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90324" y="850519"/>
            <a:ext cx="18125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Passive house, energy savings, energy efficiency, Arctic, Low energy building</a:t>
            </a:r>
          </a:p>
        </p:txBody>
      </p:sp>
      <p:sp>
        <p:nvSpPr>
          <p:cNvPr id="6" name="Rectangle 7"/>
          <p:cNvSpPr/>
          <p:nvPr/>
        </p:nvSpPr>
        <p:spPr>
          <a:xfrm>
            <a:off x="935874" y="603993"/>
            <a:ext cx="8455260" cy="435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Aft>
                <a:spcPts val="300"/>
              </a:spcAft>
              <a:tabLst>
                <a:tab pos="4508500" algn="r"/>
              </a:tabLst>
            </a:pPr>
            <a:r>
              <a:rPr lang="en-US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Name: </a:t>
            </a:r>
          </a:p>
          <a:p>
            <a:pPr algn="just">
              <a:lnSpc>
                <a:spcPct val="110000"/>
              </a:lnSpc>
              <a:spcAft>
                <a:spcPts val="300"/>
              </a:spcAft>
              <a:tabLst>
                <a:tab pos="4508500" algn="r"/>
              </a:tabLst>
            </a:pPr>
            <a:r>
              <a:rPr lang="en-US" sz="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Anastasiia</a:t>
            </a:r>
            <a:r>
              <a:rPr lang="en-US" sz="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Elnikova</a:t>
            </a:r>
            <a:endParaRPr lang="en-GB" sz="800" baseline="300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207519" y="340928"/>
            <a:ext cx="8458867" cy="270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12916" tIns="12916" rIns="12916" bIns="12916" numCol="1" anchor="ctr" anchorCtr="0" compatLnSpc="1">
            <a:prstTxWarp prst="textNoShape">
              <a:avLst/>
            </a:prstTxWarp>
          </a:bodyPr>
          <a:lstStyle/>
          <a:p>
            <a:pPr algn="ctr" defTabSz="322937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Passive house in Arctic climate</a:t>
            </a:r>
            <a:endParaRPr lang="en-MY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34" y="-8392"/>
            <a:ext cx="685471" cy="48459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4" r="7100"/>
          <a:stretch/>
        </p:blipFill>
        <p:spPr>
          <a:xfrm>
            <a:off x="9799705" y="9402"/>
            <a:ext cx="864000" cy="461762"/>
          </a:xfrm>
          <a:prstGeom prst="rect">
            <a:avLst/>
          </a:prstGeom>
        </p:spPr>
      </p:pic>
      <p:cxnSp>
        <p:nvCxnSpPr>
          <p:cNvPr id="10" name="AutoShape 21">
            <a:extLst>
              <a:ext uri="{FF2B5EF4-FFF2-40B4-BE49-F238E27FC236}">
                <a16:creationId xmlns:a16="http://schemas.microsoft.com/office/drawing/2014/main" id="{EDBBDBA8-8218-4390-B2F6-D51BFE7BFF3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88928" y="1262094"/>
            <a:ext cx="10230718" cy="0"/>
          </a:xfrm>
          <a:prstGeom prst="straightConnector1">
            <a:avLst/>
          </a:prstGeom>
          <a:noFill/>
          <a:ln w="952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16B3565-0CFB-437F-B39E-8570E54D27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2" y="54363"/>
            <a:ext cx="777481" cy="37183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671397" y="1469248"/>
            <a:ext cx="65089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000" b="1" spc="-4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Swedish and Finish standards of Passive house</a:t>
            </a:r>
            <a:endParaRPr lang="ru-RU" sz="2000" b="1" spc="-45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346" y="4289176"/>
            <a:ext cx="5620524" cy="2244237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6078117" y="4295028"/>
            <a:ext cx="434152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“National Building Code of Finland” regulations for any new building.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 U-values :   outer walls 0.17 W/(m2K),</a:t>
            </a:r>
          </a:p>
          <a:p>
            <a:pPr lvl="2"/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   ceiling/roof 0.09 W/(m2K),</a:t>
            </a:r>
          </a:p>
          <a:p>
            <a:pPr lvl="2"/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   base floor 0.17 W/(m2K) </a:t>
            </a:r>
          </a:p>
          <a:p>
            <a:pPr lvl="2"/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   windows 1.0 W/(m2K).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airtightness (q50) = 0.8 1/h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7514" y="2521708"/>
            <a:ext cx="2122163" cy="133008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84422" y="2408276"/>
            <a:ext cx="2186836" cy="132880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FB58CB5-1721-469A-8FE2-CA12BC6E2744}"/>
              </a:ext>
            </a:extLst>
          </p:cNvPr>
          <p:cNvSpPr txBox="1"/>
          <p:nvPr/>
        </p:nvSpPr>
        <p:spPr>
          <a:xfrm>
            <a:off x="1207519" y="6447560"/>
            <a:ext cx="53467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04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prstClr val="black"/>
                </a:solidFill>
                <a:latin typeface="Calibri" panose="020F0502020204030204"/>
              </a:rPr>
              <a:t>F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ig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n-US" sz="1000" dirty="0">
                <a:solidFill>
                  <a:prstClr val="black"/>
                </a:solidFill>
                <a:latin typeface="Calibri" panose="020F0502020204030204"/>
              </a:rPr>
              <a:t>4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FEBY’12 criteria's of heating for 1 (Arctic ) zone . [4]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10987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2501</Words>
  <Application>Microsoft Office PowerPoint</Application>
  <PresentationFormat>Произвольный</PresentationFormat>
  <Paragraphs>292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Calibri</vt:lpstr>
      <vt:lpstr>Courier New</vt:lpstr>
      <vt:lpstr>Google Sans</vt:lpstr>
      <vt:lpstr>Muller Black</vt:lpstr>
      <vt:lpstr>NexusSerif</vt:lpstr>
      <vt:lpstr>Times New Roman</vt:lpstr>
      <vt:lpstr>Office Theme</vt:lpstr>
      <vt:lpstr>Title: Passive house in Arctic climate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2017-08-13T17:26:20Z</dcterms:created>
  <dcterms:modified xsi:type="dcterms:W3CDTF">2021-04-22T10:12:06Z</dcterms:modified>
</cp:coreProperties>
</file>