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16"/>
  </p:notesMasterIdLst>
  <p:sldIdLst>
    <p:sldId id="259" r:id="rId2"/>
    <p:sldId id="257" r:id="rId3"/>
    <p:sldId id="265" r:id="rId4"/>
    <p:sldId id="266" r:id="rId5"/>
    <p:sldId id="267" r:id="rId6"/>
    <p:sldId id="268" r:id="rId7"/>
    <p:sldId id="269" r:id="rId8"/>
    <p:sldId id="270" r:id="rId9"/>
    <p:sldId id="271" r:id="rId10"/>
    <p:sldId id="272" r:id="rId11"/>
    <p:sldId id="273" r:id="rId12"/>
    <p:sldId id="274" r:id="rId13"/>
    <p:sldId id="260" r:id="rId14"/>
    <p:sldId id="261" r:id="rId15"/>
  </p:sldIdLst>
  <p:sldSz cx="10691813" cy="7559675"/>
  <p:notesSz cx="9926638" cy="6797675"/>
  <p:defaultTextStyle>
    <a:defPPr>
      <a:defRPr lang="en-US"/>
    </a:defPPr>
    <a:lvl1pPr marL="0" algn="l" defTabSz="1042855" rtl="0" eaLnBrk="1" latinLnBrk="0" hangingPunct="1">
      <a:defRPr sz="2048" kern="1200">
        <a:solidFill>
          <a:schemeClr val="tx1"/>
        </a:solidFill>
        <a:latin typeface="+mn-lt"/>
        <a:ea typeface="+mn-ea"/>
        <a:cs typeface="+mn-cs"/>
      </a:defRPr>
    </a:lvl1pPr>
    <a:lvl2pPr marL="521427" algn="l" defTabSz="1042855" rtl="0" eaLnBrk="1" latinLnBrk="0" hangingPunct="1">
      <a:defRPr sz="2048" kern="1200">
        <a:solidFill>
          <a:schemeClr val="tx1"/>
        </a:solidFill>
        <a:latin typeface="+mn-lt"/>
        <a:ea typeface="+mn-ea"/>
        <a:cs typeface="+mn-cs"/>
      </a:defRPr>
    </a:lvl2pPr>
    <a:lvl3pPr marL="1042855" algn="l" defTabSz="1042855" rtl="0" eaLnBrk="1" latinLnBrk="0" hangingPunct="1">
      <a:defRPr sz="2048" kern="1200">
        <a:solidFill>
          <a:schemeClr val="tx1"/>
        </a:solidFill>
        <a:latin typeface="+mn-lt"/>
        <a:ea typeface="+mn-ea"/>
        <a:cs typeface="+mn-cs"/>
      </a:defRPr>
    </a:lvl3pPr>
    <a:lvl4pPr marL="1564282" algn="l" defTabSz="1042855" rtl="0" eaLnBrk="1" latinLnBrk="0" hangingPunct="1">
      <a:defRPr sz="2048" kern="1200">
        <a:solidFill>
          <a:schemeClr val="tx1"/>
        </a:solidFill>
        <a:latin typeface="+mn-lt"/>
        <a:ea typeface="+mn-ea"/>
        <a:cs typeface="+mn-cs"/>
      </a:defRPr>
    </a:lvl4pPr>
    <a:lvl5pPr marL="2085709" algn="l" defTabSz="1042855" rtl="0" eaLnBrk="1" latinLnBrk="0" hangingPunct="1">
      <a:defRPr sz="2048" kern="1200">
        <a:solidFill>
          <a:schemeClr val="tx1"/>
        </a:solidFill>
        <a:latin typeface="+mn-lt"/>
        <a:ea typeface="+mn-ea"/>
        <a:cs typeface="+mn-cs"/>
      </a:defRPr>
    </a:lvl5pPr>
    <a:lvl6pPr marL="2607137" algn="l" defTabSz="1042855" rtl="0" eaLnBrk="1" latinLnBrk="0" hangingPunct="1">
      <a:defRPr sz="2048" kern="1200">
        <a:solidFill>
          <a:schemeClr val="tx1"/>
        </a:solidFill>
        <a:latin typeface="+mn-lt"/>
        <a:ea typeface="+mn-ea"/>
        <a:cs typeface="+mn-cs"/>
      </a:defRPr>
    </a:lvl6pPr>
    <a:lvl7pPr marL="3128564" algn="l" defTabSz="1042855" rtl="0" eaLnBrk="1" latinLnBrk="0" hangingPunct="1">
      <a:defRPr sz="2048" kern="1200">
        <a:solidFill>
          <a:schemeClr val="tx1"/>
        </a:solidFill>
        <a:latin typeface="+mn-lt"/>
        <a:ea typeface="+mn-ea"/>
        <a:cs typeface="+mn-cs"/>
      </a:defRPr>
    </a:lvl7pPr>
    <a:lvl8pPr marL="3649991" algn="l" defTabSz="1042855" rtl="0" eaLnBrk="1" latinLnBrk="0" hangingPunct="1">
      <a:defRPr sz="2048" kern="1200">
        <a:solidFill>
          <a:schemeClr val="tx1"/>
        </a:solidFill>
        <a:latin typeface="+mn-lt"/>
        <a:ea typeface="+mn-ea"/>
        <a:cs typeface="+mn-cs"/>
      </a:defRPr>
    </a:lvl8pPr>
    <a:lvl9pPr marL="4171419" algn="l" defTabSz="1042855" rtl="0" eaLnBrk="1" latinLnBrk="0" hangingPunct="1">
      <a:defRPr sz="2048"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1"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74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92" autoAdjust="0"/>
    <p:restoredTop sz="94660"/>
  </p:normalViewPr>
  <p:slideViewPr>
    <p:cSldViewPr>
      <p:cViewPr>
        <p:scale>
          <a:sx n="75" d="100"/>
          <a:sy n="75" d="100"/>
        </p:scale>
        <p:origin x="-180" y="-78"/>
      </p:cViewPr>
      <p:guideLst>
        <p:guide orient="horz" pos="2381"/>
        <p:guide pos="336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637BA8F3-DEFE-479D-87E5-689858993CB3}" type="datetimeFigureOut">
              <a:rPr lang="en-US" smtClean="0"/>
              <a:t>4/20/2021</a:t>
            </a:fld>
            <a:endParaRPr lang="en-US"/>
          </a:p>
        </p:txBody>
      </p:sp>
      <p:sp>
        <p:nvSpPr>
          <p:cNvPr id="4" name="Slide Image Placeholder 3"/>
          <p:cNvSpPr>
            <a:spLocks noGrp="1" noRot="1" noChangeAspect="1"/>
          </p:cNvSpPr>
          <p:nvPr>
            <p:ph type="sldImg" idx="2"/>
          </p:nvPr>
        </p:nvSpPr>
        <p:spPr>
          <a:xfrm>
            <a:off x="3341688" y="849313"/>
            <a:ext cx="3243262" cy="22939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CF83EA1C-1C3D-4CDE-884B-FEB5542DA07A}" type="slidenum">
              <a:rPr lang="en-US" smtClean="0"/>
              <a:t>‹#›</a:t>
            </a:fld>
            <a:endParaRPr lang="en-US"/>
          </a:p>
        </p:txBody>
      </p:sp>
    </p:spTree>
    <p:extLst>
      <p:ext uri="{BB962C8B-B14F-4D97-AF65-F5344CB8AC3E}">
        <p14:creationId xmlns:p14="http://schemas.microsoft.com/office/powerpoint/2010/main" val="1381595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0" dirty="0"/>
              <a:t>Уважаемые члены совета, вашему вниманию предлагается доклад по диссертационной работе «</a:t>
            </a:r>
            <a:r>
              <a:rPr lang="ru-RU" sz="1200" b="0" dirty="0">
                <a:solidFill>
                  <a:srgbClr val="445263"/>
                </a:solidFill>
                <a:latin typeface="+mn-lt"/>
              </a:rPr>
              <a:t>Анализ энергетической эффективности </a:t>
            </a:r>
            <a:br>
              <a:rPr lang="ru-RU" sz="1200" b="0" dirty="0">
                <a:solidFill>
                  <a:srgbClr val="445263"/>
                </a:solidFill>
                <a:latin typeface="+mn-lt"/>
              </a:rPr>
            </a:br>
            <a:r>
              <a:rPr lang="ru-RU" sz="1200" b="0" dirty="0">
                <a:solidFill>
                  <a:srgbClr val="445263"/>
                </a:solidFill>
                <a:latin typeface="+mn-lt"/>
              </a:rPr>
              <a:t>систем утилизации теплоты вытяжного воздуха активного типа». </a:t>
            </a:r>
          </a:p>
          <a:p>
            <a:r>
              <a:rPr lang="ru-RU" sz="1200" b="0" dirty="0">
                <a:solidFill>
                  <a:srgbClr val="445263"/>
                </a:solidFill>
                <a:latin typeface="+mn-lt"/>
              </a:rPr>
              <a:t>Научным руководителем данной работы является Сулин Александр Борисович.</a:t>
            </a:r>
            <a:endParaRPr lang="ru-RU" b="0" dirty="0"/>
          </a:p>
        </p:txBody>
      </p:sp>
      <p:sp>
        <p:nvSpPr>
          <p:cNvPr id="4" name="Номер слайда 3"/>
          <p:cNvSpPr>
            <a:spLocks noGrp="1"/>
          </p:cNvSpPr>
          <p:nvPr>
            <p:ph type="sldNum" sz="quarter" idx="5"/>
          </p:nvPr>
        </p:nvSpPr>
        <p:spPr/>
        <p:txBody>
          <a:bodyPr/>
          <a:lstStyle/>
          <a:p>
            <a:fld id="{55213B4E-E33D-4BDD-AC2B-A13C2BD68C02}" type="slidenum">
              <a:rPr lang="ru-RU" smtClean="0"/>
              <a:t>1</a:t>
            </a:fld>
            <a:endParaRPr lang="ru-RU"/>
          </a:p>
        </p:txBody>
      </p:sp>
    </p:spTree>
    <p:extLst>
      <p:ext uri="{BB962C8B-B14F-4D97-AF65-F5344CB8AC3E}">
        <p14:creationId xmlns:p14="http://schemas.microsoft.com/office/powerpoint/2010/main" val="3033377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dirty="0"/>
              <a:t>Click to edit Master title style</a:t>
            </a:r>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a:t>Click to edit Master subtitle style</a:t>
            </a:r>
          </a:p>
        </p:txBody>
      </p:sp>
      <p:sp>
        <p:nvSpPr>
          <p:cNvPr id="4" name="Date Placeholder 3"/>
          <p:cNvSpPr>
            <a:spLocks noGrp="1"/>
          </p:cNvSpPr>
          <p:nvPr>
            <p:ph type="dt" sz="half" idx="10"/>
          </p:nvPr>
        </p:nvSpPr>
        <p:spPr/>
        <p:txBody>
          <a:bodyPr/>
          <a:lstStyle/>
          <a:p>
            <a:fld id="{DB3353A7-ABED-46BD-8CC1-C79F734C9844}" type="datetime1">
              <a:rPr lang="en-MY" smtClean="0"/>
              <a:t>20/4/2021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C159FAB-A82C-4298-BDC6-19C4DC98793D}" type="slidenum">
              <a:rPr lang="en-MY" smtClean="0"/>
              <a:t>‹#›</a:t>
            </a:fld>
            <a:endParaRPr lang="en-MY"/>
          </a:p>
        </p:txBody>
      </p:sp>
    </p:spTree>
    <p:extLst>
      <p:ext uri="{BB962C8B-B14F-4D97-AF65-F5344CB8AC3E}">
        <p14:creationId xmlns:p14="http://schemas.microsoft.com/office/powerpoint/2010/main" val="2719083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5F0DD-D8C4-4CAB-9DC5-83BDB70C0AE3}" type="datetime1">
              <a:rPr lang="en-MY" smtClean="0"/>
              <a:t>20/4/2021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C159FAB-A82C-4298-BDC6-19C4DC98793D}" type="slidenum">
              <a:rPr lang="en-MY" smtClean="0"/>
              <a:t>‹#›</a:t>
            </a:fld>
            <a:endParaRPr lang="en-MY"/>
          </a:p>
        </p:txBody>
      </p:sp>
    </p:spTree>
    <p:extLst>
      <p:ext uri="{BB962C8B-B14F-4D97-AF65-F5344CB8AC3E}">
        <p14:creationId xmlns:p14="http://schemas.microsoft.com/office/powerpoint/2010/main" val="202572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52C47D-7E65-4472-9D84-F0335846EB9D}" type="datetime1">
              <a:rPr lang="en-MY" smtClean="0"/>
              <a:t>20/4/2021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C159FAB-A82C-4298-BDC6-19C4DC98793D}" type="slidenum">
              <a:rPr lang="en-MY" smtClean="0"/>
              <a:t>‹#›</a:t>
            </a:fld>
            <a:endParaRPr lang="en-MY"/>
          </a:p>
        </p:txBody>
      </p:sp>
    </p:spTree>
    <p:extLst>
      <p:ext uri="{BB962C8B-B14F-4D97-AF65-F5344CB8AC3E}">
        <p14:creationId xmlns:p14="http://schemas.microsoft.com/office/powerpoint/2010/main" val="1725840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D949EF-E3F4-42C9-93AA-246BC3DE9F16}" type="datetime1">
              <a:rPr lang="en-MY" smtClean="0"/>
              <a:t>20/4/2021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C159FAB-A82C-4298-BDC6-19C4DC98793D}" type="slidenum">
              <a:rPr lang="en-MY" smtClean="0"/>
              <a:t>‹#›</a:t>
            </a:fld>
            <a:endParaRPr lang="en-MY"/>
          </a:p>
        </p:txBody>
      </p:sp>
    </p:spTree>
    <p:extLst>
      <p:ext uri="{BB962C8B-B14F-4D97-AF65-F5344CB8AC3E}">
        <p14:creationId xmlns:p14="http://schemas.microsoft.com/office/powerpoint/2010/main" val="3131796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3FE922-D8C6-45D8-BB7E-8F67DEBC6A63}" type="datetime1">
              <a:rPr lang="en-MY" smtClean="0"/>
              <a:t>20/4/2021</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C159FAB-A82C-4298-BDC6-19C4DC98793D}" type="slidenum">
              <a:rPr lang="en-MY" smtClean="0"/>
              <a:t>‹#›</a:t>
            </a:fld>
            <a:endParaRPr lang="en-MY"/>
          </a:p>
        </p:txBody>
      </p:sp>
    </p:spTree>
    <p:extLst>
      <p:ext uri="{BB962C8B-B14F-4D97-AF65-F5344CB8AC3E}">
        <p14:creationId xmlns:p14="http://schemas.microsoft.com/office/powerpoint/2010/main" val="21394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8EF191-B4A3-41E2-B0E8-116B384E132F}" type="datetime1">
              <a:rPr lang="en-MY" smtClean="0"/>
              <a:t>20/4/2021</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2C159FAB-A82C-4298-BDC6-19C4DC98793D}" type="slidenum">
              <a:rPr lang="en-MY" smtClean="0"/>
              <a:t>‹#›</a:t>
            </a:fld>
            <a:endParaRPr lang="en-MY"/>
          </a:p>
        </p:txBody>
      </p:sp>
    </p:spTree>
    <p:extLst>
      <p:ext uri="{BB962C8B-B14F-4D97-AF65-F5344CB8AC3E}">
        <p14:creationId xmlns:p14="http://schemas.microsoft.com/office/powerpoint/2010/main" val="2689259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DC51FA-440B-480F-B20D-7DB6AAE2EE16}" type="datetime1">
              <a:rPr lang="en-MY" smtClean="0"/>
              <a:t>20/4/2021</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2C159FAB-A82C-4298-BDC6-19C4DC98793D}" type="slidenum">
              <a:rPr lang="en-MY" smtClean="0"/>
              <a:t>‹#›</a:t>
            </a:fld>
            <a:endParaRPr lang="en-MY"/>
          </a:p>
        </p:txBody>
      </p:sp>
    </p:spTree>
    <p:extLst>
      <p:ext uri="{BB962C8B-B14F-4D97-AF65-F5344CB8AC3E}">
        <p14:creationId xmlns:p14="http://schemas.microsoft.com/office/powerpoint/2010/main" val="238887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6CB136-ADC5-4EE3-BF5F-0D692EFE0DBF}" type="datetime1">
              <a:rPr lang="en-MY" smtClean="0"/>
              <a:t>20/4/2021</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2C159FAB-A82C-4298-BDC6-19C4DC98793D}" type="slidenum">
              <a:rPr lang="en-MY" smtClean="0"/>
              <a:t>‹#›</a:t>
            </a:fld>
            <a:endParaRPr lang="en-MY"/>
          </a:p>
        </p:txBody>
      </p:sp>
    </p:spTree>
    <p:extLst>
      <p:ext uri="{BB962C8B-B14F-4D97-AF65-F5344CB8AC3E}">
        <p14:creationId xmlns:p14="http://schemas.microsoft.com/office/powerpoint/2010/main" val="188323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277440-5A31-4C3C-899A-E8423BB711AA}" type="datetime1">
              <a:rPr lang="en-MY" smtClean="0"/>
              <a:t>20/4/2021</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2C159FAB-A82C-4298-BDC6-19C4DC98793D}" type="slidenum">
              <a:rPr lang="en-MY" smtClean="0"/>
              <a:t>‹#›</a:t>
            </a:fld>
            <a:endParaRPr lang="en-MY"/>
          </a:p>
        </p:txBody>
      </p:sp>
    </p:spTree>
    <p:extLst>
      <p:ext uri="{BB962C8B-B14F-4D97-AF65-F5344CB8AC3E}">
        <p14:creationId xmlns:p14="http://schemas.microsoft.com/office/powerpoint/2010/main" val="4278450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5FAA696E-44EF-4999-80B0-B236F9E0106F}" type="datetime1">
              <a:rPr lang="en-MY" smtClean="0"/>
              <a:t>20/4/2021</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2C159FAB-A82C-4298-BDC6-19C4DC98793D}" type="slidenum">
              <a:rPr lang="en-MY" smtClean="0"/>
              <a:t>‹#›</a:t>
            </a:fld>
            <a:endParaRPr lang="en-MY"/>
          </a:p>
        </p:txBody>
      </p:sp>
    </p:spTree>
    <p:extLst>
      <p:ext uri="{BB962C8B-B14F-4D97-AF65-F5344CB8AC3E}">
        <p14:creationId xmlns:p14="http://schemas.microsoft.com/office/powerpoint/2010/main" val="3979123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7ACDE68E-5753-4D49-B5FF-DD27F270221D}" type="datetime1">
              <a:rPr lang="en-MY" smtClean="0"/>
              <a:t>20/4/2021</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2C159FAB-A82C-4298-BDC6-19C4DC98793D}" type="slidenum">
              <a:rPr lang="en-MY" smtClean="0"/>
              <a:t>‹#›</a:t>
            </a:fld>
            <a:endParaRPr lang="en-MY"/>
          </a:p>
        </p:txBody>
      </p:sp>
    </p:spTree>
    <p:extLst>
      <p:ext uri="{BB962C8B-B14F-4D97-AF65-F5344CB8AC3E}">
        <p14:creationId xmlns:p14="http://schemas.microsoft.com/office/powerpoint/2010/main" val="878384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7752" y="251445"/>
            <a:ext cx="10081120" cy="7130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7752" y="1187549"/>
            <a:ext cx="10081120" cy="562140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7752" y="7049762"/>
            <a:ext cx="1008112" cy="402483"/>
          </a:xfrm>
          <a:prstGeom prst="rect">
            <a:avLst/>
          </a:prstGeom>
        </p:spPr>
        <p:txBody>
          <a:bodyPr vert="horz" lIns="91440" tIns="45720" rIns="91440" bIns="45720" rtlCol="0" anchor="ctr"/>
          <a:lstStyle>
            <a:lvl1pPr algn="l">
              <a:defRPr sz="1323">
                <a:solidFill>
                  <a:schemeClr val="tx1">
                    <a:tint val="75000"/>
                  </a:schemeClr>
                </a:solidFill>
                <a:latin typeface="Arial" panose="020B0604020202020204" pitchFamily="34" charset="0"/>
                <a:cs typeface="Arial" panose="020B0604020202020204" pitchFamily="34" charset="0"/>
              </a:defRPr>
            </a:lvl1pPr>
          </a:lstStyle>
          <a:p>
            <a:fld id="{3EE077C8-8B01-40F8-836F-1732FF324240}" type="datetime1">
              <a:rPr lang="en-MY" smtClean="0"/>
              <a:t>20/4/2021</a:t>
            </a:fld>
            <a:endParaRPr lang="en-MY"/>
          </a:p>
        </p:txBody>
      </p:sp>
      <p:sp>
        <p:nvSpPr>
          <p:cNvPr id="5" name="Footer Placeholder 4"/>
          <p:cNvSpPr>
            <a:spLocks noGrp="1"/>
          </p:cNvSpPr>
          <p:nvPr>
            <p:ph type="ftr" sz="quarter" idx="3"/>
          </p:nvPr>
        </p:nvSpPr>
        <p:spPr>
          <a:xfrm>
            <a:off x="1459880" y="7049762"/>
            <a:ext cx="8064895" cy="402483"/>
          </a:xfrm>
          <a:prstGeom prst="rect">
            <a:avLst/>
          </a:prstGeom>
        </p:spPr>
        <p:txBody>
          <a:bodyPr vert="horz" lIns="91440" tIns="45720" rIns="91440" bIns="45720" rtlCol="0" anchor="ctr"/>
          <a:lstStyle>
            <a:lvl1pPr algn="ctr">
              <a:defRPr sz="1323">
                <a:solidFill>
                  <a:schemeClr val="tx1">
                    <a:tint val="75000"/>
                  </a:schemeClr>
                </a:solidFill>
                <a:latin typeface="Arial" panose="020B0604020202020204" pitchFamily="34" charset="0"/>
                <a:cs typeface="Arial" panose="020B0604020202020204" pitchFamily="34" charset="0"/>
              </a:defRPr>
            </a:lvl1pPr>
          </a:lstStyle>
          <a:p>
            <a:endParaRPr lang="en-MY" dirty="0"/>
          </a:p>
        </p:txBody>
      </p:sp>
      <p:sp>
        <p:nvSpPr>
          <p:cNvPr id="6" name="Slide Number Placeholder 5"/>
          <p:cNvSpPr>
            <a:spLocks noGrp="1"/>
          </p:cNvSpPr>
          <p:nvPr>
            <p:ph type="sldNum" sz="quarter" idx="4"/>
          </p:nvPr>
        </p:nvSpPr>
        <p:spPr>
          <a:xfrm>
            <a:off x="9666386" y="7049762"/>
            <a:ext cx="720080" cy="402483"/>
          </a:xfrm>
          <a:prstGeom prst="rect">
            <a:avLst/>
          </a:prstGeom>
        </p:spPr>
        <p:txBody>
          <a:bodyPr vert="horz" lIns="91440" tIns="45720" rIns="91440" bIns="45720" rtlCol="0" anchor="ctr"/>
          <a:lstStyle>
            <a:lvl1pPr algn="r">
              <a:defRPr sz="1323">
                <a:solidFill>
                  <a:schemeClr val="tx1">
                    <a:tint val="75000"/>
                  </a:schemeClr>
                </a:solidFill>
                <a:latin typeface="Arial" panose="020B0604020202020204" pitchFamily="34" charset="0"/>
                <a:cs typeface="Arial" panose="020B0604020202020204" pitchFamily="34" charset="0"/>
              </a:defRPr>
            </a:lvl1pPr>
          </a:lstStyle>
          <a:p>
            <a:fld id="{2C159FAB-A82C-4298-BDC6-19C4DC98793D}" type="slidenum">
              <a:rPr lang="en-MY" smtClean="0"/>
              <a:pPr/>
              <a:t>‹#›</a:t>
            </a:fld>
            <a:endParaRPr lang="en-MY"/>
          </a:p>
        </p:txBody>
      </p:sp>
    </p:spTree>
    <p:extLst>
      <p:ext uri="{BB962C8B-B14F-4D97-AF65-F5344CB8AC3E}">
        <p14:creationId xmlns:p14="http://schemas.microsoft.com/office/powerpoint/2010/main" val="38029710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1007943" rtl="0" eaLnBrk="1" latinLnBrk="0" hangingPunct="1">
        <a:lnSpc>
          <a:spcPct val="90000"/>
        </a:lnSpc>
        <a:spcBef>
          <a:spcPct val="0"/>
        </a:spcBef>
        <a:buNone/>
        <a:defRPr sz="4850" kern="1200">
          <a:solidFill>
            <a:schemeClr val="tx1"/>
          </a:solidFill>
          <a:latin typeface="Arial" panose="020B0604020202020204" pitchFamily="34" charset="0"/>
          <a:ea typeface="+mj-ea"/>
          <a:cs typeface="Arial" panose="020B0604020202020204" pitchFamily="34" charset="0"/>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Arial" panose="020B0604020202020204" pitchFamily="34" charset="0"/>
          <a:ea typeface="+mn-ea"/>
          <a:cs typeface="Arial" panose="020B0604020202020204" pitchFamily="34" charset="0"/>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Arial" panose="020B0604020202020204" pitchFamily="34" charset="0"/>
          <a:ea typeface="+mn-ea"/>
          <a:cs typeface="Arial" panose="020B0604020202020204" pitchFamily="34" charset="0"/>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Arial" panose="020B0604020202020204" pitchFamily="34" charset="0"/>
          <a:ea typeface="+mn-ea"/>
          <a:cs typeface="Arial" panose="020B0604020202020204" pitchFamily="34" charset="0"/>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Arial" panose="020B0604020202020204" pitchFamily="34" charset="0"/>
          <a:ea typeface="+mn-ea"/>
          <a:cs typeface="Arial" panose="020B0604020202020204" pitchFamily="34" charset="0"/>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Arial" panose="020B0604020202020204" pitchFamily="34" charset="0"/>
          <a:ea typeface="+mn-ea"/>
          <a:cs typeface="Arial"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atenoks@mail.ru"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5.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B630FA6-58B7-4C27-9471-4E19A65CF45A}"/>
              </a:ext>
            </a:extLst>
          </p:cNvPr>
          <p:cNvSpPr>
            <a:spLocks noGrp="1"/>
          </p:cNvSpPr>
          <p:nvPr>
            <p:ph type="ctrTitle"/>
          </p:nvPr>
        </p:nvSpPr>
        <p:spPr>
          <a:xfrm>
            <a:off x="0" y="2403098"/>
            <a:ext cx="10691813" cy="1145588"/>
          </a:xfrm>
        </p:spPr>
        <p:txBody>
          <a:bodyPr>
            <a:normAutofit/>
          </a:bodyPr>
          <a:lstStyle/>
          <a:p>
            <a:r>
              <a:rPr lang="en-US" sz="3157" b="1" dirty="0">
                <a:solidFill>
                  <a:srgbClr val="445263"/>
                </a:solidFill>
                <a:latin typeface="+mn-lt"/>
              </a:rPr>
              <a:t>Title</a:t>
            </a:r>
            <a:r>
              <a:rPr lang="en-US" sz="3157" b="1" dirty="0" smtClean="0">
                <a:solidFill>
                  <a:srgbClr val="445263"/>
                </a:solidFill>
                <a:latin typeface="+mn-lt"/>
              </a:rPr>
              <a:t>:</a:t>
            </a:r>
            <a:r>
              <a:rPr lang="ru-RU" sz="3157" b="1" dirty="0" smtClean="0">
                <a:solidFill>
                  <a:srgbClr val="445263"/>
                </a:solidFill>
                <a:latin typeface="+mn-lt"/>
              </a:rPr>
              <a:t> «</a:t>
            </a:r>
            <a:r>
              <a:rPr lang="en-US" sz="3157" b="1" dirty="0" smtClean="0">
                <a:solidFill>
                  <a:srgbClr val="445263"/>
                </a:solidFill>
                <a:latin typeface="+mn-lt"/>
              </a:rPr>
              <a:t>Using </a:t>
            </a:r>
            <a:r>
              <a:rPr lang="en-US" sz="3157" b="1" dirty="0">
                <a:solidFill>
                  <a:srgbClr val="445263"/>
                </a:solidFill>
                <a:latin typeface="+mn-lt"/>
              </a:rPr>
              <a:t>pinch analysis technology to assess energy efficiency in oil refining </a:t>
            </a:r>
            <a:r>
              <a:rPr lang="en-US" sz="3157" b="1" dirty="0" smtClean="0">
                <a:solidFill>
                  <a:srgbClr val="445263"/>
                </a:solidFill>
                <a:latin typeface="+mn-lt"/>
              </a:rPr>
              <a:t>technology</a:t>
            </a:r>
            <a:r>
              <a:rPr lang="ru-RU" sz="3157" b="1" dirty="0" smtClean="0">
                <a:solidFill>
                  <a:srgbClr val="445263"/>
                </a:solidFill>
                <a:latin typeface="+mn-lt"/>
              </a:rPr>
              <a:t>»</a:t>
            </a:r>
            <a:endParaRPr lang="ru-RU" sz="3157" b="1" dirty="0">
              <a:solidFill>
                <a:srgbClr val="445263"/>
              </a:solidFill>
              <a:latin typeface="+mn-lt"/>
            </a:endParaRPr>
          </a:p>
        </p:txBody>
      </p:sp>
      <p:sp>
        <p:nvSpPr>
          <p:cNvPr id="3" name="Подзаголовок 2">
            <a:extLst>
              <a:ext uri="{FF2B5EF4-FFF2-40B4-BE49-F238E27FC236}">
                <a16:creationId xmlns:a16="http://schemas.microsoft.com/office/drawing/2014/main" xmlns="" id="{DB1A0851-C81E-48BC-A2D3-AF4E7E140018}"/>
              </a:ext>
            </a:extLst>
          </p:cNvPr>
          <p:cNvSpPr>
            <a:spLocks noGrp="1"/>
          </p:cNvSpPr>
          <p:nvPr>
            <p:ph type="subTitle" idx="1"/>
          </p:nvPr>
        </p:nvSpPr>
        <p:spPr>
          <a:xfrm>
            <a:off x="244876" y="4911841"/>
            <a:ext cx="7356334" cy="1172252"/>
          </a:xfrm>
        </p:spPr>
        <p:txBody>
          <a:bodyPr>
            <a:normAutofit/>
          </a:bodyPr>
          <a:lstStyle/>
          <a:p>
            <a:pPr algn="l"/>
            <a:r>
              <a:rPr lang="en-US" sz="2000" b="1" dirty="0" smtClean="0">
                <a:solidFill>
                  <a:srgbClr val="445263"/>
                </a:solidFill>
              </a:rPr>
              <a:t>Authors</a:t>
            </a:r>
            <a:r>
              <a:rPr lang="ru-RU" sz="2000" b="1" dirty="0" smtClean="0">
                <a:solidFill>
                  <a:srgbClr val="445263"/>
                </a:solidFill>
              </a:rPr>
              <a:t>: </a:t>
            </a:r>
            <a:r>
              <a:rPr lang="en-US" sz="2000" b="1" dirty="0" err="1" smtClean="0">
                <a:solidFill>
                  <a:srgbClr val="445263"/>
                </a:solidFill>
              </a:rPr>
              <a:t>E.A</a:t>
            </a:r>
            <a:r>
              <a:rPr lang="en-US" sz="2000" b="1" dirty="0" smtClean="0">
                <a:solidFill>
                  <a:srgbClr val="445263"/>
                </a:solidFill>
              </a:rPr>
              <a:t>. </a:t>
            </a:r>
            <a:r>
              <a:rPr lang="en-US" sz="2000" b="1" dirty="0" err="1" smtClean="0">
                <a:solidFill>
                  <a:srgbClr val="445263"/>
                </a:solidFill>
              </a:rPr>
              <a:t>Yushkova</a:t>
            </a:r>
            <a:r>
              <a:rPr lang="ru-RU" sz="2000" b="1" baseline="30000" dirty="0" smtClean="0">
                <a:solidFill>
                  <a:srgbClr val="445263"/>
                </a:solidFill>
              </a:rPr>
              <a:t>1</a:t>
            </a:r>
            <a:r>
              <a:rPr lang="ru-RU" sz="2000" b="1" dirty="0" smtClean="0">
                <a:solidFill>
                  <a:srgbClr val="445263"/>
                </a:solidFill>
              </a:rPr>
              <a:t>, </a:t>
            </a:r>
            <a:r>
              <a:rPr lang="en-US" sz="2000" b="1" dirty="0" smtClean="0">
                <a:solidFill>
                  <a:srgbClr val="445263"/>
                </a:solidFill>
              </a:rPr>
              <a:t>V.A. </a:t>
            </a:r>
            <a:r>
              <a:rPr lang="en-US" sz="2000" b="1" dirty="0" err="1" smtClean="0">
                <a:solidFill>
                  <a:srgbClr val="445263"/>
                </a:solidFill>
              </a:rPr>
              <a:t>Lebedev</a:t>
            </a:r>
            <a:r>
              <a:rPr lang="ru-RU" sz="2000" b="1" baseline="30000" dirty="0" smtClean="0">
                <a:solidFill>
                  <a:srgbClr val="445263"/>
                </a:solidFill>
              </a:rPr>
              <a:t>1</a:t>
            </a:r>
            <a:r>
              <a:rPr lang="ru-RU" sz="2000" b="1" dirty="0" smtClean="0">
                <a:solidFill>
                  <a:srgbClr val="445263"/>
                </a:solidFill>
              </a:rPr>
              <a:t>, </a:t>
            </a:r>
            <a:r>
              <a:rPr lang="en-US" sz="2000" b="1" dirty="0" err="1">
                <a:solidFill>
                  <a:srgbClr val="445263"/>
                </a:solidFill>
              </a:rPr>
              <a:t>A.A</a:t>
            </a:r>
            <a:r>
              <a:rPr lang="en-US" sz="2000" b="1" dirty="0">
                <a:solidFill>
                  <a:srgbClr val="445263"/>
                </a:solidFill>
              </a:rPr>
              <a:t>. </a:t>
            </a:r>
            <a:r>
              <a:rPr lang="en-US" sz="2000" b="1" dirty="0" err="1" smtClean="0">
                <a:solidFill>
                  <a:srgbClr val="445263"/>
                </a:solidFill>
              </a:rPr>
              <a:t>Nikitin</a:t>
            </a:r>
            <a:r>
              <a:rPr lang="ru-RU" sz="2000" b="1" baseline="30000" dirty="0" smtClean="0">
                <a:solidFill>
                  <a:srgbClr val="445263"/>
                </a:solidFill>
              </a:rPr>
              <a:t>2</a:t>
            </a:r>
            <a:endParaRPr lang="ru-RU" sz="2000" b="1" baseline="30000" dirty="0">
              <a:solidFill>
                <a:srgbClr val="445263"/>
              </a:solidFill>
            </a:endParaRPr>
          </a:p>
        </p:txBody>
      </p:sp>
      <p:sp>
        <p:nvSpPr>
          <p:cNvPr id="9" name="Subtitle 5">
            <a:extLst>
              <a:ext uri="{FF2B5EF4-FFF2-40B4-BE49-F238E27FC236}">
                <a16:creationId xmlns:a16="http://schemas.microsoft.com/office/drawing/2014/main" xmlns="" id="{2108EE42-05A9-4BC9-BEB4-019CCB5E506D}"/>
              </a:ext>
            </a:extLst>
          </p:cNvPr>
          <p:cNvSpPr txBox="1">
            <a:spLocks/>
          </p:cNvSpPr>
          <p:nvPr/>
        </p:nvSpPr>
        <p:spPr>
          <a:xfrm>
            <a:off x="2539304" y="7092205"/>
            <a:ext cx="5613202" cy="267294"/>
          </a:xfrm>
          <a:prstGeom prst="rect">
            <a:avLst/>
          </a:prstGeom>
        </p:spPr>
        <p:txBody>
          <a:bodyPr vert="horz" lIns="80189" tIns="40094" rIns="80189" bIns="40094"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105" dirty="0">
                <a:solidFill>
                  <a:srgbClr val="445263"/>
                </a:solidFill>
              </a:rPr>
              <a:t>Saint-Petersburg,</a:t>
            </a:r>
            <a:r>
              <a:rPr lang="ru-RU" sz="2105" dirty="0">
                <a:solidFill>
                  <a:srgbClr val="445263"/>
                </a:solidFill>
              </a:rPr>
              <a:t> </a:t>
            </a:r>
            <a:r>
              <a:rPr lang="en-US" sz="2105" dirty="0">
                <a:solidFill>
                  <a:srgbClr val="445263"/>
                </a:solidFill>
              </a:rPr>
              <a:t> </a:t>
            </a:r>
            <a:r>
              <a:rPr lang="en-US" sz="2105" dirty="0" smtClean="0">
                <a:solidFill>
                  <a:srgbClr val="445263"/>
                </a:solidFill>
              </a:rPr>
              <a:t>April 19-24, </a:t>
            </a:r>
            <a:r>
              <a:rPr lang="ru-RU" sz="2105" dirty="0" smtClean="0">
                <a:solidFill>
                  <a:srgbClr val="445263"/>
                </a:solidFill>
              </a:rPr>
              <a:t>2021</a:t>
            </a:r>
            <a:endParaRPr lang="en-US" sz="2105" dirty="0">
              <a:solidFill>
                <a:srgbClr val="445263"/>
              </a:solidFill>
            </a:endParaRPr>
          </a:p>
        </p:txBody>
      </p:sp>
      <p:sp>
        <p:nvSpPr>
          <p:cNvPr id="5" name="Rectangle 3">
            <a:extLst>
              <a:ext uri="{FF2B5EF4-FFF2-40B4-BE49-F238E27FC236}">
                <a16:creationId xmlns:a16="http://schemas.microsoft.com/office/drawing/2014/main" xmlns="" id="{4A6EAAAD-6B90-49CC-A33C-F16BD216A464}"/>
              </a:ext>
            </a:extLst>
          </p:cNvPr>
          <p:cNvSpPr>
            <a:spLocks noChangeArrowheads="1"/>
          </p:cNvSpPr>
          <p:nvPr/>
        </p:nvSpPr>
        <p:spPr bwMode="auto">
          <a:xfrm>
            <a:off x="1312718" y="491766"/>
            <a:ext cx="806637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2200" i="0" u="none" strike="noStrike" cap="none" normalizeH="0" baseline="0" dirty="0">
                <a:ln>
                  <a:noFill/>
                </a:ln>
                <a:solidFill>
                  <a:schemeClr val="accent1">
                    <a:lumMod val="75000"/>
                  </a:schemeClr>
                </a:solidFill>
                <a:effectLst/>
                <a:ea typeface="Calibri" panose="020F0502020204030204" pitchFamily="34" charset="0"/>
                <a:cs typeface="Times New Roman" panose="02020603050405020304" pitchFamily="18" charset="0"/>
              </a:rPr>
              <a:t>III International Scientific Conference  </a:t>
            </a:r>
            <a:r>
              <a:rPr kumimoji="0" lang="en-US" altLang="ru-RU" sz="2200" i="0" u="none" strike="noStrike" cap="none" normalizeH="0" baseline="0" dirty="0" smtClean="0">
                <a:ln>
                  <a:noFill/>
                </a:ln>
                <a:solidFill>
                  <a:schemeClr val="accent1">
                    <a:lumMod val="75000"/>
                  </a:schemeClr>
                </a:solidFill>
                <a:effectLst/>
                <a:ea typeface="Calibri" panose="020F0502020204030204" pitchFamily="34" charset="0"/>
                <a:cs typeface="Times New Roman" panose="02020603050405020304" pitchFamily="18" charset="0"/>
              </a:rPr>
              <a:t>“</a:t>
            </a:r>
            <a:r>
              <a:rPr kumimoji="0" lang="en-US" altLang="ru-RU" sz="2200" b="1" i="0" u="none" strike="noStrike" cap="none" normalizeH="0" baseline="0" dirty="0">
                <a:ln>
                  <a:noFill/>
                </a:ln>
                <a:solidFill>
                  <a:schemeClr val="accent1">
                    <a:lumMod val="75000"/>
                  </a:schemeClr>
                </a:solidFill>
                <a:effectLst/>
                <a:ea typeface="Calibri" panose="020F0502020204030204" pitchFamily="34" charset="0"/>
                <a:cs typeface="Times New Roman" panose="02020603050405020304" pitchFamily="18" charset="0"/>
              </a:rPr>
              <a:t>Sustainable and </a:t>
            </a:r>
            <a:r>
              <a:rPr kumimoji="0" lang="en-US" altLang="ru-RU" sz="2200" b="1" i="0" u="none" strike="noStrike" cap="none" normalizeH="0" baseline="0" dirty="0" smtClean="0">
                <a:ln>
                  <a:noFill/>
                </a:ln>
                <a:solidFill>
                  <a:schemeClr val="accent1">
                    <a:lumMod val="75000"/>
                  </a:schemeClr>
                </a:solidFill>
                <a:effectLst/>
                <a:ea typeface="Calibri" panose="020F0502020204030204" pitchFamily="34" charset="0"/>
                <a:cs typeface="Times New Roman" panose="02020603050405020304" pitchFamily="18" charset="0"/>
              </a:rPr>
              <a:t>efficient </a:t>
            </a:r>
            <a:r>
              <a:rPr kumimoji="0" lang="en-US" altLang="ru-RU" sz="2200" b="1" i="0" u="none" strike="noStrike" cap="none" normalizeH="0" baseline="0" dirty="0">
                <a:ln>
                  <a:noFill/>
                </a:ln>
                <a:solidFill>
                  <a:schemeClr val="accent1">
                    <a:lumMod val="75000"/>
                  </a:schemeClr>
                </a:solidFill>
                <a:effectLst/>
                <a:ea typeface="Calibri" panose="020F0502020204030204" pitchFamily="34" charset="0"/>
                <a:cs typeface="Times New Roman" panose="02020603050405020304" pitchFamily="18" charset="0"/>
              </a:rPr>
              <a:t>use </a:t>
            </a:r>
            <a:r>
              <a:rPr kumimoji="0" lang="en-US" altLang="ru-RU" sz="2200" b="1" i="0" u="none" strike="noStrike" cap="none" normalizeH="0" baseline="0" dirty="0" smtClean="0">
                <a:ln>
                  <a:noFill/>
                </a:ln>
                <a:solidFill>
                  <a:schemeClr val="accent1">
                    <a:lumMod val="75000"/>
                  </a:schemeClr>
                </a:solidFill>
                <a:effectLst/>
                <a:ea typeface="Calibri" panose="020F0502020204030204" pitchFamily="34" charset="0"/>
                <a:cs typeface="Times New Roman" panose="02020603050405020304" pitchFamily="18" charset="0"/>
              </a:rPr>
              <a:t/>
            </a:r>
            <a:br>
              <a:rPr kumimoji="0" lang="en-US" altLang="ru-RU" sz="2200" b="1" i="0" u="none" strike="noStrike" cap="none" normalizeH="0" baseline="0" dirty="0" smtClean="0">
                <a:ln>
                  <a:noFill/>
                </a:ln>
                <a:solidFill>
                  <a:schemeClr val="accent1">
                    <a:lumMod val="75000"/>
                  </a:schemeClr>
                </a:solidFill>
                <a:effectLst/>
                <a:ea typeface="Calibri" panose="020F0502020204030204" pitchFamily="34" charset="0"/>
                <a:cs typeface="Times New Roman" panose="02020603050405020304" pitchFamily="18" charset="0"/>
              </a:rPr>
            </a:br>
            <a:r>
              <a:rPr kumimoji="0" lang="en-US" altLang="ru-RU" sz="2200" b="1" i="0" u="none" strike="noStrike" cap="none" normalizeH="0" baseline="0" dirty="0" smtClean="0">
                <a:ln>
                  <a:noFill/>
                </a:ln>
                <a:solidFill>
                  <a:schemeClr val="accent1">
                    <a:lumMod val="75000"/>
                  </a:schemeClr>
                </a:solidFill>
                <a:effectLst/>
                <a:ea typeface="Calibri" panose="020F0502020204030204" pitchFamily="34" charset="0"/>
                <a:cs typeface="Times New Roman" panose="02020603050405020304" pitchFamily="18" charset="0"/>
              </a:rPr>
              <a:t>of </a:t>
            </a:r>
            <a:r>
              <a:rPr kumimoji="0" lang="en-US" altLang="ru-RU" sz="2200" b="1" i="0" u="none" strike="noStrike" cap="none" normalizeH="0" baseline="0" dirty="0">
                <a:ln>
                  <a:noFill/>
                </a:ln>
                <a:solidFill>
                  <a:schemeClr val="accent1">
                    <a:lumMod val="75000"/>
                  </a:schemeClr>
                </a:solidFill>
                <a:effectLst/>
                <a:ea typeface="Calibri" panose="020F0502020204030204" pitchFamily="34" charset="0"/>
                <a:cs typeface="Times New Roman" panose="02020603050405020304" pitchFamily="18" charset="0"/>
              </a:rPr>
              <a:t>energy, </a:t>
            </a:r>
            <a:r>
              <a:rPr kumimoji="0" lang="en-US" altLang="ru-RU" sz="2200" b="1" i="0" u="none" strike="noStrike" cap="none" normalizeH="0" baseline="0" dirty="0" smtClean="0">
                <a:ln>
                  <a:noFill/>
                </a:ln>
                <a:solidFill>
                  <a:schemeClr val="accent1">
                    <a:lumMod val="75000"/>
                  </a:schemeClr>
                </a:solidFill>
                <a:effectLst/>
                <a:ea typeface="Calibri" panose="020F0502020204030204" pitchFamily="34" charset="0"/>
                <a:cs typeface="Times New Roman" panose="02020603050405020304" pitchFamily="18" charset="0"/>
              </a:rPr>
              <a:t>water </a:t>
            </a:r>
            <a:r>
              <a:rPr kumimoji="0" lang="en-US" altLang="ru-RU" sz="2200" b="1" i="0" u="none" strike="noStrike" cap="none" normalizeH="0" baseline="0" dirty="0">
                <a:ln>
                  <a:noFill/>
                </a:ln>
                <a:solidFill>
                  <a:schemeClr val="accent1">
                    <a:lumMod val="75000"/>
                  </a:schemeClr>
                </a:solidFill>
                <a:effectLst/>
                <a:ea typeface="Calibri" panose="020F0502020204030204" pitchFamily="34" charset="0"/>
                <a:cs typeface="Times New Roman" panose="02020603050405020304" pitchFamily="18" charset="0"/>
              </a:rPr>
              <a:t>and natural resources – SEWAN-2021</a:t>
            </a:r>
            <a:r>
              <a:rPr kumimoji="0" lang="en-US" altLang="ru-RU" sz="2200" i="0" u="none" strike="noStrike" cap="none" normalizeH="0" baseline="0" dirty="0">
                <a:ln>
                  <a:noFill/>
                </a:ln>
                <a:solidFill>
                  <a:schemeClr val="accent1">
                    <a:lumMod val="75000"/>
                  </a:schemeClr>
                </a:solidFill>
                <a:effectLst/>
                <a:ea typeface="Calibri" panose="020F0502020204030204" pitchFamily="34" charset="0"/>
                <a:cs typeface="Times New Roman" panose="02020603050405020304" pitchFamily="18" charset="0"/>
              </a:rPr>
              <a:t>” </a:t>
            </a:r>
            <a:endParaRPr kumimoji="0" lang="en-US" altLang="ru-RU" sz="2200" i="0" u="none" strike="noStrike" cap="none" normalizeH="0" baseline="0" dirty="0">
              <a:ln>
                <a:noFill/>
              </a:ln>
              <a:solidFill>
                <a:schemeClr val="accent1">
                  <a:lumMod val="75000"/>
                </a:schemeClr>
              </a:solidFill>
              <a:effectLst/>
            </a:endParaRPr>
          </a:p>
        </p:txBody>
      </p:sp>
      <p:sp>
        <p:nvSpPr>
          <p:cNvPr id="11" name="Rectangle 4">
            <a:extLst>
              <a:ext uri="{FF2B5EF4-FFF2-40B4-BE49-F238E27FC236}">
                <a16:creationId xmlns:a16="http://schemas.microsoft.com/office/drawing/2014/main" xmlns="" id="{82568482-9FC6-4028-B91D-34693AC2D673}"/>
              </a:ext>
            </a:extLst>
          </p:cNvPr>
          <p:cNvSpPr>
            <a:spLocks noChangeArrowheads="1"/>
          </p:cNvSpPr>
          <p:nvPr/>
        </p:nvSpPr>
        <p:spPr bwMode="auto">
          <a:xfrm>
            <a:off x="188928" y="6732165"/>
            <a:ext cx="10313957" cy="108000"/>
          </a:xfrm>
          <a:prstGeom prst="rect">
            <a:avLst/>
          </a:prstGeom>
          <a:solidFill>
            <a:schemeClr val="accent1">
              <a:lumMod val="75000"/>
            </a:schemeClr>
          </a:solidFill>
          <a:ln>
            <a:noFill/>
          </a:ln>
          <a:effectLst/>
        </p:spPr>
        <p:txBody>
          <a:bodyPr vert="horz" wrap="square" lIns="12916" tIns="12916" rIns="12916" bIns="12916" numCol="1" anchor="t" anchorCtr="0" compatLnSpc="1">
            <a:prstTxWarp prst="textNoShape">
              <a:avLst/>
            </a:prstTxWarp>
          </a:bodyPr>
          <a:lstStyle/>
          <a:p>
            <a:endParaRPr lang="en-MY" sz="723" dirty="0"/>
          </a:p>
        </p:txBody>
      </p:sp>
      <p:cxnSp>
        <p:nvCxnSpPr>
          <p:cNvPr id="12" name="AutoShape 21">
            <a:extLst>
              <a:ext uri="{FF2B5EF4-FFF2-40B4-BE49-F238E27FC236}">
                <a16:creationId xmlns:a16="http://schemas.microsoft.com/office/drawing/2014/main" xmlns="" id="{EDBBDBA8-8218-4390-B2F6-D51BFE7BFF38}"/>
              </a:ext>
            </a:extLst>
          </p:cNvPr>
          <p:cNvCxnSpPr>
            <a:cxnSpLocks noChangeShapeType="1"/>
          </p:cNvCxnSpPr>
          <p:nvPr/>
        </p:nvCxnSpPr>
        <p:spPr bwMode="auto">
          <a:xfrm>
            <a:off x="188928" y="1763613"/>
            <a:ext cx="10230718" cy="0"/>
          </a:xfrm>
          <a:prstGeom prst="straightConnector1">
            <a:avLst/>
          </a:prstGeom>
          <a:noFill/>
          <a:ln w="9525" algn="ctr">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14" name="Подзаголовок 2">
            <a:extLst>
              <a:ext uri="{FF2B5EF4-FFF2-40B4-BE49-F238E27FC236}">
                <a16:creationId xmlns:a16="http://schemas.microsoft.com/office/drawing/2014/main" xmlns="" id="{F42C9D65-90BA-4312-A408-36F021C4658D}"/>
              </a:ext>
            </a:extLst>
          </p:cNvPr>
          <p:cNvSpPr txBox="1">
            <a:spLocks/>
          </p:cNvSpPr>
          <p:nvPr/>
        </p:nvSpPr>
        <p:spPr>
          <a:xfrm>
            <a:off x="262734" y="5460167"/>
            <a:ext cx="9644861" cy="789182"/>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Arial" panose="020B0604020202020204" pitchFamily="34" charset="0"/>
                <a:ea typeface="+mn-ea"/>
                <a:cs typeface="Arial" panose="020B0604020202020204" pitchFamily="34"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Arial" panose="020B0604020202020204" pitchFamily="34" charset="0"/>
                <a:ea typeface="+mn-ea"/>
                <a:cs typeface="Arial" panose="020B0604020202020204" pitchFamily="34" charset="0"/>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Arial" panose="020B0604020202020204" pitchFamily="34" charset="0"/>
                <a:ea typeface="+mn-ea"/>
                <a:cs typeface="Arial" panose="020B0604020202020204" pitchFamily="34" charset="0"/>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Arial" panose="020B0604020202020204" pitchFamily="34" charset="0"/>
                <a:ea typeface="+mn-ea"/>
                <a:cs typeface="Arial" panose="020B0604020202020204" pitchFamily="34" charset="0"/>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Arial" panose="020B0604020202020204" pitchFamily="34" charset="0"/>
                <a:ea typeface="+mn-ea"/>
                <a:cs typeface="Arial" panose="020B0604020202020204" pitchFamily="34" charset="0"/>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600" b="1" dirty="0" smtClean="0">
                <a:solidFill>
                  <a:srgbClr val="445263"/>
                </a:solidFill>
              </a:rPr>
              <a:t>Affiliations</a:t>
            </a:r>
            <a:r>
              <a:rPr lang="ru-RU" sz="1600" b="1" dirty="0" smtClean="0">
                <a:solidFill>
                  <a:srgbClr val="445263"/>
                </a:solidFill>
              </a:rPr>
              <a:t>: </a:t>
            </a:r>
            <a:r>
              <a:rPr lang="ru-RU" sz="1600" b="1" baseline="30000" dirty="0" smtClean="0">
                <a:solidFill>
                  <a:srgbClr val="445263"/>
                </a:solidFill>
              </a:rPr>
              <a:t>1</a:t>
            </a:r>
            <a:r>
              <a:rPr lang="en-US" sz="1600" b="1" dirty="0" smtClean="0">
                <a:solidFill>
                  <a:srgbClr val="445263"/>
                </a:solidFill>
              </a:rPr>
              <a:t>Saint Petersburg Mining University</a:t>
            </a:r>
            <a:r>
              <a:rPr lang="ru-RU" sz="1600" b="1" dirty="0" smtClean="0">
                <a:solidFill>
                  <a:srgbClr val="445263"/>
                </a:solidFill>
              </a:rPr>
              <a:t>, </a:t>
            </a:r>
            <a:r>
              <a:rPr lang="ru-RU" sz="1600" b="1" baseline="30000" dirty="0" smtClean="0">
                <a:solidFill>
                  <a:srgbClr val="445263"/>
                </a:solidFill>
              </a:rPr>
              <a:t>2</a:t>
            </a:r>
            <a:r>
              <a:rPr lang="en-US" sz="1600" b="1" dirty="0" smtClean="0">
                <a:solidFill>
                  <a:srgbClr val="445263"/>
                </a:solidFill>
              </a:rPr>
              <a:t>National </a:t>
            </a:r>
            <a:r>
              <a:rPr lang="en-US" sz="1600" b="1" dirty="0">
                <a:solidFill>
                  <a:srgbClr val="445263"/>
                </a:solidFill>
              </a:rPr>
              <a:t>Research University </a:t>
            </a:r>
            <a:r>
              <a:rPr lang="en-US" sz="1600" b="1" dirty="0" err="1" smtClean="0">
                <a:solidFill>
                  <a:srgbClr val="445263"/>
                </a:solidFill>
              </a:rPr>
              <a:t>ITMO</a:t>
            </a:r>
            <a:endParaRPr lang="ru-RU" sz="1600" b="1" dirty="0" smtClean="0">
              <a:solidFill>
                <a:srgbClr val="445263"/>
              </a:solidFill>
            </a:endParaRPr>
          </a:p>
          <a:p>
            <a:pPr algn="l"/>
            <a:r>
              <a:rPr lang="en-US" sz="1600" b="1" dirty="0" smtClean="0">
                <a:solidFill>
                  <a:srgbClr val="445263"/>
                </a:solidFill>
              </a:rPr>
              <a:t> </a:t>
            </a:r>
            <a:r>
              <a:rPr lang="en-US" sz="1600" b="1" dirty="0">
                <a:solidFill>
                  <a:srgbClr val="445263"/>
                </a:solidFill>
              </a:rPr>
              <a:t>St. Petersburg, Russia</a:t>
            </a:r>
            <a:r>
              <a:rPr lang="ru-RU" sz="2000" b="1" dirty="0" smtClean="0">
                <a:solidFill>
                  <a:srgbClr val="445263"/>
                </a:solidFill>
              </a:rPr>
              <a:t> </a:t>
            </a:r>
            <a:endParaRPr lang="ru-RU" sz="2000" b="1" dirty="0">
              <a:solidFill>
                <a:srgbClr val="445263"/>
              </a:solidFill>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373" y="272175"/>
            <a:ext cx="911431" cy="435902"/>
          </a:xfrm>
          <a:prstGeom prst="rect">
            <a:avLst/>
          </a:prstGeom>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418" y="693651"/>
            <a:ext cx="811339" cy="573581"/>
          </a:xfrm>
          <a:prstGeom prst="rect">
            <a:avLst/>
          </a:prstGeom>
        </p:spPr>
      </p:pic>
      <p:pic>
        <p:nvPicPr>
          <p:cNvPr id="15" name="Рисунок 14"/>
          <p:cNvPicPr>
            <a:picLocks noChangeAspect="1"/>
          </p:cNvPicPr>
          <p:nvPr/>
        </p:nvPicPr>
        <p:blipFill rotWithShape="1">
          <a:blip r:embed="rId5" cstate="print">
            <a:extLst>
              <a:ext uri="{28A0092B-C50C-407E-A947-70E740481C1C}">
                <a14:useLocalDpi xmlns:a14="http://schemas.microsoft.com/office/drawing/2010/main" val="0"/>
              </a:ext>
            </a:extLst>
          </a:blip>
          <a:srcRect l="7194" r="7100"/>
          <a:stretch/>
        </p:blipFill>
        <p:spPr>
          <a:xfrm>
            <a:off x="274088" y="1161577"/>
            <a:ext cx="864000" cy="461762"/>
          </a:xfrm>
          <a:prstGeom prst="rect">
            <a:avLst/>
          </a:prstGeom>
        </p:spPr>
      </p:pic>
      <p:pic>
        <p:nvPicPr>
          <p:cNvPr id="4" name="Рисунок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5031" y="464266"/>
            <a:ext cx="1185133" cy="412220"/>
          </a:xfrm>
          <a:prstGeom prst="rect">
            <a:avLst/>
          </a:prstGeom>
        </p:spPr>
      </p:pic>
      <p:pic>
        <p:nvPicPr>
          <p:cNvPr id="6" name="Рисунок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31699" y="940814"/>
            <a:ext cx="951795" cy="471490"/>
          </a:xfrm>
          <a:prstGeom prst="rect">
            <a:avLst/>
          </a:prstGeom>
        </p:spPr>
      </p:pic>
    </p:spTree>
    <p:extLst>
      <p:ext uri="{BB962C8B-B14F-4D97-AF65-F5344CB8AC3E}">
        <p14:creationId xmlns:p14="http://schemas.microsoft.com/office/powerpoint/2010/main" val="1332547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C159FAB-A82C-4298-BDC6-19C4DC98793D}" type="slidenum">
              <a:rPr lang="en-MY" smtClean="0"/>
              <a:t>10</a:t>
            </a:fld>
            <a:endParaRPr lang="en-MY"/>
          </a:p>
        </p:txBody>
      </p:sp>
      <p:sp>
        <p:nvSpPr>
          <p:cNvPr id="40" name="Rectangle 19">
            <a:extLst>
              <a:ext uri="{FF2B5EF4-FFF2-40B4-BE49-F238E27FC236}">
                <a16:creationId xmlns:a16="http://schemas.microsoft.com/office/drawing/2014/main" xmlns="" id="{D2DF5777-B313-4885-A0BE-9A5C776D4B39}"/>
              </a:ext>
            </a:extLst>
          </p:cNvPr>
          <p:cNvSpPr/>
          <p:nvPr/>
        </p:nvSpPr>
        <p:spPr>
          <a:xfrm>
            <a:off x="876343" y="80018"/>
            <a:ext cx="8394915" cy="307777"/>
          </a:xfrm>
          <a:prstGeom prst="rect">
            <a:avLst/>
          </a:prstGeom>
        </p:spPr>
        <p:txBody>
          <a:bodyPr wrap="square">
            <a:spAutoFit/>
          </a:bodyPr>
          <a:lstStyle/>
          <a:p>
            <a:pPr algn="ctr" defTabSz="457200">
              <a:defRPr/>
            </a:pPr>
            <a:r>
              <a:rPr lang="en-US" sz="1400" dirty="0">
                <a:solidFill>
                  <a:schemeClr val="accent1">
                    <a:lumMod val="75000"/>
                  </a:schemeClr>
                </a:solidFill>
              </a:rPr>
              <a:t>III International Scientific Conference on “</a:t>
            </a:r>
            <a:r>
              <a:rPr lang="en-US" sz="1400" b="1" dirty="0">
                <a:solidFill>
                  <a:schemeClr val="accent1">
                    <a:lumMod val="75000"/>
                  </a:schemeClr>
                </a:solidFill>
              </a:rPr>
              <a:t>Sustainable and Efficient Use of Energy, Water and Natural Resources</a:t>
            </a:r>
            <a:r>
              <a:rPr lang="en-US" sz="1400" dirty="0">
                <a:solidFill>
                  <a:schemeClr val="accent1">
                    <a:lumMod val="75000"/>
                  </a:schemeClr>
                </a:solidFill>
              </a:rPr>
              <a:t>”</a:t>
            </a:r>
          </a:p>
        </p:txBody>
      </p:sp>
      <p:sp>
        <p:nvSpPr>
          <p:cNvPr id="43" name="Text Box 16"/>
          <p:cNvSpPr txBox="1">
            <a:spLocks noChangeArrowheads="1"/>
          </p:cNvSpPr>
          <p:nvPr/>
        </p:nvSpPr>
        <p:spPr bwMode="auto">
          <a:xfrm>
            <a:off x="7866186" y="679160"/>
            <a:ext cx="1612402" cy="364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12916" tIns="12916" rIns="12916" bIns="12916" numCol="1" anchor="t" anchorCtr="0" compatLnSpc="1">
            <a:prstTxWarp prst="textNoShape">
              <a:avLst/>
            </a:prstTxWarp>
          </a:bodyPr>
          <a:lstStyle/>
          <a:p>
            <a:pPr defTabSz="322937" fontAlgn="base">
              <a:spcBef>
                <a:spcPct val="0"/>
              </a:spcBef>
              <a:spcAft>
                <a:spcPct val="0"/>
              </a:spcAft>
            </a:pPr>
            <a:r>
              <a:rPr lang="en-MY" sz="849" b="1" i="1" dirty="0">
                <a:solidFill>
                  <a:srgbClr val="000000"/>
                </a:solidFill>
                <a:latin typeface="Arial" pitchFamily="34" charset="0"/>
                <a:cs typeface="Arial" pitchFamily="34" charset="0"/>
              </a:rPr>
              <a:t>Keywords</a:t>
            </a:r>
            <a:r>
              <a:rPr lang="en-US" sz="849" b="1" i="1" dirty="0" smtClean="0">
                <a:solidFill>
                  <a:srgbClr val="000000"/>
                </a:solidFill>
                <a:latin typeface="Arial" pitchFamily="34" charset="0"/>
                <a:cs typeface="Arial" pitchFamily="34" charset="0"/>
              </a:rPr>
              <a:t>:</a:t>
            </a:r>
            <a:r>
              <a:rPr lang="ru-RU" sz="849" b="1" i="1" dirty="0" smtClean="0">
                <a:solidFill>
                  <a:srgbClr val="000000"/>
                </a:solidFill>
                <a:latin typeface="Arial" pitchFamily="34" charset="0"/>
                <a:cs typeface="Arial" pitchFamily="34" charset="0"/>
              </a:rPr>
              <a:t> </a:t>
            </a:r>
            <a:r>
              <a:rPr lang="en-US" sz="800" dirty="0" smtClean="0"/>
              <a:t>exergy</a:t>
            </a:r>
            <a:r>
              <a:rPr lang="en-US" sz="800" dirty="0"/>
              <a:t>, increasing energy efficiency, energy, fuel</a:t>
            </a:r>
            <a:endParaRPr lang="en-US" sz="634" b="1" dirty="0">
              <a:latin typeface="Arial" pitchFamily="34" charset="0"/>
              <a:cs typeface="Arial" pitchFamily="34" charset="0"/>
            </a:endParaRPr>
          </a:p>
        </p:txBody>
      </p:sp>
      <p:sp>
        <p:nvSpPr>
          <p:cNvPr id="45" name="Rectangle 7"/>
          <p:cNvSpPr/>
          <p:nvPr/>
        </p:nvSpPr>
        <p:spPr>
          <a:xfrm>
            <a:off x="935874" y="603993"/>
            <a:ext cx="8455260" cy="643253"/>
          </a:xfrm>
          <a:prstGeom prst="rect">
            <a:avLst/>
          </a:prstGeom>
        </p:spPr>
        <p:txBody>
          <a:bodyPr wrap="square">
            <a:spAutoFit/>
          </a:bodyPr>
          <a:lstStyle/>
          <a:p>
            <a:pPr algn="just">
              <a:lnSpc>
                <a:spcPct val="110000"/>
              </a:lnSpc>
              <a:spcAft>
                <a:spcPts val="300"/>
              </a:spcAft>
              <a:tabLst>
                <a:tab pos="4508500" algn="r"/>
              </a:tabLst>
            </a:pPr>
            <a:r>
              <a:rPr lang="en-US" sz="1000" dirty="0" smtClean="0">
                <a:latin typeface="Arial" panose="020B0604020202020204" pitchFamily="34" charset="0"/>
                <a:ea typeface="Times New Roman" panose="02020603050405020304" pitchFamily="18" charset="0"/>
                <a:cs typeface="Times New Roman" panose="02020603050405020304" pitchFamily="18" charset="0"/>
              </a:rPr>
              <a:t>Names</a:t>
            </a:r>
            <a:r>
              <a:rPr lang="ru-RU" sz="1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1000" b="1" dirty="0" err="1">
                <a:solidFill>
                  <a:srgbClr val="445263"/>
                </a:solidFill>
              </a:rPr>
              <a:t>E.A</a:t>
            </a:r>
            <a:r>
              <a:rPr lang="en-US" sz="1000" b="1" dirty="0">
                <a:solidFill>
                  <a:srgbClr val="445263"/>
                </a:solidFill>
              </a:rPr>
              <a:t>. </a:t>
            </a:r>
            <a:r>
              <a:rPr lang="en-US" sz="1000" b="1" dirty="0" err="1">
                <a:solidFill>
                  <a:srgbClr val="445263"/>
                </a:solidFill>
              </a:rPr>
              <a:t>Yushkova</a:t>
            </a:r>
            <a:r>
              <a:rPr lang="ru-RU" sz="1000" b="1" baseline="30000" dirty="0">
                <a:solidFill>
                  <a:srgbClr val="445263"/>
                </a:solidFill>
              </a:rPr>
              <a:t>1</a:t>
            </a:r>
            <a:r>
              <a:rPr lang="ru-RU" sz="1000" b="1" dirty="0">
                <a:solidFill>
                  <a:srgbClr val="445263"/>
                </a:solidFill>
              </a:rPr>
              <a:t>, </a:t>
            </a:r>
            <a:r>
              <a:rPr lang="en-US" sz="1000" b="1" dirty="0">
                <a:solidFill>
                  <a:srgbClr val="445263"/>
                </a:solidFill>
              </a:rPr>
              <a:t>V.A. </a:t>
            </a:r>
            <a:r>
              <a:rPr lang="en-US" sz="1000" b="1" dirty="0" err="1">
                <a:solidFill>
                  <a:srgbClr val="445263"/>
                </a:solidFill>
              </a:rPr>
              <a:t>Lebedev</a:t>
            </a:r>
            <a:r>
              <a:rPr lang="ru-RU" sz="1000" b="1" baseline="30000" dirty="0">
                <a:solidFill>
                  <a:srgbClr val="445263"/>
                </a:solidFill>
              </a:rPr>
              <a:t>1</a:t>
            </a:r>
            <a:r>
              <a:rPr lang="ru-RU" sz="1000" b="1" dirty="0">
                <a:solidFill>
                  <a:srgbClr val="445263"/>
                </a:solidFill>
              </a:rPr>
              <a:t>, </a:t>
            </a:r>
            <a:r>
              <a:rPr lang="en-US" sz="1000" b="1" dirty="0" err="1">
                <a:solidFill>
                  <a:srgbClr val="445263"/>
                </a:solidFill>
              </a:rPr>
              <a:t>A.A</a:t>
            </a:r>
            <a:r>
              <a:rPr lang="en-US" sz="1000" b="1" dirty="0">
                <a:solidFill>
                  <a:srgbClr val="445263"/>
                </a:solidFill>
              </a:rPr>
              <a:t>. </a:t>
            </a:r>
            <a:r>
              <a:rPr lang="en-US" sz="1000" b="1" dirty="0" err="1">
                <a:solidFill>
                  <a:srgbClr val="445263"/>
                </a:solidFill>
              </a:rPr>
              <a:t>Nikitin</a:t>
            </a:r>
            <a:r>
              <a:rPr lang="ru-RU" sz="1000" b="1" baseline="30000" dirty="0">
                <a:solidFill>
                  <a:srgbClr val="445263"/>
                </a:solidFill>
              </a:rPr>
              <a:t>2</a:t>
            </a:r>
          </a:p>
          <a:p>
            <a:pPr algn="just">
              <a:lnSpc>
                <a:spcPct val="110000"/>
              </a:lnSpc>
              <a:spcAft>
                <a:spcPts val="300"/>
              </a:spcAft>
              <a:tabLst>
                <a:tab pos="4508500" algn="r"/>
              </a:tabLst>
            </a:pPr>
            <a:r>
              <a:rPr lang="en-US" sz="1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800" dirty="0" smtClean="0">
                <a:latin typeface="Arial" panose="020B0604020202020204" pitchFamily="34" charset="0"/>
                <a:ea typeface="Times New Roman" panose="02020603050405020304" pitchFamily="18" charset="0"/>
                <a:cs typeface="Times New Roman" panose="02020603050405020304" pitchFamily="18" charset="0"/>
              </a:rPr>
              <a:t>Affiliations</a:t>
            </a:r>
            <a:r>
              <a:rPr lang="ru-RU" sz="800" dirty="0" smtClean="0">
                <a:latin typeface="Arial" panose="020B0604020202020204" pitchFamily="34" charset="0"/>
                <a:ea typeface="Times New Roman" panose="02020603050405020304" pitchFamily="18" charset="0"/>
                <a:cs typeface="Times New Roman" panose="02020603050405020304" pitchFamily="18" charset="0"/>
              </a:rPr>
              <a:t> </a:t>
            </a:r>
            <a:r>
              <a:rPr lang="ru-RU" sz="800" b="1" baseline="30000" dirty="0">
                <a:solidFill>
                  <a:srgbClr val="445263"/>
                </a:solidFill>
              </a:rPr>
              <a:t>1</a:t>
            </a:r>
            <a:r>
              <a:rPr lang="en-US" sz="800" b="1" dirty="0">
                <a:solidFill>
                  <a:srgbClr val="445263"/>
                </a:solidFill>
              </a:rPr>
              <a:t>Saint Petersburg Mining University</a:t>
            </a:r>
            <a:r>
              <a:rPr lang="ru-RU" sz="800" b="1" dirty="0">
                <a:solidFill>
                  <a:srgbClr val="445263"/>
                </a:solidFill>
              </a:rPr>
              <a:t>, </a:t>
            </a:r>
            <a:r>
              <a:rPr lang="ru-RU" sz="800" b="1" baseline="30000" dirty="0">
                <a:solidFill>
                  <a:srgbClr val="445263"/>
                </a:solidFill>
              </a:rPr>
              <a:t>2</a:t>
            </a:r>
            <a:r>
              <a:rPr lang="en-US" sz="800" b="1" dirty="0">
                <a:solidFill>
                  <a:srgbClr val="445263"/>
                </a:solidFill>
              </a:rPr>
              <a:t>National Research University </a:t>
            </a:r>
            <a:r>
              <a:rPr lang="en-US" sz="800" b="1" dirty="0" err="1">
                <a:solidFill>
                  <a:srgbClr val="445263"/>
                </a:solidFill>
              </a:rPr>
              <a:t>ITMO</a:t>
            </a:r>
            <a:endParaRPr lang="ru-RU" sz="800" b="1" dirty="0">
              <a:solidFill>
                <a:srgbClr val="445263"/>
              </a:solidFill>
            </a:endParaRPr>
          </a:p>
          <a:p>
            <a:pPr algn="just">
              <a:lnSpc>
                <a:spcPct val="110000"/>
              </a:lnSpc>
              <a:spcAft>
                <a:spcPts val="300"/>
              </a:spcAft>
              <a:tabLst>
                <a:tab pos="4508500" algn="r"/>
              </a:tabLst>
            </a:pP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6" name="Text Box 2"/>
          <p:cNvSpPr txBox="1">
            <a:spLocks noChangeArrowheads="1"/>
          </p:cNvSpPr>
          <p:nvPr/>
        </p:nvSpPr>
        <p:spPr bwMode="auto">
          <a:xfrm>
            <a:off x="1276544" y="333436"/>
            <a:ext cx="8458867" cy="270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12916" tIns="12916" rIns="12916" bIns="12916" numCol="1" anchor="ctr" anchorCtr="0" compatLnSpc="1">
            <a:prstTxWarp prst="textNoShape">
              <a:avLst/>
            </a:prstTxWarp>
          </a:bodyPr>
          <a:lstStyle/>
          <a:p>
            <a:pPr algn="ctr" defTabSz="322937" fontAlgn="base">
              <a:spcBef>
                <a:spcPct val="0"/>
              </a:spcBef>
              <a:spcAft>
                <a:spcPct val="0"/>
              </a:spcAft>
            </a:pPr>
            <a:r>
              <a:rPr lang="ru-RU" sz="1200" b="1" dirty="0">
                <a:solidFill>
                  <a:srgbClr val="445263"/>
                </a:solidFill>
              </a:rPr>
              <a:t>«</a:t>
            </a:r>
            <a:r>
              <a:rPr lang="en-US" sz="1200" b="1" dirty="0">
                <a:solidFill>
                  <a:srgbClr val="445263"/>
                </a:solidFill>
              </a:rPr>
              <a:t>Using pinch analysis technology to assess energy efficiency in oil refining technology</a:t>
            </a:r>
            <a:r>
              <a:rPr lang="ru-RU" sz="1200" b="1" dirty="0">
                <a:solidFill>
                  <a:srgbClr val="445263"/>
                </a:solidFill>
              </a:rPr>
              <a:t>»</a:t>
            </a:r>
            <a:endParaRPr lang="en-MY" sz="1200" b="1" dirty="0">
              <a:solidFill>
                <a:srgbClr val="000000"/>
              </a:solidFill>
              <a:latin typeface="Arial" pitchFamily="34" charset="0"/>
              <a:cs typeface="Arial" pitchFamily="34" charset="0"/>
            </a:endParaRPr>
          </a:p>
        </p:txBody>
      </p:sp>
      <p:pic>
        <p:nvPicPr>
          <p:cNvPr id="49" name="Рисунок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4234" y="-8392"/>
            <a:ext cx="685471" cy="484598"/>
          </a:xfrm>
          <a:prstGeom prst="rect">
            <a:avLst/>
          </a:prstGeom>
        </p:spPr>
      </p:pic>
      <p:pic>
        <p:nvPicPr>
          <p:cNvPr id="50" name="Рисунок 49"/>
          <p:cNvPicPr>
            <a:picLocks noChangeAspect="1"/>
          </p:cNvPicPr>
          <p:nvPr/>
        </p:nvPicPr>
        <p:blipFill rotWithShape="1">
          <a:blip r:embed="rId3" cstate="print">
            <a:extLst>
              <a:ext uri="{28A0092B-C50C-407E-A947-70E740481C1C}">
                <a14:useLocalDpi xmlns:a14="http://schemas.microsoft.com/office/drawing/2010/main" val="0"/>
              </a:ext>
            </a:extLst>
          </a:blip>
          <a:srcRect l="7194" r="7100"/>
          <a:stretch/>
        </p:blipFill>
        <p:spPr>
          <a:xfrm>
            <a:off x="9799705" y="9402"/>
            <a:ext cx="864000" cy="461762"/>
          </a:xfrm>
          <a:prstGeom prst="rect">
            <a:avLst/>
          </a:prstGeom>
        </p:spPr>
      </p:pic>
      <p:sp>
        <p:nvSpPr>
          <p:cNvPr id="18" name="Rectangle 4">
            <a:extLst>
              <a:ext uri="{FF2B5EF4-FFF2-40B4-BE49-F238E27FC236}">
                <a16:creationId xmlns:a16="http://schemas.microsoft.com/office/drawing/2014/main" xmlns="" id="{82568482-9FC6-4028-B91D-34693AC2D673}"/>
              </a:ext>
            </a:extLst>
          </p:cNvPr>
          <p:cNvSpPr>
            <a:spLocks noChangeArrowheads="1"/>
          </p:cNvSpPr>
          <p:nvPr/>
        </p:nvSpPr>
        <p:spPr bwMode="auto">
          <a:xfrm>
            <a:off x="188928" y="6732165"/>
            <a:ext cx="10313957" cy="108000"/>
          </a:xfrm>
          <a:prstGeom prst="rect">
            <a:avLst/>
          </a:prstGeom>
          <a:solidFill>
            <a:schemeClr val="accent1">
              <a:lumMod val="75000"/>
            </a:schemeClr>
          </a:solidFill>
          <a:ln>
            <a:noFill/>
          </a:ln>
          <a:effectLst/>
        </p:spPr>
        <p:txBody>
          <a:bodyPr vert="horz" wrap="square" lIns="12916" tIns="12916" rIns="12916" bIns="12916" numCol="1" anchor="t" anchorCtr="0" compatLnSpc="1">
            <a:prstTxWarp prst="textNoShape">
              <a:avLst/>
            </a:prstTxWarp>
          </a:bodyPr>
          <a:lstStyle/>
          <a:p>
            <a:endParaRPr lang="en-MY" sz="723" dirty="0"/>
          </a:p>
        </p:txBody>
      </p:sp>
      <p:cxnSp>
        <p:nvCxnSpPr>
          <p:cNvPr id="19" name="AutoShape 21">
            <a:extLst>
              <a:ext uri="{FF2B5EF4-FFF2-40B4-BE49-F238E27FC236}">
                <a16:creationId xmlns:a16="http://schemas.microsoft.com/office/drawing/2014/main" xmlns="" id="{EDBBDBA8-8218-4390-B2F6-D51BFE7BFF38}"/>
              </a:ext>
            </a:extLst>
          </p:cNvPr>
          <p:cNvCxnSpPr>
            <a:cxnSpLocks noChangeShapeType="1"/>
          </p:cNvCxnSpPr>
          <p:nvPr/>
        </p:nvCxnSpPr>
        <p:spPr bwMode="auto">
          <a:xfrm>
            <a:off x="188928" y="1179810"/>
            <a:ext cx="10230718" cy="0"/>
          </a:xfrm>
          <a:prstGeom prst="straightConnector1">
            <a:avLst/>
          </a:prstGeom>
          <a:noFill/>
          <a:ln w="9525" algn="ctr">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pic>
        <p:nvPicPr>
          <p:cNvPr id="20" name="Рисунок 19">
            <a:extLst>
              <a:ext uri="{FF2B5EF4-FFF2-40B4-BE49-F238E27FC236}">
                <a16:creationId xmlns:a16="http://schemas.microsoft.com/office/drawing/2014/main" xmlns="" id="{016B3565-0CFB-437F-B39E-8570E54D27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62" y="54363"/>
            <a:ext cx="777481" cy="371839"/>
          </a:xfrm>
          <a:prstGeom prst="rect">
            <a:avLst/>
          </a:prstGeom>
        </p:spPr>
      </p:pic>
      <p:sp>
        <p:nvSpPr>
          <p:cNvPr id="39" name="Rectangle 27"/>
          <p:cNvSpPr>
            <a:spLocks noChangeArrowheads="1"/>
          </p:cNvSpPr>
          <p:nvPr/>
        </p:nvSpPr>
        <p:spPr bwMode="auto">
          <a:xfrm>
            <a:off x="0" y="0"/>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Rectangle 2"/>
          <p:cNvSpPr>
            <a:spLocks noChangeArrowheads="1"/>
          </p:cNvSpPr>
          <p:nvPr/>
        </p:nvSpPr>
        <p:spPr bwMode="auto">
          <a:xfrm>
            <a:off x="0" y="0"/>
            <a:ext cx="10691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6" name="Рисунок 15"/>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5200280" y="1549198"/>
            <a:ext cx="4538099" cy="5110943"/>
          </a:xfrm>
          <a:prstGeom prst="rect">
            <a:avLst/>
          </a:prstGeom>
          <a:noFill/>
          <a:ln>
            <a:solidFill>
              <a:schemeClr val="tx1"/>
            </a:solidFill>
          </a:ln>
        </p:spPr>
      </p:pic>
      <p:pic>
        <p:nvPicPr>
          <p:cNvPr id="17" name="Рисунок 16"/>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323251" y="1927128"/>
            <a:ext cx="4538098" cy="4355084"/>
          </a:xfrm>
          <a:prstGeom prst="rect">
            <a:avLst/>
          </a:prstGeom>
          <a:noFill/>
          <a:ln>
            <a:solidFill>
              <a:schemeClr val="tx1"/>
            </a:solidFill>
          </a:ln>
        </p:spPr>
      </p:pic>
      <p:sp>
        <p:nvSpPr>
          <p:cNvPr id="5" name="Прямоугольник 4"/>
          <p:cNvSpPr/>
          <p:nvPr/>
        </p:nvSpPr>
        <p:spPr>
          <a:xfrm>
            <a:off x="188928" y="1215518"/>
            <a:ext cx="5343525" cy="584775"/>
          </a:xfrm>
          <a:prstGeom prst="rect">
            <a:avLst/>
          </a:prstGeom>
        </p:spPr>
        <p:txBody>
          <a:bodyPr>
            <a:spAutoFit/>
          </a:bodyPr>
          <a:lstStyle/>
          <a:p>
            <a:r>
              <a:rPr lang="en-US" sz="1600" dirty="0">
                <a:solidFill>
                  <a:schemeClr val="accent1">
                    <a:lumMod val="50000"/>
                  </a:schemeClr>
                </a:solidFill>
              </a:rPr>
              <a:t>Converted heat fluxes of the furnace in the "enthalpy - temperature" coordinate system</a:t>
            </a:r>
            <a:endParaRPr lang="ru-RU" sz="1600" dirty="0">
              <a:solidFill>
                <a:schemeClr val="accent1">
                  <a:lumMod val="50000"/>
                </a:schemeClr>
              </a:solidFill>
            </a:endParaRPr>
          </a:p>
        </p:txBody>
      </p:sp>
      <p:sp>
        <p:nvSpPr>
          <p:cNvPr id="6" name="Прямоугольник 5"/>
          <p:cNvSpPr/>
          <p:nvPr/>
        </p:nvSpPr>
        <p:spPr>
          <a:xfrm>
            <a:off x="4938960" y="1215518"/>
            <a:ext cx="5343525" cy="584775"/>
          </a:xfrm>
          <a:prstGeom prst="rect">
            <a:avLst/>
          </a:prstGeom>
        </p:spPr>
        <p:txBody>
          <a:bodyPr>
            <a:spAutoFit/>
          </a:bodyPr>
          <a:lstStyle/>
          <a:p>
            <a:r>
              <a:rPr lang="en-US" sz="1600" dirty="0">
                <a:solidFill>
                  <a:schemeClr val="accent1">
                    <a:lumMod val="50000"/>
                  </a:schemeClr>
                </a:solidFill>
              </a:rPr>
              <a:t>Converted heat fluxes of the furnace in the "exergy - temperature" coordinate system</a:t>
            </a:r>
            <a:endParaRPr lang="ru-RU" sz="1600" dirty="0">
              <a:solidFill>
                <a:schemeClr val="accent1">
                  <a:lumMod val="50000"/>
                </a:schemeClr>
              </a:solidFill>
            </a:endParaRPr>
          </a:p>
        </p:txBody>
      </p:sp>
    </p:spTree>
    <p:extLst>
      <p:ext uri="{BB962C8B-B14F-4D97-AF65-F5344CB8AC3E}">
        <p14:creationId xmlns:p14="http://schemas.microsoft.com/office/powerpoint/2010/main" val="3259266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C159FAB-A82C-4298-BDC6-19C4DC98793D}" type="slidenum">
              <a:rPr lang="en-MY" smtClean="0"/>
              <a:t>11</a:t>
            </a:fld>
            <a:endParaRPr lang="en-MY"/>
          </a:p>
        </p:txBody>
      </p:sp>
      <p:sp>
        <p:nvSpPr>
          <p:cNvPr id="40" name="Rectangle 19">
            <a:extLst>
              <a:ext uri="{FF2B5EF4-FFF2-40B4-BE49-F238E27FC236}">
                <a16:creationId xmlns:a16="http://schemas.microsoft.com/office/drawing/2014/main" xmlns="" id="{D2DF5777-B313-4885-A0BE-9A5C776D4B39}"/>
              </a:ext>
            </a:extLst>
          </p:cNvPr>
          <p:cNvSpPr/>
          <p:nvPr/>
        </p:nvSpPr>
        <p:spPr>
          <a:xfrm>
            <a:off x="876343" y="80018"/>
            <a:ext cx="8394915" cy="307777"/>
          </a:xfrm>
          <a:prstGeom prst="rect">
            <a:avLst/>
          </a:prstGeom>
        </p:spPr>
        <p:txBody>
          <a:bodyPr wrap="square">
            <a:spAutoFit/>
          </a:bodyPr>
          <a:lstStyle/>
          <a:p>
            <a:pPr algn="ctr" defTabSz="457200">
              <a:defRPr/>
            </a:pPr>
            <a:r>
              <a:rPr lang="en-US" sz="1400" dirty="0">
                <a:solidFill>
                  <a:schemeClr val="accent1">
                    <a:lumMod val="75000"/>
                  </a:schemeClr>
                </a:solidFill>
              </a:rPr>
              <a:t>III International Scientific Conference on “</a:t>
            </a:r>
            <a:r>
              <a:rPr lang="en-US" sz="1400" b="1" dirty="0">
                <a:solidFill>
                  <a:schemeClr val="accent1">
                    <a:lumMod val="75000"/>
                  </a:schemeClr>
                </a:solidFill>
              </a:rPr>
              <a:t>Sustainable and Efficient Use of Energy, Water and Natural Resources</a:t>
            </a:r>
            <a:r>
              <a:rPr lang="en-US" sz="1400" dirty="0">
                <a:solidFill>
                  <a:schemeClr val="accent1">
                    <a:lumMod val="75000"/>
                  </a:schemeClr>
                </a:solidFill>
              </a:rPr>
              <a:t>”</a:t>
            </a:r>
          </a:p>
        </p:txBody>
      </p:sp>
      <p:sp>
        <p:nvSpPr>
          <p:cNvPr id="43" name="Text Box 16"/>
          <p:cNvSpPr txBox="1">
            <a:spLocks noChangeArrowheads="1"/>
          </p:cNvSpPr>
          <p:nvPr/>
        </p:nvSpPr>
        <p:spPr bwMode="auto">
          <a:xfrm>
            <a:off x="7866186" y="679160"/>
            <a:ext cx="1612402" cy="364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12916" tIns="12916" rIns="12916" bIns="12916" numCol="1" anchor="t" anchorCtr="0" compatLnSpc="1">
            <a:prstTxWarp prst="textNoShape">
              <a:avLst/>
            </a:prstTxWarp>
          </a:bodyPr>
          <a:lstStyle/>
          <a:p>
            <a:pPr defTabSz="322937" fontAlgn="base">
              <a:spcBef>
                <a:spcPct val="0"/>
              </a:spcBef>
              <a:spcAft>
                <a:spcPct val="0"/>
              </a:spcAft>
            </a:pPr>
            <a:r>
              <a:rPr lang="en-MY" sz="849" b="1" i="1" dirty="0">
                <a:solidFill>
                  <a:srgbClr val="000000"/>
                </a:solidFill>
                <a:latin typeface="Arial" pitchFamily="34" charset="0"/>
                <a:cs typeface="Arial" pitchFamily="34" charset="0"/>
              </a:rPr>
              <a:t>Keywords</a:t>
            </a:r>
            <a:r>
              <a:rPr lang="en-US" sz="849" b="1" i="1" dirty="0" smtClean="0">
                <a:solidFill>
                  <a:srgbClr val="000000"/>
                </a:solidFill>
                <a:latin typeface="Arial" pitchFamily="34" charset="0"/>
                <a:cs typeface="Arial" pitchFamily="34" charset="0"/>
              </a:rPr>
              <a:t>:</a:t>
            </a:r>
            <a:r>
              <a:rPr lang="ru-RU" sz="849" b="1" i="1" dirty="0" smtClean="0">
                <a:solidFill>
                  <a:srgbClr val="000000"/>
                </a:solidFill>
                <a:latin typeface="Arial" pitchFamily="34" charset="0"/>
                <a:cs typeface="Arial" pitchFamily="34" charset="0"/>
              </a:rPr>
              <a:t> </a:t>
            </a:r>
            <a:r>
              <a:rPr lang="en-US" sz="800" dirty="0" smtClean="0"/>
              <a:t>exergy</a:t>
            </a:r>
            <a:r>
              <a:rPr lang="en-US" sz="800" dirty="0"/>
              <a:t>, increasing energy efficiency, energy, fuel</a:t>
            </a:r>
            <a:endParaRPr lang="en-US" sz="634" b="1" dirty="0">
              <a:latin typeface="Arial" pitchFamily="34" charset="0"/>
              <a:cs typeface="Arial" pitchFamily="34" charset="0"/>
            </a:endParaRPr>
          </a:p>
        </p:txBody>
      </p:sp>
      <p:sp>
        <p:nvSpPr>
          <p:cNvPr id="45" name="Rectangle 7"/>
          <p:cNvSpPr/>
          <p:nvPr/>
        </p:nvSpPr>
        <p:spPr>
          <a:xfrm>
            <a:off x="935874" y="603993"/>
            <a:ext cx="8455260" cy="643253"/>
          </a:xfrm>
          <a:prstGeom prst="rect">
            <a:avLst/>
          </a:prstGeom>
        </p:spPr>
        <p:txBody>
          <a:bodyPr wrap="square">
            <a:spAutoFit/>
          </a:bodyPr>
          <a:lstStyle/>
          <a:p>
            <a:pPr algn="just">
              <a:lnSpc>
                <a:spcPct val="110000"/>
              </a:lnSpc>
              <a:spcAft>
                <a:spcPts val="300"/>
              </a:spcAft>
              <a:tabLst>
                <a:tab pos="4508500" algn="r"/>
              </a:tabLst>
            </a:pPr>
            <a:r>
              <a:rPr lang="en-US" sz="1000" dirty="0" smtClean="0">
                <a:latin typeface="Arial" panose="020B0604020202020204" pitchFamily="34" charset="0"/>
                <a:ea typeface="Times New Roman" panose="02020603050405020304" pitchFamily="18" charset="0"/>
                <a:cs typeface="Times New Roman" panose="02020603050405020304" pitchFamily="18" charset="0"/>
              </a:rPr>
              <a:t>Names</a:t>
            </a:r>
            <a:r>
              <a:rPr lang="ru-RU" sz="1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1000" b="1" dirty="0" err="1">
                <a:solidFill>
                  <a:srgbClr val="445263"/>
                </a:solidFill>
              </a:rPr>
              <a:t>E.A</a:t>
            </a:r>
            <a:r>
              <a:rPr lang="en-US" sz="1000" b="1" dirty="0">
                <a:solidFill>
                  <a:srgbClr val="445263"/>
                </a:solidFill>
              </a:rPr>
              <a:t>. </a:t>
            </a:r>
            <a:r>
              <a:rPr lang="en-US" sz="1000" b="1" dirty="0" err="1">
                <a:solidFill>
                  <a:srgbClr val="445263"/>
                </a:solidFill>
              </a:rPr>
              <a:t>Yushkova</a:t>
            </a:r>
            <a:r>
              <a:rPr lang="ru-RU" sz="1000" b="1" baseline="30000" dirty="0">
                <a:solidFill>
                  <a:srgbClr val="445263"/>
                </a:solidFill>
              </a:rPr>
              <a:t>1</a:t>
            </a:r>
            <a:r>
              <a:rPr lang="ru-RU" sz="1000" b="1" dirty="0">
                <a:solidFill>
                  <a:srgbClr val="445263"/>
                </a:solidFill>
              </a:rPr>
              <a:t>, </a:t>
            </a:r>
            <a:r>
              <a:rPr lang="en-US" sz="1000" b="1" dirty="0">
                <a:solidFill>
                  <a:srgbClr val="445263"/>
                </a:solidFill>
              </a:rPr>
              <a:t>V.A. </a:t>
            </a:r>
            <a:r>
              <a:rPr lang="en-US" sz="1000" b="1" dirty="0" err="1">
                <a:solidFill>
                  <a:srgbClr val="445263"/>
                </a:solidFill>
              </a:rPr>
              <a:t>Lebedev</a:t>
            </a:r>
            <a:r>
              <a:rPr lang="ru-RU" sz="1000" b="1" baseline="30000" dirty="0">
                <a:solidFill>
                  <a:srgbClr val="445263"/>
                </a:solidFill>
              </a:rPr>
              <a:t>1</a:t>
            </a:r>
            <a:r>
              <a:rPr lang="ru-RU" sz="1000" b="1" dirty="0">
                <a:solidFill>
                  <a:srgbClr val="445263"/>
                </a:solidFill>
              </a:rPr>
              <a:t>, </a:t>
            </a:r>
            <a:r>
              <a:rPr lang="en-US" sz="1000" b="1" dirty="0" err="1">
                <a:solidFill>
                  <a:srgbClr val="445263"/>
                </a:solidFill>
              </a:rPr>
              <a:t>A.A</a:t>
            </a:r>
            <a:r>
              <a:rPr lang="en-US" sz="1000" b="1" dirty="0">
                <a:solidFill>
                  <a:srgbClr val="445263"/>
                </a:solidFill>
              </a:rPr>
              <a:t>. </a:t>
            </a:r>
            <a:r>
              <a:rPr lang="en-US" sz="1000" b="1" dirty="0" err="1">
                <a:solidFill>
                  <a:srgbClr val="445263"/>
                </a:solidFill>
              </a:rPr>
              <a:t>Nikitin</a:t>
            </a:r>
            <a:r>
              <a:rPr lang="ru-RU" sz="1000" b="1" baseline="30000" dirty="0">
                <a:solidFill>
                  <a:srgbClr val="445263"/>
                </a:solidFill>
              </a:rPr>
              <a:t>2</a:t>
            </a:r>
          </a:p>
          <a:p>
            <a:pPr algn="just">
              <a:lnSpc>
                <a:spcPct val="110000"/>
              </a:lnSpc>
              <a:spcAft>
                <a:spcPts val="300"/>
              </a:spcAft>
              <a:tabLst>
                <a:tab pos="4508500" algn="r"/>
              </a:tabLst>
            </a:pPr>
            <a:r>
              <a:rPr lang="en-US" sz="1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800" dirty="0" smtClean="0">
                <a:latin typeface="Arial" panose="020B0604020202020204" pitchFamily="34" charset="0"/>
                <a:ea typeface="Times New Roman" panose="02020603050405020304" pitchFamily="18" charset="0"/>
                <a:cs typeface="Times New Roman" panose="02020603050405020304" pitchFamily="18" charset="0"/>
              </a:rPr>
              <a:t>Affiliations</a:t>
            </a:r>
            <a:r>
              <a:rPr lang="ru-RU" sz="800" dirty="0" smtClean="0">
                <a:latin typeface="Arial" panose="020B0604020202020204" pitchFamily="34" charset="0"/>
                <a:ea typeface="Times New Roman" panose="02020603050405020304" pitchFamily="18" charset="0"/>
                <a:cs typeface="Times New Roman" panose="02020603050405020304" pitchFamily="18" charset="0"/>
              </a:rPr>
              <a:t> </a:t>
            </a:r>
            <a:r>
              <a:rPr lang="ru-RU" sz="800" b="1" baseline="30000" dirty="0">
                <a:solidFill>
                  <a:srgbClr val="445263"/>
                </a:solidFill>
              </a:rPr>
              <a:t>1</a:t>
            </a:r>
            <a:r>
              <a:rPr lang="en-US" sz="800" b="1" dirty="0">
                <a:solidFill>
                  <a:srgbClr val="445263"/>
                </a:solidFill>
              </a:rPr>
              <a:t>Saint Petersburg Mining University</a:t>
            </a:r>
            <a:r>
              <a:rPr lang="ru-RU" sz="800" b="1" dirty="0">
                <a:solidFill>
                  <a:srgbClr val="445263"/>
                </a:solidFill>
              </a:rPr>
              <a:t>, </a:t>
            </a:r>
            <a:r>
              <a:rPr lang="ru-RU" sz="800" b="1" baseline="30000" dirty="0">
                <a:solidFill>
                  <a:srgbClr val="445263"/>
                </a:solidFill>
              </a:rPr>
              <a:t>2</a:t>
            </a:r>
            <a:r>
              <a:rPr lang="en-US" sz="800" b="1" dirty="0">
                <a:solidFill>
                  <a:srgbClr val="445263"/>
                </a:solidFill>
              </a:rPr>
              <a:t>National Research University </a:t>
            </a:r>
            <a:r>
              <a:rPr lang="en-US" sz="800" b="1" dirty="0" err="1">
                <a:solidFill>
                  <a:srgbClr val="445263"/>
                </a:solidFill>
              </a:rPr>
              <a:t>ITMO</a:t>
            </a:r>
            <a:endParaRPr lang="ru-RU" sz="800" b="1" dirty="0">
              <a:solidFill>
                <a:srgbClr val="445263"/>
              </a:solidFill>
            </a:endParaRPr>
          </a:p>
          <a:p>
            <a:pPr algn="just">
              <a:lnSpc>
                <a:spcPct val="110000"/>
              </a:lnSpc>
              <a:spcAft>
                <a:spcPts val="300"/>
              </a:spcAft>
              <a:tabLst>
                <a:tab pos="4508500" algn="r"/>
              </a:tabLst>
            </a:pP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6" name="Text Box 2"/>
          <p:cNvSpPr txBox="1">
            <a:spLocks noChangeArrowheads="1"/>
          </p:cNvSpPr>
          <p:nvPr/>
        </p:nvSpPr>
        <p:spPr bwMode="auto">
          <a:xfrm>
            <a:off x="1276544" y="333436"/>
            <a:ext cx="8458867" cy="270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12916" tIns="12916" rIns="12916" bIns="12916" numCol="1" anchor="ctr" anchorCtr="0" compatLnSpc="1">
            <a:prstTxWarp prst="textNoShape">
              <a:avLst/>
            </a:prstTxWarp>
          </a:bodyPr>
          <a:lstStyle/>
          <a:p>
            <a:pPr algn="ctr" defTabSz="322937" fontAlgn="base">
              <a:spcBef>
                <a:spcPct val="0"/>
              </a:spcBef>
              <a:spcAft>
                <a:spcPct val="0"/>
              </a:spcAft>
            </a:pPr>
            <a:r>
              <a:rPr lang="ru-RU" sz="1200" b="1" dirty="0">
                <a:solidFill>
                  <a:srgbClr val="445263"/>
                </a:solidFill>
              </a:rPr>
              <a:t>«</a:t>
            </a:r>
            <a:r>
              <a:rPr lang="en-US" sz="1200" b="1" dirty="0">
                <a:solidFill>
                  <a:srgbClr val="445263"/>
                </a:solidFill>
              </a:rPr>
              <a:t>Using pinch analysis technology to assess energy efficiency in oil refining technology</a:t>
            </a:r>
            <a:r>
              <a:rPr lang="ru-RU" sz="1200" b="1" dirty="0">
                <a:solidFill>
                  <a:srgbClr val="445263"/>
                </a:solidFill>
              </a:rPr>
              <a:t>»</a:t>
            </a:r>
            <a:endParaRPr lang="en-MY" sz="1200" b="1" dirty="0">
              <a:solidFill>
                <a:srgbClr val="000000"/>
              </a:solidFill>
              <a:latin typeface="Arial" pitchFamily="34" charset="0"/>
              <a:cs typeface="Arial" pitchFamily="34" charset="0"/>
            </a:endParaRPr>
          </a:p>
        </p:txBody>
      </p:sp>
      <p:pic>
        <p:nvPicPr>
          <p:cNvPr id="49" name="Рисунок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4234" y="-8392"/>
            <a:ext cx="685471" cy="484598"/>
          </a:xfrm>
          <a:prstGeom prst="rect">
            <a:avLst/>
          </a:prstGeom>
        </p:spPr>
      </p:pic>
      <p:pic>
        <p:nvPicPr>
          <p:cNvPr id="50" name="Рисунок 49"/>
          <p:cNvPicPr>
            <a:picLocks noChangeAspect="1"/>
          </p:cNvPicPr>
          <p:nvPr/>
        </p:nvPicPr>
        <p:blipFill rotWithShape="1">
          <a:blip r:embed="rId3" cstate="print">
            <a:extLst>
              <a:ext uri="{28A0092B-C50C-407E-A947-70E740481C1C}">
                <a14:useLocalDpi xmlns:a14="http://schemas.microsoft.com/office/drawing/2010/main" val="0"/>
              </a:ext>
            </a:extLst>
          </a:blip>
          <a:srcRect l="7194" r="7100"/>
          <a:stretch/>
        </p:blipFill>
        <p:spPr>
          <a:xfrm>
            <a:off x="9799705" y="9402"/>
            <a:ext cx="864000" cy="461762"/>
          </a:xfrm>
          <a:prstGeom prst="rect">
            <a:avLst/>
          </a:prstGeom>
        </p:spPr>
      </p:pic>
      <p:sp>
        <p:nvSpPr>
          <p:cNvPr id="18" name="Rectangle 4">
            <a:extLst>
              <a:ext uri="{FF2B5EF4-FFF2-40B4-BE49-F238E27FC236}">
                <a16:creationId xmlns:a16="http://schemas.microsoft.com/office/drawing/2014/main" xmlns="" id="{82568482-9FC6-4028-B91D-34693AC2D673}"/>
              </a:ext>
            </a:extLst>
          </p:cNvPr>
          <p:cNvSpPr>
            <a:spLocks noChangeArrowheads="1"/>
          </p:cNvSpPr>
          <p:nvPr/>
        </p:nvSpPr>
        <p:spPr bwMode="auto">
          <a:xfrm>
            <a:off x="188928" y="6732165"/>
            <a:ext cx="10313957" cy="108000"/>
          </a:xfrm>
          <a:prstGeom prst="rect">
            <a:avLst/>
          </a:prstGeom>
          <a:solidFill>
            <a:schemeClr val="accent1">
              <a:lumMod val="75000"/>
            </a:schemeClr>
          </a:solidFill>
          <a:ln>
            <a:noFill/>
          </a:ln>
          <a:effectLst/>
        </p:spPr>
        <p:txBody>
          <a:bodyPr vert="horz" wrap="square" lIns="12916" tIns="12916" rIns="12916" bIns="12916" numCol="1" anchor="t" anchorCtr="0" compatLnSpc="1">
            <a:prstTxWarp prst="textNoShape">
              <a:avLst/>
            </a:prstTxWarp>
          </a:bodyPr>
          <a:lstStyle/>
          <a:p>
            <a:endParaRPr lang="en-MY" sz="723" dirty="0"/>
          </a:p>
        </p:txBody>
      </p:sp>
      <p:cxnSp>
        <p:nvCxnSpPr>
          <p:cNvPr id="19" name="AutoShape 21">
            <a:extLst>
              <a:ext uri="{FF2B5EF4-FFF2-40B4-BE49-F238E27FC236}">
                <a16:creationId xmlns:a16="http://schemas.microsoft.com/office/drawing/2014/main" xmlns="" id="{EDBBDBA8-8218-4390-B2F6-D51BFE7BFF38}"/>
              </a:ext>
            </a:extLst>
          </p:cNvPr>
          <p:cNvCxnSpPr>
            <a:cxnSpLocks noChangeShapeType="1"/>
          </p:cNvCxnSpPr>
          <p:nvPr/>
        </p:nvCxnSpPr>
        <p:spPr bwMode="auto">
          <a:xfrm>
            <a:off x="188928" y="1179810"/>
            <a:ext cx="10230718" cy="0"/>
          </a:xfrm>
          <a:prstGeom prst="straightConnector1">
            <a:avLst/>
          </a:prstGeom>
          <a:noFill/>
          <a:ln w="9525" algn="ctr">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pic>
        <p:nvPicPr>
          <p:cNvPr id="20" name="Рисунок 19">
            <a:extLst>
              <a:ext uri="{FF2B5EF4-FFF2-40B4-BE49-F238E27FC236}">
                <a16:creationId xmlns:a16="http://schemas.microsoft.com/office/drawing/2014/main" xmlns="" id="{016B3565-0CFB-437F-B39E-8570E54D27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62" y="54363"/>
            <a:ext cx="777481" cy="371839"/>
          </a:xfrm>
          <a:prstGeom prst="rect">
            <a:avLst/>
          </a:prstGeom>
        </p:spPr>
      </p:pic>
      <p:sp>
        <p:nvSpPr>
          <p:cNvPr id="39" name="Rectangle 27"/>
          <p:cNvSpPr>
            <a:spLocks noChangeArrowheads="1"/>
          </p:cNvSpPr>
          <p:nvPr/>
        </p:nvSpPr>
        <p:spPr bwMode="auto">
          <a:xfrm>
            <a:off x="0" y="0"/>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Rectangle 2"/>
          <p:cNvSpPr>
            <a:spLocks noChangeArrowheads="1"/>
          </p:cNvSpPr>
          <p:nvPr/>
        </p:nvSpPr>
        <p:spPr bwMode="auto">
          <a:xfrm>
            <a:off x="0" y="0"/>
            <a:ext cx="10691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Прямоугольник 4"/>
          <p:cNvSpPr/>
          <p:nvPr/>
        </p:nvSpPr>
        <p:spPr>
          <a:xfrm>
            <a:off x="3257674" y="1441422"/>
            <a:ext cx="4836162" cy="338554"/>
          </a:xfrm>
          <a:prstGeom prst="rect">
            <a:avLst/>
          </a:prstGeom>
        </p:spPr>
        <p:txBody>
          <a:bodyPr wrap="square">
            <a:spAutoFit/>
          </a:bodyPr>
          <a:lstStyle/>
          <a:p>
            <a:r>
              <a:rPr lang="en-US" sz="1600" b="1" dirty="0">
                <a:solidFill>
                  <a:schemeClr val="accent1">
                    <a:lumMod val="50000"/>
                  </a:schemeClr>
                </a:solidFill>
              </a:rPr>
              <a:t>Hot and cold streams before building heat exchangers</a:t>
            </a:r>
            <a:endParaRPr lang="ru-RU" sz="1600" b="1" dirty="0">
              <a:solidFill>
                <a:schemeClr val="accent1">
                  <a:lumMod val="50000"/>
                </a:schemeClr>
              </a:solidFill>
            </a:endParaRPr>
          </a:p>
        </p:txBody>
      </p:sp>
      <p:pic>
        <p:nvPicPr>
          <p:cNvPr id="21" name="Рисунок 20"/>
          <p:cNvPicPr/>
          <p:nvPr/>
        </p:nvPicPr>
        <p:blipFill>
          <a:blip r:embed="rId5">
            <a:extLst>
              <a:ext uri="{28A0092B-C50C-407E-A947-70E740481C1C}">
                <a14:useLocalDpi xmlns:a14="http://schemas.microsoft.com/office/drawing/2010/main" val="0"/>
              </a:ext>
            </a:extLst>
          </a:blip>
          <a:srcRect/>
          <a:stretch>
            <a:fillRect/>
          </a:stretch>
        </p:blipFill>
        <p:spPr bwMode="auto">
          <a:xfrm>
            <a:off x="1009693" y="1979637"/>
            <a:ext cx="8725718" cy="4032448"/>
          </a:xfrm>
          <a:prstGeom prst="rect">
            <a:avLst/>
          </a:prstGeom>
          <a:noFill/>
          <a:ln>
            <a:noFill/>
          </a:ln>
        </p:spPr>
      </p:pic>
    </p:spTree>
    <p:extLst>
      <p:ext uri="{BB962C8B-B14F-4D97-AF65-F5344CB8AC3E}">
        <p14:creationId xmlns:p14="http://schemas.microsoft.com/office/powerpoint/2010/main" val="3627630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C159FAB-A82C-4298-BDC6-19C4DC98793D}" type="slidenum">
              <a:rPr lang="en-MY" smtClean="0"/>
              <a:t>12</a:t>
            </a:fld>
            <a:endParaRPr lang="en-MY"/>
          </a:p>
        </p:txBody>
      </p:sp>
      <p:sp>
        <p:nvSpPr>
          <p:cNvPr id="40" name="Rectangle 19">
            <a:extLst>
              <a:ext uri="{FF2B5EF4-FFF2-40B4-BE49-F238E27FC236}">
                <a16:creationId xmlns:a16="http://schemas.microsoft.com/office/drawing/2014/main" xmlns="" id="{D2DF5777-B313-4885-A0BE-9A5C776D4B39}"/>
              </a:ext>
            </a:extLst>
          </p:cNvPr>
          <p:cNvSpPr/>
          <p:nvPr/>
        </p:nvSpPr>
        <p:spPr>
          <a:xfrm>
            <a:off x="876343" y="80018"/>
            <a:ext cx="8394915" cy="307777"/>
          </a:xfrm>
          <a:prstGeom prst="rect">
            <a:avLst/>
          </a:prstGeom>
        </p:spPr>
        <p:txBody>
          <a:bodyPr wrap="square">
            <a:spAutoFit/>
          </a:bodyPr>
          <a:lstStyle/>
          <a:p>
            <a:pPr algn="ctr" defTabSz="457200">
              <a:defRPr/>
            </a:pPr>
            <a:r>
              <a:rPr lang="en-US" sz="1400" dirty="0">
                <a:solidFill>
                  <a:schemeClr val="accent1">
                    <a:lumMod val="75000"/>
                  </a:schemeClr>
                </a:solidFill>
              </a:rPr>
              <a:t>III International Scientific Conference on “</a:t>
            </a:r>
            <a:r>
              <a:rPr lang="en-US" sz="1400" b="1" dirty="0">
                <a:solidFill>
                  <a:schemeClr val="accent1">
                    <a:lumMod val="75000"/>
                  </a:schemeClr>
                </a:solidFill>
              </a:rPr>
              <a:t>Sustainable and Efficient Use of Energy, Water and Natural Resources</a:t>
            </a:r>
            <a:r>
              <a:rPr lang="en-US" sz="1400" dirty="0">
                <a:solidFill>
                  <a:schemeClr val="accent1">
                    <a:lumMod val="75000"/>
                  </a:schemeClr>
                </a:solidFill>
              </a:rPr>
              <a:t>”</a:t>
            </a:r>
          </a:p>
        </p:txBody>
      </p:sp>
      <p:sp>
        <p:nvSpPr>
          <p:cNvPr id="43" name="Text Box 16"/>
          <p:cNvSpPr txBox="1">
            <a:spLocks noChangeArrowheads="1"/>
          </p:cNvSpPr>
          <p:nvPr/>
        </p:nvSpPr>
        <p:spPr bwMode="auto">
          <a:xfrm>
            <a:off x="7866186" y="679160"/>
            <a:ext cx="1612402" cy="364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12916" tIns="12916" rIns="12916" bIns="12916" numCol="1" anchor="t" anchorCtr="0" compatLnSpc="1">
            <a:prstTxWarp prst="textNoShape">
              <a:avLst/>
            </a:prstTxWarp>
          </a:bodyPr>
          <a:lstStyle/>
          <a:p>
            <a:pPr defTabSz="322937" fontAlgn="base">
              <a:spcBef>
                <a:spcPct val="0"/>
              </a:spcBef>
              <a:spcAft>
                <a:spcPct val="0"/>
              </a:spcAft>
            </a:pPr>
            <a:r>
              <a:rPr lang="en-MY" sz="849" b="1" i="1" dirty="0">
                <a:solidFill>
                  <a:srgbClr val="000000"/>
                </a:solidFill>
                <a:latin typeface="Arial" pitchFamily="34" charset="0"/>
                <a:cs typeface="Arial" pitchFamily="34" charset="0"/>
              </a:rPr>
              <a:t>Keywords</a:t>
            </a:r>
            <a:r>
              <a:rPr lang="en-US" sz="849" b="1" i="1" dirty="0" smtClean="0">
                <a:solidFill>
                  <a:srgbClr val="000000"/>
                </a:solidFill>
                <a:latin typeface="Arial" pitchFamily="34" charset="0"/>
                <a:cs typeface="Arial" pitchFamily="34" charset="0"/>
              </a:rPr>
              <a:t>:</a:t>
            </a:r>
            <a:r>
              <a:rPr lang="ru-RU" sz="849" b="1" i="1" dirty="0" smtClean="0">
                <a:solidFill>
                  <a:srgbClr val="000000"/>
                </a:solidFill>
                <a:latin typeface="Arial" pitchFamily="34" charset="0"/>
                <a:cs typeface="Arial" pitchFamily="34" charset="0"/>
              </a:rPr>
              <a:t> </a:t>
            </a:r>
            <a:r>
              <a:rPr lang="en-US" sz="800" dirty="0" smtClean="0"/>
              <a:t>exergy</a:t>
            </a:r>
            <a:r>
              <a:rPr lang="en-US" sz="800" dirty="0"/>
              <a:t>, increasing energy efficiency, energy, fuel</a:t>
            </a:r>
            <a:endParaRPr lang="en-US" sz="634" b="1" dirty="0">
              <a:latin typeface="Arial" pitchFamily="34" charset="0"/>
              <a:cs typeface="Arial" pitchFamily="34" charset="0"/>
            </a:endParaRPr>
          </a:p>
        </p:txBody>
      </p:sp>
      <p:sp>
        <p:nvSpPr>
          <p:cNvPr id="45" name="Rectangle 7"/>
          <p:cNvSpPr/>
          <p:nvPr/>
        </p:nvSpPr>
        <p:spPr>
          <a:xfrm>
            <a:off x="935874" y="603993"/>
            <a:ext cx="8455260" cy="643253"/>
          </a:xfrm>
          <a:prstGeom prst="rect">
            <a:avLst/>
          </a:prstGeom>
        </p:spPr>
        <p:txBody>
          <a:bodyPr wrap="square">
            <a:spAutoFit/>
          </a:bodyPr>
          <a:lstStyle/>
          <a:p>
            <a:pPr algn="just">
              <a:lnSpc>
                <a:spcPct val="110000"/>
              </a:lnSpc>
              <a:spcAft>
                <a:spcPts val="300"/>
              </a:spcAft>
              <a:tabLst>
                <a:tab pos="4508500" algn="r"/>
              </a:tabLst>
            </a:pPr>
            <a:r>
              <a:rPr lang="en-US" sz="1000" dirty="0" smtClean="0">
                <a:latin typeface="Arial" panose="020B0604020202020204" pitchFamily="34" charset="0"/>
                <a:ea typeface="Times New Roman" panose="02020603050405020304" pitchFamily="18" charset="0"/>
                <a:cs typeface="Times New Roman" panose="02020603050405020304" pitchFamily="18" charset="0"/>
              </a:rPr>
              <a:t>Names</a:t>
            </a:r>
            <a:r>
              <a:rPr lang="ru-RU" sz="1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1000" b="1" dirty="0" err="1">
                <a:solidFill>
                  <a:srgbClr val="445263"/>
                </a:solidFill>
              </a:rPr>
              <a:t>E.A</a:t>
            </a:r>
            <a:r>
              <a:rPr lang="en-US" sz="1000" b="1" dirty="0">
                <a:solidFill>
                  <a:srgbClr val="445263"/>
                </a:solidFill>
              </a:rPr>
              <a:t>. </a:t>
            </a:r>
            <a:r>
              <a:rPr lang="en-US" sz="1000" b="1" dirty="0" err="1">
                <a:solidFill>
                  <a:srgbClr val="445263"/>
                </a:solidFill>
              </a:rPr>
              <a:t>Yushkova</a:t>
            </a:r>
            <a:r>
              <a:rPr lang="ru-RU" sz="1000" b="1" baseline="30000" dirty="0">
                <a:solidFill>
                  <a:srgbClr val="445263"/>
                </a:solidFill>
              </a:rPr>
              <a:t>1</a:t>
            </a:r>
            <a:r>
              <a:rPr lang="ru-RU" sz="1000" b="1" dirty="0">
                <a:solidFill>
                  <a:srgbClr val="445263"/>
                </a:solidFill>
              </a:rPr>
              <a:t>, </a:t>
            </a:r>
            <a:r>
              <a:rPr lang="en-US" sz="1000" b="1" dirty="0">
                <a:solidFill>
                  <a:srgbClr val="445263"/>
                </a:solidFill>
              </a:rPr>
              <a:t>V.A. </a:t>
            </a:r>
            <a:r>
              <a:rPr lang="en-US" sz="1000" b="1" dirty="0" err="1">
                <a:solidFill>
                  <a:srgbClr val="445263"/>
                </a:solidFill>
              </a:rPr>
              <a:t>Lebedev</a:t>
            </a:r>
            <a:r>
              <a:rPr lang="ru-RU" sz="1000" b="1" baseline="30000" dirty="0">
                <a:solidFill>
                  <a:srgbClr val="445263"/>
                </a:solidFill>
              </a:rPr>
              <a:t>1</a:t>
            </a:r>
            <a:r>
              <a:rPr lang="ru-RU" sz="1000" b="1" dirty="0">
                <a:solidFill>
                  <a:srgbClr val="445263"/>
                </a:solidFill>
              </a:rPr>
              <a:t>, </a:t>
            </a:r>
            <a:r>
              <a:rPr lang="en-US" sz="1000" b="1" dirty="0" err="1">
                <a:solidFill>
                  <a:srgbClr val="445263"/>
                </a:solidFill>
              </a:rPr>
              <a:t>A.A</a:t>
            </a:r>
            <a:r>
              <a:rPr lang="en-US" sz="1000" b="1" dirty="0">
                <a:solidFill>
                  <a:srgbClr val="445263"/>
                </a:solidFill>
              </a:rPr>
              <a:t>. </a:t>
            </a:r>
            <a:r>
              <a:rPr lang="en-US" sz="1000" b="1" dirty="0" err="1">
                <a:solidFill>
                  <a:srgbClr val="445263"/>
                </a:solidFill>
              </a:rPr>
              <a:t>Nikitin</a:t>
            </a:r>
            <a:r>
              <a:rPr lang="ru-RU" sz="1000" b="1" baseline="30000" dirty="0">
                <a:solidFill>
                  <a:srgbClr val="445263"/>
                </a:solidFill>
              </a:rPr>
              <a:t>2</a:t>
            </a:r>
          </a:p>
          <a:p>
            <a:pPr algn="just">
              <a:lnSpc>
                <a:spcPct val="110000"/>
              </a:lnSpc>
              <a:spcAft>
                <a:spcPts val="300"/>
              </a:spcAft>
              <a:tabLst>
                <a:tab pos="4508500" algn="r"/>
              </a:tabLst>
            </a:pPr>
            <a:r>
              <a:rPr lang="en-US" sz="1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800" dirty="0" smtClean="0">
                <a:latin typeface="Arial" panose="020B0604020202020204" pitchFamily="34" charset="0"/>
                <a:ea typeface="Times New Roman" panose="02020603050405020304" pitchFamily="18" charset="0"/>
                <a:cs typeface="Times New Roman" panose="02020603050405020304" pitchFamily="18" charset="0"/>
              </a:rPr>
              <a:t>Affiliations</a:t>
            </a:r>
            <a:r>
              <a:rPr lang="ru-RU" sz="800" dirty="0" smtClean="0">
                <a:latin typeface="Arial" panose="020B0604020202020204" pitchFamily="34" charset="0"/>
                <a:ea typeface="Times New Roman" panose="02020603050405020304" pitchFamily="18" charset="0"/>
                <a:cs typeface="Times New Roman" panose="02020603050405020304" pitchFamily="18" charset="0"/>
              </a:rPr>
              <a:t> </a:t>
            </a:r>
            <a:r>
              <a:rPr lang="ru-RU" sz="800" b="1" baseline="30000" dirty="0">
                <a:solidFill>
                  <a:srgbClr val="445263"/>
                </a:solidFill>
              </a:rPr>
              <a:t>1</a:t>
            </a:r>
            <a:r>
              <a:rPr lang="en-US" sz="800" b="1" dirty="0">
                <a:solidFill>
                  <a:srgbClr val="445263"/>
                </a:solidFill>
              </a:rPr>
              <a:t>Saint Petersburg Mining University</a:t>
            </a:r>
            <a:r>
              <a:rPr lang="ru-RU" sz="800" b="1" dirty="0">
                <a:solidFill>
                  <a:srgbClr val="445263"/>
                </a:solidFill>
              </a:rPr>
              <a:t>, </a:t>
            </a:r>
            <a:r>
              <a:rPr lang="ru-RU" sz="800" b="1" baseline="30000" dirty="0">
                <a:solidFill>
                  <a:srgbClr val="445263"/>
                </a:solidFill>
              </a:rPr>
              <a:t>2</a:t>
            </a:r>
            <a:r>
              <a:rPr lang="en-US" sz="800" b="1" dirty="0">
                <a:solidFill>
                  <a:srgbClr val="445263"/>
                </a:solidFill>
              </a:rPr>
              <a:t>National Research University </a:t>
            </a:r>
            <a:r>
              <a:rPr lang="en-US" sz="800" b="1" dirty="0" err="1">
                <a:solidFill>
                  <a:srgbClr val="445263"/>
                </a:solidFill>
              </a:rPr>
              <a:t>ITMO</a:t>
            </a:r>
            <a:endParaRPr lang="ru-RU" sz="800" b="1" dirty="0">
              <a:solidFill>
                <a:srgbClr val="445263"/>
              </a:solidFill>
            </a:endParaRPr>
          </a:p>
          <a:p>
            <a:pPr algn="just">
              <a:lnSpc>
                <a:spcPct val="110000"/>
              </a:lnSpc>
              <a:spcAft>
                <a:spcPts val="300"/>
              </a:spcAft>
              <a:tabLst>
                <a:tab pos="4508500" algn="r"/>
              </a:tabLst>
            </a:pP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6" name="Text Box 2"/>
          <p:cNvSpPr txBox="1">
            <a:spLocks noChangeArrowheads="1"/>
          </p:cNvSpPr>
          <p:nvPr/>
        </p:nvSpPr>
        <p:spPr bwMode="auto">
          <a:xfrm>
            <a:off x="1276544" y="333436"/>
            <a:ext cx="8458867" cy="270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12916" tIns="12916" rIns="12916" bIns="12916" numCol="1" anchor="ctr" anchorCtr="0" compatLnSpc="1">
            <a:prstTxWarp prst="textNoShape">
              <a:avLst/>
            </a:prstTxWarp>
          </a:bodyPr>
          <a:lstStyle/>
          <a:p>
            <a:pPr algn="ctr" defTabSz="322937" fontAlgn="base">
              <a:spcBef>
                <a:spcPct val="0"/>
              </a:spcBef>
              <a:spcAft>
                <a:spcPct val="0"/>
              </a:spcAft>
            </a:pPr>
            <a:r>
              <a:rPr lang="ru-RU" sz="1200" b="1" dirty="0">
                <a:solidFill>
                  <a:srgbClr val="445263"/>
                </a:solidFill>
              </a:rPr>
              <a:t>«</a:t>
            </a:r>
            <a:r>
              <a:rPr lang="en-US" sz="1200" b="1" dirty="0">
                <a:solidFill>
                  <a:srgbClr val="445263"/>
                </a:solidFill>
              </a:rPr>
              <a:t>Using pinch analysis technology to assess energy efficiency in oil refining technology</a:t>
            </a:r>
            <a:r>
              <a:rPr lang="ru-RU" sz="1200" b="1" dirty="0">
                <a:solidFill>
                  <a:srgbClr val="445263"/>
                </a:solidFill>
              </a:rPr>
              <a:t>»</a:t>
            </a:r>
            <a:endParaRPr lang="en-MY" sz="1200" b="1" dirty="0">
              <a:solidFill>
                <a:srgbClr val="000000"/>
              </a:solidFill>
              <a:latin typeface="Arial" pitchFamily="34" charset="0"/>
              <a:cs typeface="Arial" pitchFamily="34" charset="0"/>
            </a:endParaRPr>
          </a:p>
        </p:txBody>
      </p:sp>
      <p:pic>
        <p:nvPicPr>
          <p:cNvPr id="49" name="Рисунок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4234" y="-8392"/>
            <a:ext cx="685471" cy="484598"/>
          </a:xfrm>
          <a:prstGeom prst="rect">
            <a:avLst/>
          </a:prstGeom>
        </p:spPr>
      </p:pic>
      <p:pic>
        <p:nvPicPr>
          <p:cNvPr id="50" name="Рисунок 49"/>
          <p:cNvPicPr>
            <a:picLocks noChangeAspect="1"/>
          </p:cNvPicPr>
          <p:nvPr/>
        </p:nvPicPr>
        <p:blipFill rotWithShape="1">
          <a:blip r:embed="rId3" cstate="print">
            <a:extLst>
              <a:ext uri="{28A0092B-C50C-407E-A947-70E740481C1C}">
                <a14:useLocalDpi xmlns:a14="http://schemas.microsoft.com/office/drawing/2010/main" val="0"/>
              </a:ext>
            </a:extLst>
          </a:blip>
          <a:srcRect l="7194" r="7100"/>
          <a:stretch/>
        </p:blipFill>
        <p:spPr>
          <a:xfrm>
            <a:off x="9799705" y="9402"/>
            <a:ext cx="864000" cy="461762"/>
          </a:xfrm>
          <a:prstGeom prst="rect">
            <a:avLst/>
          </a:prstGeom>
        </p:spPr>
      </p:pic>
      <p:sp>
        <p:nvSpPr>
          <p:cNvPr id="18" name="Rectangle 4">
            <a:extLst>
              <a:ext uri="{FF2B5EF4-FFF2-40B4-BE49-F238E27FC236}">
                <a16:creationId xmlns:a16="http://schemas.microsoft.com/office/drawing/2014/main" xmlns="" id="{82568482-9FC6-4028-B91D-34693AC2D673}"/>
              </a:ext>
            </a:extLst>
          </p:cNvPr>
          <p:cNvSpPr>
            <a:spLocks noChangeArrowheads="1"/>
          </p:cNvSpPr>
          <p:nvPr/>
        </p:nvSpPr>
        <p:spPr bwMode="auto">
          <a:xfrm>
            <a:off x="188928" y="6732165"/>
            <a:ext cx="10313957" cy="108000"/>
          </a:xfrm>
          <a:prstGeom prst="rect">
            <a:avLst/>
          </a:prstGeom>
          <a:solidFill>
            <a:schemeClr val="accent1">
              <a:lumMod val="75000"/>
            </a:schemeClr>
          </a:solidFill>
          <a:ln>
            <a:noFill/>
          </a:ln>
          <a:effectLst/>
        </p:spPr>
        <p:txBody>
          <a:bodyPr vert="horz" wrap="square" lIns="12916" tIns="12916" rIns="12916" bIns="12916" numCol="1" anchor="t" anchorCtr="0" compatLnSpc="1">
            <a:prstTxWarp prst="textNoShape">
              <a:avLst/>
            </a:prstTxWarp>
          </a:bodyPr>
          <a:lstStyle/>
          <a:p>
            <a:endParaRPr lang="en-MY" sz="723" dirty="0"/>
          </a:p>
        </p:txBody>
      </p:sp>
      <p:cxnSp>
        <p:nvCxnSpPr>
          <p:cNvPr id="19" name="AutoShape 21">
            <a:extLst>
              <a:ext uri="{FF2B5EF4-FFF2-40B4-BE49-F238E27FC236}">
                <a16:creationId xmlns:a16="http://schemas.microsoft.com/office/drawing/2014/main" xmlns="" id="{EDBBDBA8-8218-4390-B2F6-D51BFE7BFF38}"/>
              </a:ext>
            </a:extLst>
          </p:cNvPr>
          <p:cNvCxnSpPr>
            <a:cxnSpLocks noChangeShapeType="1"/>
          </p:cNvCxnSpPr>
          <p:nvPr/>
        </p:nvCxnSpPr>
        <p:spPr bwMode="auto">
          <a:xfrm>
            <a:off x="188928" y="1179810"/>
            <a:ext cx="10230718" cy="0"/>
          </a:xfrm>
          <a:prstGeom prst="straightConnector1">
            <a:avLst/>
          </a:prstGeom>
          <a:noFill/>
          <a:ln w="9525" algn="ctr">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pic>
        <p:nvPicPr>
          <p:cNvPr id="20" name="Рисунок 19">
            <a:extLst>
              <a:ext uri="{FF2B5EF4-FFF2-40B4-BE49-F238E27FC236}">
                <a16:creationId xmlns:a16="http://schemas.microsoft.com/office/drawing/2014/main" xmlns="" id="{016B3565-0CFB-437F-B39E-8570E54D27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62" y="54363"/>
            <a:ext cx="777481" cy="371839"/>
          </a:xfrm>
          <a:prstGeom prst="rect">
            <a:avLst/>
          </a:prstGeom>
        </p:spPr>
      </p:pic>
      <p:sp>
        <p:nvSpPr>
          <p:cNvPr id="39" name="Rectangle 27"/>
          <p:cNvSpPr>
            <a:spLocks noChangeArrowheads="1"/>
          </p:cNvSpPr>
          <p:nvPr/>
        </p:nvSpPr>
        <p:spPr bwMode="auto">
          <a:xfrm>
            <a:off x="0" y="0"/>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Rectangle 2"/>
          <p:cNvSpPr>
            <a:spLocks noChangeArrowheads="1"/>
          </p:cNvSpPr>
          <p:nvPr/>
        </p:nvSpPr>
        <p:spPr bwMode="auto">
          <a:xfrm>
            <a:off x="0" y="0"/>
            <a:ext cx="10691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 name="Прямоугольник 4"/>
          <p:cNvSpPr/>
          <p:nvPr/>
        </p:nvSpPr>
        <p:spPr>
          <a:xfrm>
            <a:off x="3257674" y="1441422"/>
            <a:ext cx="4836162" cy="338554"/>
          </a:xfrm>
          <a:prstGeom prst="rect">
            <a:avLst/>
          </a:prstGeom>
        </p:spPr>
        <p:txBody>
          <a:bodyPr wrap="square">
            <a:spAutoFit/>
          </a:bodyPr>
          <a:lstStyle/>
          <a:p>
            <a:r>
              <a:rPr lang="en-US" sz="1600" b="1" dirty="0">
                <a:solidFill>
                  <a:schemeClr val="accent1">
                    <a:lumMod val="50000"/>
                  </a:schemeClr>
                </a:solidFill>
              </a:rPr>
              <a:t>The final heat exchanger system after optimization</a:t>
            </a:r>
            <a:endParaRPr lang="ru-RU" sz="1600" b="1" dirty="0">
              <a:solidFill>
                <a:schemeClr val="accent1">
                  <a:lumMod val="50000"/>
                </a:schemeClr>
              </a:solidFill>
            </a:endParaRPr>
          </a:p>
        </p:txBody>
      </p:sp>
      <p:pic>
        <p:nvPicPr>
          <p:cNvPr id="16" name="Рисунок 15"/>
          <p:cNvPicPr/>
          <p:nvPr/>
        </p:nvPicPr>
        <p:blipFill>
          <a:blip r:embed="rId5">
            <a:extLst>
              <a:ext uri="{28A0092B-C50C-407E-A947-70E740481C1C}">
                <a14:useLocalDpi xmlns:a14="http://schemas.microsoft.com/office/drawing/2010/main" val="0"/>
              </a:ext>
            </a:extLst>
          </a:blip>
          <a:srcRect/>
          <a:stretch>
            <a:fillRect/>
          </a:stretch>
        </p:blipFill>
        <p:spPr bwMode="auto">
          <a:xfrm>
            <a:off x="1169442" y="1779976"/>
            <a:ext cx="8630263" cy="3872069"/>
          </a:xfrm>
          <a:prstGeom prst="rect">
            <a:avLst/>
          </a:prstGeom>
          <a:noFill/>
          <a:ln>
            <a:noFill/>
          </a:ln>
        </p:spPr>
      </p:pic>
      <p:sp>
        <p:nvSpPr>
          <p:cNvPr id="17" name="Прямоугольник 16"/>
          <p:cNvSpPr/>
          <p:nvPr/>
        </p:nvSpPr>
        <p:spPr>
          <a:xfrm>
            <a:off x="377354" y="1327653"/>
            <a:ext cx="1269578" cy="461665"/>
          </a:xfrm>
          <a:prstGeom prst="rect">
            <a:avLst/>
          </a:prstGeom>
        </p:spPr>
        <p:txBody>
          <a:bodyPr wrap="none">
            <a:spAutoFit/>
          </a:bodyPr>
          <a:lstStyle/>
          <a:p>
            <a:pPr marL="12700">
              <a:lnSpc>
                <a:spcPct val="100000"/>
              </a:lnSpc>
            </a:pPr>
            <a:r>
              <a:rPr lang="en-GB" sz="2400" b="1" spc="-45" dirty="0">
                <a:solidFill>
                  <a:srgbClr val="002060"/>
                </a:solidFill>
                <a:latin typeface="Arial" panose="020B0604020202020204" pitchFamily="34" charset="0"/>
                <a:cs typeface="Arial" panose="020B0604020202020204" pitchFamily="34" charset="0"/>
              </a:rPr>
              <a:t>Results</a:t>
            </a:r>
          </a:p>
        </p:txBody>
      </p:sp>
    </p:spTree>
    <p:extLst>
      <p:ext uri="{BB962C8B-B14F-4D97-AF65-F5344CB8AC3E}">
        <p14:creationId xmlns:p14="http://schemas.microsoft.com/office/powerpoint/2010/main" val="2810999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xmlns="" id="{81C66F88-F311-428E-BA1E-42D180A1B72D}"/>
              </a:ext>
            </a:extLst>
          </p:cNvPr>
          <p:cNvCxnSpPr>
            <a:cxnSpLocks/>
          </p:cNvCxnSpPr>
          <p:nvPr/>
        </p:nvCxnSpPr>
        <p:spPr>
          <a:xfrm>
            <a:off x="4232037" y="7000710"/>
            <a:ext cx="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2C159FAB-A82C-4298-BDC6-19C4DC98793D}" type="slidenum">
              <a:rPr lang="en-MY" smtClean="0"/>
              <a:t>13</a:t>
            </a:fld>
            <a:endParaRPr lang="en-MY"/>
          </a:p>
        </p:txBody>
      </p:sp>
      <p:sp>
        <p:nvSpPr>
          <p:cNvPr id="18" name="Прямоугольник 17">
            <a:extLst>
              <a:ext uri="{FF2B5EF4-FFF2-40B4-BE49-F238E27FC236}">
                <a16:creationId xmlns:a16="http://schemas.microsoft.com/office/drawing/2014/main" xmlns="" id="{893468A9-975A-4D66-B449-DA8F383120B2}"/>
              </a:ext>
            </a:extLst>
          </p:cNvPr>
          <p:cNvSpPr/>
          <p:nvPr/>
        </p:nvSpPr>
        <p:spPr>
          <a:xfrm>
            <a:off x="179502" y="1259557"/>
            <a:ext cx="1519006" cy="369332"/>
          </a:xfrm>
          <a:prstGeom prst="rect">
            <a:avLst/>
          </a:prstGeom>
        </p:spPr>
        <p:txBody>
          <a:bodyPr wrap="none">
            <a:spAutoFit/>
          </a:bodyPr>
          <a:lstStyle/>
          <a:p>
            <a:pPr marL="12700">
              <a:lnSpc>
                <a:spcPct val="100000"/>
              </a:lnSpc>
            </a:pPr>
            <a:r>
              <a:rPr lang="en-GB" sz="1800" b="1" spc="-45" dirty="0" smtClean="0">
                <a:solidFill>
                  <a:srgbClr val="002060"/>
                </a:solidFill>
                <a:latin typeface="Arial" panose="020B0604020202020204" pitchFamily="34" charset="0"/>
                <a:cs typeface="Arial" panose="020B0604020202020204" pitchFamily="34" charset="0"/>
              </a:rPr>
              <a:t>Conclusions</a:t>
            </a:r>
            <a:endParaRPr lang="en-GB" sz="1800" b="1" spc="-45" dirty="0">
              <a:solidFill>
                <a:srgbClr val="002060"/>
              </a:solidFill>
              <a:latin typeface="Arial" panose="020B0604020202020204" pitchFamily="34" charset="0"/>
              <a:cs typeface="Arial" panose="020B0604020202020204" pitchFamily="34" charset="0"/>
            </a:endParaRPr>
          </a:p>
        </p:txBody>
      </p:sp>
      <p:sp>
        <p:nvSpPr>
          <p:cNvPr id="21" name="Прямоугольник 20">
            <a:extLst>
              <a:ext uri="{FF2B5EF4-FFF2-40B4-BE49-F238E27FC236}">
                <a16:creationId xmlns:a16="http://schemas.microsoft.com/office/drawing/2014/main" xmlns="" id="{EC777E92-F34D-4A9C-A99B-0CC5B2676399}"/>
              </a:ext>
            </a:extLst>
          </p:cNvPr>
          <p:cNvSpPr/>
          <p:nvPr/>
        </p:nvSpPr>
        <p:spPr>
          <a:xfrm>
            <a:off x="171848" y="4571925"/>
            <a:ext cx="1383712" cy="369332"/>
          </a:xfrm>
          <a:prstGeom prst="rect">
            <a:avLst/>
          </a:prstGeom>
        </p:spPr>
        <p:txBody>
          <a:bodyPr wrap="none">
            <a:spAutoFit/>
          </a:bodyPr>
          <a:lstStyle/>
          <a:p>
            <a:pPr marL="12700">
              <a:lnSpc>
                <a:spcPct val="100000"/>
              </a:lnSpc>
            </a:pPr>
            <a:r>
              <a:rPr lang="en-GB" sz="1800" b="1" spc="-45" dirty="0">
                <a:solidFill>
                  <a:srgbClr val="002060"/>
                </a:solidFill>
                <a:latin typeface="Arial" panose="020B0604020202020204" pitchFamily="34" charset="0"/>
                <a:cs typeface="Arial" panose="020B0604020202020204" pitchFamily="34" charset="0"/>
              </a:rPr>
              <a:t>References</a:t>
            </a:r>
          </a:p>
        </p:txBody>
      </p:sp>
      <p:sp>
        <p:nvSpPr>
          <p:cNvPr id="34" name="Text Box 16">
            <a:extLst>
              <a:ext uri="{FF2B5EF4-FFF2-40B4-BE49-F238E27FC236}">
                <a16:creationId xmlns:a16="http://schemas.microsoft.com/office/drawing/2014/main" xmlns="" id="{E5B7091B-89A0-4E83-87C1-8811447F0626}"/>
              </a:ext>
            </a:extLst>
          </p:cNvPr>
          <p:cNvSpPr txBox="1">
            <a:spLocks noChangeArrowheads="1"/>
          </p:cNvSpPr>
          <p:nvPr/>
        </p:nvSpPr>
        <p:spPr bwMode="auto">
          <a:xfrm>
            <a:off x="8749880" y="679160"/>
            <a:ext cx="728708" cy="159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12916" tIns="12916" rIns="12916" bIns="12916" numCol="1" anchor="t" anchorCtr="0" compatLnSpc="1">
            <a:prstTxWarp prst="textNoShape">
              <a:avLst/>
            </a:prstTxWarp>
          </a:bodyPr>
          <a:lstStyle/>
          <a:p>
            <a:pPr defTabSz="322937" fontAlgn="base">
              <a:spcBef>
                <a:spcPct val="0"/>
              </a:spcBef>
              <a:spcAft>
                <a:spcPct val="0"/>
              </a:spcAft>
            </a:pPr>
            <a:r>
              <a:rPr lang="en-MY" sz="849" b="1" i="1" dirty="0">
                <a:solidFill>
                  <a:srgbClr val="000000"/>
                </a:solidFill>
                <a:latin typeface="Arial" pitchFamily="34" charset="0"/>
                <a:cs typeface="Arial" pitchFamily="34" charset="0"/>
              </a:rPr>
              <a:t>Keywords</a:t>
            </a:r>
            <a:r>
              <a:rPr lang="en-US" sz="849" b="1" i="1" dirty="0">
                <a:solidFill>
                  <a:srgbClr val="000000"/>
                </a:solidFill>
                <a:latin typeface="Arial" pitchFamily="34" charset="0"/>
                <a:cs typeface="Arial" pitchFamily="34" charset="0"/>
              </a:rPr>
              <a:t>:</a:t>
            </a:r>
            <a:endParaRPr lang="en-US" sz="634" b="1" dirty="0">
              <a:latin typeface="Arial" pitchFamily="34" charset="0"/>
              <a:cs typeface="Arial" pitchFamily="34" charset="0"/>
            </a:endParaRPr>
          </a:p>
        </p:txBody>
      </p:sp>
      <p:sp>
        <p:nvSpPr>
          <p:cNvPr id="35" name="TextBox 34">
            <a:extLst>
              <a:ext uri="{FF2B5EF4-FFF2-40B4-BE49-F238E27FC236}">
                <a16:creationId xmlns:a16="http://schemas.microsoft.com/office/drawing/2014/main" xmlns="" id="{5BC342A7-961C-4DEB-8E5B-8C5194470A87}"/>
              </a:ext>
            </a:extLst>
          </p:cNvPr>
          <p:cNvSpPr txBox="1"/>
          <p:nvPr/>
        </p:nvSpPr>
        <p:spPr>
          <a:xfrm>
            <a:off x="8705662" y="943342"/>
            <a:ext cx="1797223" cy="200055"/>
          </a:xfrm>
          <a:prstGeom prst="rect">
            <a:avLst/>
          </a:prstGeom>
          <a:noFill/>
        </p:spPr>
        <p:txBody>
          <a:bodyPr wrap="square" rtlCol="0">
            <a:spAutoFit/>
          </a:bodyPr>
          <a:lstStyle/>
          <a:p>
            <a:r>
              <a:rPr lang="en-US" sz="700" dirty="0">
                <a:latin typeface="Arial" panose="020B0604020202020204" pitchFamily="34" charset="0"/>
                <a:cs typeface="Arial" panose="020B0604020202020204" pitchFamily="34" charset="0"/>
              </a:rPr>
              <a:t>keywords</a:t>
            </a:r>
          </a:p>
        </p:txBody>
      </p:sp>
      <p:pic>
        <p:nvPicPr>
          <p:cNvPr id="38" name="Рисунок 37">
            <a:extLst>
              <a:ext uri="{FF2B5EF4-FFF2-40B4-BE49-F238E27FC236}">
                <a16:creationId xmlns:a16="http://schemas.microsoft.com/office/drawing/2014/main" xmlns="" id="{016B3565-0CFB-437F-B39E-8570E54D27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62" y="54363"/>
            <a:ext cx="777481" cy="371839"/>
          </a:xfrm>
          <a:prstGeom prst="rect">
            <a:avLst/>
          </a:prstGeom>
        </p:spPr>
      </p:pic>
      <p:pic>
        <p:nvPicPr>
          <p:cNvPr id="39" name="Рисунок 38">
            <a:extLst>
              <a:ext uri="{FF2B5EF4-FFF2-40B4-BE49-F238E27FC236}">
                <a16:creationId xmlns:a16="http://schemas.microsoft.com/office/drawing/2014/main" xmlns="" id="{4FEE8285-680B-4AC8-A547-5C210FC93A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4234" y="-8392"/>
            <a:ext cx="685471" cy="484598"/>
          </a:xfrm>
          <a:prstGeom prst="rect">
            <a:avLst/>
          </a:prstGeom>
        </p:spPr>
      </p:pic>
      <p:pic>
        <p:nvPicPr>
          <p:cNvPr id="40" name="Рисунок 39">
            <a:extLst>
              <a:ext uri="{FF2B5EF4-FFF2-40B4-BE49-F238E27FC236}">
                <a16:creationId xmlns:a16="http://schemas.microsoft.com/office/drawing/2014/main" xmlns="" id="{4FB7CC8C-0D50-4E43-BF0F-7AB7830C4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194" r="7100"/>
          <a:stretch/>
        </p:blipFill>
        <p:spPr>
          <a:xfrm>
            <a:off x="9799705" y="9402"/>
            <a:ext cx="864000" cy="461762"/>
          </a:xfrm>
          <a:prstGeom prst="rect">
            <a:avLst/>
          </a:prstGeom>
        </p:spPr>
      </p:pic>
      <p:sp>
        <p:nvSpPr>
          <p:cNvPr id="22" name="Text Box 22">
            <a:extLst>
              <a:ext uri="{FF2B5EF4-FFF2-40B4-BE49-F238E27FC236}">
                <a16:creationId xmlns:a16="http://schemas.microsoft.com/office/drawing/2014/main" xmlns="" id="{F27517C1-FA8E-4514-A73D-AEFEEF58150D}"/>
              </a:ext>
            </a:extLst>
          </p:cNvPr>
          <p:cNvSpPr txBox="1">
            <a:spLocks noChangeArrowheads="1"/>
          </p:cNvSpPr>
          <p:nvPr/>
        </p:nvSpPr>
        <p:spPr bwMode="auto">
          <a:xfrm>
            <a:off x="179502" y="6876181"/>
            <a:ext cx="1205964" cy="2160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12916" tIns="12916" rIns="12916" bIns="12916" numCol="1" anchor="t" anchorCtr="0" compatLnSpc="1">
            <a:prstTxWarp prst="textNoShape">
              <a:avLst/>
            </a:prstTxWarp>
          </a:bodyPr>
          <a:lstStyle/>
          <a:p>
            <a:pPr defTabSz="322937" fontAlgn="base">
              <a:spcBef>
                <a:spcPts val="600"/>
              </a:spcBef>
              <a:spcAft>
                <a:spcPct val="0"/>
              </a:spcAft>
            </a:pPr>
            <a:r>
              <a:rPr lang="en-MY" sz="1000" b="1" dirty="0">
                <a:solidFill>
                  <a:srgbClr val="000000"/>
                </a:solidFill>
                <a:latin typeface="Arial" pitchFamily="34" charset="0"/>
                <a:cs typeface="Arial" pitchFamily="34" charset="0"/>
              </a:rPr>
              <a:t>Acknowledgement</a:t>
            </a:r>
            <a:endParaRPr lang="en-US" sz="400" b="1" dirty="0">
              <a:latin typeface="Arial" pitchFamily="34" charset="0"/>
              <a:cs typeface="Arial" pitchFamily="34" charset="0"/>
            </a:endParaRPr>
          </a:p>
        </p:txBody>
      </p:sp>
      <p:sp>
        <p:nvSpPr>
          <p:cNvPr id="23" name="Rectangle 4">
            <a:extLst>
              <a:ext uri="{FF2B5EF4-FFF2-40B4-BE49-F238E27FC236}">
                <a16:creationId xmlns:a16="http://schemas.microsoft.com/office/drawing/2014/main" xmlns="" id="{82568482-9FC6-4028-B91D-34693AC2D673}"/>
              </a:ext>
            </a:extLst>
          </p:cNvPr>
          <p:cNvSpPr>
            <a:spLocks noChangeArrowheads="1"/>
          </p:cNvSpPr>
          <p:nvPr/>
        </p:nvSpPr>
        <p:spPr bwMode="auto">
          <a:xfrm>
            <a:off x="188928" y="6732165"/>
            <a:ext cx="10313957" cy="108000"/>
          </a:xfrm>
          <a:prstGeom prst="rect">
            <a:avLst/>
          </a:prstGeom>
          <a:solidFill>
            <a:schemeClr val="accent1">
              <a:lumMod val="75000"/>
            </a:schemeClr>
          </a:solidFill>
          <a:ln>
            <a:noFill/>
          </a:ln>
          <a:effectLst/>
        </p:spPr>
        <p:txBody>
          <a:bodyPr vert="horz" wrap="square" lIns="12916" tIns="12916" rIns="12916" bIns="12916" numCol="1" anchor="t" anchorCtr="0" compatLnSpc="1">
            <a:prstTxWarp prst="textNoShape">
              <a:avLst/>
            </a:prstTxWarp>
          </a:bodyPr>
          <a:lstStyle/>
          <a:p>
            <a:endParaRPr lang="en-MY" sz="723" dirty="0"/>
          </a:p>
        </p:txBody>
      </p:sp>
      <p:cxnSp>
        <p:nvCxnSpPr>
          <p:cNvPr id="27" name="AutoShape 21">
            <a:extLst>
              <a:ext uri="{FF2B5EF4-FFF2-40B4-BE49-F238E27FC236}">
                <a16:creationId xmlns:a16="http://schemas.microsoft.com/office/drawing/2014/main" xmlns="" id="{EDBBDBA8-8218-4390-B2F6-D51BFE7BFF38}"/>
              </a:ext>
            </a:extLst>
          </p:cNvPr>
          <p:cNvCxnSpPr>
            <a:cxnSpLocks noChangeShapeType="1"/>
          </p:cNvCxnSpPr>
          <p:nvPr/>
        </p:nvCxnSpPr>
        <p:spPr bwMode="auto">
          <a:xfrm>
            <a:off x="179502" y="4499917"/>
            <a:ext cx="10230718" cy="0"/>
          </a:xfrm>
          <a:prstGeom prst="straightConnector1">
            <a:avLst/>
          </a:prstGeom>
          <a:noFill/>
          <a:ln w="9525" algn="ctr">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28" name="AutoShape 21">
            <a:extLst>
              <a:ext uri="{FF2B5EF4-FFF2-40B4-BE49-F238E27FC236}">
                <a16:creationId xmlns:a16="http://schemas.microsoft.com/office/drawing/2014/main" xmlns="" id="{EDBBDBA8-8218-4390-B2F6-D51BFE7BFF38}"/>
              </a:ext>
            </a:extLst>
          </p:cNvPr>
          <p:cNvCxnSpPr>
            <a:cxnSpLocks noChangeShapeType="1"/>
          </p:cNvCxnSpPr>
          <p:nvPr/>
        </p:nvCxnSpPr>
        <p:spPr bwMode="auto">
          <a:xfrm>
            <a:off x="188928" y="1179810"/>
            <a:ext cx="10230718" cy="0"/>
          </a:xfrm>
          <a:prstGeom prst="straightConnector1">
            <a:avLst/>
          </a:prstGeom>
          <a:noFill/>
          <a:ln w="9525" algn="ctr">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33" name="Rectangle 19">
            <a:extLst>
              <a:ext uri="{FF2B5EF4-FFF2-40B4-BE49-F238E27FC236}">
                <a16:creationId xmlns:a16="http://schemas.microsoft.com/office/drawing/2014/main" xmlns="" id="{D2DF5777-B313-4885-A0BE-9A5C776D4B39}"/>
              </a:ext>
            </a:extLst>
          </p:cNvPr>
          <p:cNvSpPr/>
          <p:nvPr/>
        </p:nvSpPr>
        <p:spPr>
          <a:xfrm>
            <a:off x="876343" y="80018"/>
            <a:ext cx="8394915" cy="307777"/>
          </a:xfrm>
          <a:prstGeom prst="rect">
            <a:avLst/>
          </a:prstGeom>
        </p:spPr>
        <p:txBody>
          <a:bodyPr wrap="square">
            <a:spAutoFit/>
          </a:bodyPr>
          <a:lstStyle/>
          <a:p>
            <a:pPr algn="ctr" defTabSz="457200">
              <a:defRPr/>
            </a:pPr>
            <a:r>
              <a:rPr lang="en-US" sz="1400" dirty="0">
                <a:solidFill>
                  <a:schemeClr val="accent1">
                    <a:lumMod val="75000"/>
                  </a:schemeClr>
                </a:solidFill>
              </a:rPr>
              <a:t>III International Scientific Conference on “</a:t>
            </a:r>
            <a:r>
              <a:rPr lang="en-US" sz="1400" b="1" dirty="0">
                <a:solidFill>
                  <a:schemeClr val="accent1">
                    <a:lumMod val="75000"/>
                  </a:schemeClr>
                </a:solidFill>
              </a:rPr>
              <a:t>Sustainable and Efficient Use of Energy, Water and Natural Resources</a:t>
            </a:r>
            <a:r>
              <a:rPr lang="en-US" sz="1400" dirty="0">
                <a:solidFill>
                  <a:schemeClr val="accent1">
                    <a:lumMod val="75000"/>
                  </a:schemeClr>
                </a:solidFill>
              </a:rPr>
              <a:t>”</a:t>
            </a:r>
          </a:p>
        </p:txBody>
      </p:sp>
      <p:sp>
        <p:nvSpPr>
          <p:cNvPr id="3" name="Прямоугольник 2"/>
          <p:cNvSpPr/>
          <p:nvPr/>
        </p:nvSpPr>
        <p:spPr>
          <a:xfrm>
            <a:off x="1817514" y="1274001"/>
            <a:ext cx="7982191" cy="1668085"/>
          </a:xfrm>
          <a:prstGeom prst="rect">
            <a:avLst/>
          </a:prstGeom>
        </p:spPr>
        <p:txBody>
          <a:bodyPr wrap="square">
            <a:spAutoFit/>
          </a:bodyPr>
          <a:lstStyle/>
          <a:p>
            <a:r>
              <a:rPr lang="en-US" b="1" dirty="0">
                <a:solidFill>
                  <a:schemeClr val="accent1">
                    <a:lumMod val="50000"/>
                  </a:schemeClr>
                </a:solidFill>
              </a:rPr>
              <a:t>Thus, in the course of this study, we achieved that the loss of exergy became minimal. To rationally use the remaining exergy, we will bring another heat exchanger to hot stream 1, connecting it with an additional oil flow, thereby reducing the losses of the entire primary oil refining unit </a:t>
            </a:r>
            <a:r>
              <a:rPr lang="en-US" b="1" dirty="0" err="1">
                <a:solidFill>
                  <a:schemeClr val="accent1">
                    <a:lumMod val="50000"/>
                  </a:schemeClr>
                </a:solidFill>
              </a:rPr>
              <a:t>ELOU</a:t>
            </a:r>
            <a:r>
              <a:rPr lang="en-US" b="1" dirty="0">
                <a:solidFill>
                  <a:schemeClr val="accent1">
                    <a:lumMod val="50000"/>
                  </a:schemeClr>
                </a:solidFill>
              </a:rPr>
              <a:t> AT-6 to zero.</a:t>
            </a:r>
            <a:endParaRPr lang="ru-RU" b="1" dirty="0">
              <a:solidFill>
                <a:schemeClr val="accent1">
                  <a:lumMod val="50000"/>
                </a:schemeClr>
              </a:solidFill>
            </a:endParaRPr>
          </a:p>
        </p:txBody>
      </p:sp>
      <p:sp>
        <p:nvSpPr>
          <p:cNvPr id="20" name="Прямоугольник 19"/>
          <p:cNvSpPr/>
          <p:nvPr/>
        </p:nvSpPr>
        <p:spPr>
          <a:xfrm>
            <a:off x="1555559" y="4571925"/>
            <a:ext cx="8244145" cy="1615827"/>
          </a:xfrm>
          <a:prstGeom prst="rect">
            <a:avLst/>
          </a:prstGeom>
        </p:spPr>
        <p:txBody>
          <a:bodyPr wrap="square">
            <a:spAutoFit/>
          </a:bodyPr>
          <a:lstStyle/>
          <a:p>
            <a:r>
              <a:rPr lang="en-US" sz="900" b="1" dirty="0" smtClean="0">
                <a:solidFill>
                  <a:schemeClr val="accent1">
                    <a:lumMod val="50000"/>
                  </a:schemeClr>
                </a:solidFill>
              </a:rPr>
              <a:t>1. </a:t>
            </a:r>
            <a:r>
              <a:rPr lang="en-US" sz="900" b="1" dirty="0" err="1">
                <a:solidFill>
                  <a:schemeClr val="accent1">
                    <a:lumMod val="50000"/>
                  </a:schemeClr>
                </a:solidFill>
              </a:rPr>
              <a:t>Lebedev</a:t>
            </a:r>
            <a:r>
              <a:rPr lang="en-US" sz="900" b="1" dirty="0">
                <a:solidFill>
                  <a:schemeClr val="accent1">
                    <a:lumMod val="50000"/>
                  </a:schemeClr>
                </a:solidFill>
              </a:rPr>
              <a:t>, V.A. Exergy pinch analysis of a furnace in a primary oil refining unit / V.A. </a:t>
            </a:r>
            <a:r>
              <a:rPr lang="en-US" sz="900" b="1" dirty="0" err="1">
                <a:solidFill>
                  <a:schemeClr val="accent1">
                    <a:lumMod val="50000"/>
                  </a:schemeClr>
                </a:solidFill>
              </a:rPr>
              <a:t>Lebedev</a:t>
            </a:r>
            <a:r>
              <a:rPr lang="en-US" sz="900" b="1" dirty="0">
                <a:solidFill>
                  <a:schemeClr val="accent1">
                    <a:lumMod val="50000"/>
                  </a:schemeClr>
                </a:solidFill>
              </a:rPr>
              <a:t>, </a:t>
            </a:r>
            <a:r>
              <a:rPr lang="en-US" sz="900" b="1" dirty="0" err="1">
                <a:solidFill>
                  <a:schemeClr val="accent1">
                    <a:lumMod val="50000"/>
                  </a:schemeClr>
                </a:solidFill>
              </a:rPr>
              <a:t>E.A</a:t>
            </a:r>
            <a:r>
              <a:rPr lang="en-US" sz="900" b="1" dirty="0">
                <a:solidFill>
                  <a:schemeClr val="accent1">
                    <a:lumMod val="50000"/>
                  </a:schemeClr>
                </a:solidFill>
              </a:rPr>
              <a:t>. </a:t>
            </a:r>
            <a:r>
              <a:rPr lang="en-US" sz="900" b="1" dirty="0" err="1">
                <a:solidFill>
                  <a:schemeClr val="accent1">
                    <a:lumMod val="50000"/>
                  </a:schemeClr>
                </a:solidFill>
              </a:rPr>
              <a:t>Yushkova</a:t>
            </a:r>
            <a:r>
              <a:rPr lang="en-US" sz="900" b="1" dirty="0">
                <a:solidFill>
                  <a:schemeClr val="accent1">
                    <a:lumMod val="50000"/>
                  </a:schemeClr>
                </a:solidFill>
              </a:rPr>
              <a:t>, </a:t>
            </a:r>
            <a:r>
              <a:rPr lang="en-US" sz="900" b="1" dirty="0" err="1">
                <a:solidFill>
                  <a:schemeClr val="accent1">
                    <a:lumMod val="50000"/>
                  </a:schemeClr>
                </a:solidFill>
              </a:rPr>
              <a:t>I.S</a:t>
            </a:r>
            <a:r>
              <a:rPr lang="en-US" sz="900" b="1" dirty="0">
                <a:solidFill>
                  <a:schemeClr val="accent1">
                    <a:lumMod val="50000"/>
                  </a:schemeClr>
                </a:solidFill>
              </a:rPr>
              <a:t>. </a:t>
            </a:r>
            <a:r>
              <a:rPr lang="en-US" sz="900" b="1" dirty="0" err="1">
                <a:solidFill>
                  <a:schemeClr val="accent1">
                    <a:lumMod val="50000"/>
                  </a:schemeClr>
                </a:solidFill>
              </a:rPr>
              <a:t>Churkin</a:t>
            </a:r>
            <a:r>
              <a:rPr lang="en-US" sz="900" b="1" dirty="0">
                <a:solidFill>
                  <a:schemeClr val="accent1">
                    <a:lumMod val="50000"/>
                  </a:schemeClr>
                </a:solidFill>
              </a:rPr>
              <a:t> // </a:t>
            </a:r>
            <a:r>
              <a:rPr lang="en-US" sz="900" b="1" dirty="0" err="1">
                <a:solidFill>
                  <a:schemeClr val="accent1">
                    <a:lumMod val="50000"/>
                  </a:schemeClr>
                </a:solidFill>
              </a:rPr>
              <a:t>E3S</a:t>
            </a:r>
            <a:r>
              <a:rPr lang="en-US" sz="900" b="1" dirty="0">
                <a:solidFill>
                  <a:schemeClr val="accent1">
                    <a:lumMod val="50000"/>
                  </a:schemeClr>
                </a:solidFill>
              </a:rPr>
              <a:t> Web of Conferences (</a:t>
            </a:r>
            <a:r>
              <a:rPr lang="en-US" sz="900" b="1" dirty="0" err="1">
                <a:solidFill>
                  <a:schemeClr val="accent1">
                    <a:lumMod val="50000"/>
                  </a:schemeClr>
                </a:solidFill>
              </a:rPr>
              <a:t>TPACEE</a:t>
            </a:r>
            <a:r>
              <a:rPr lang="en-US" sz="900" b="1" dirty="0">
                <a:solidFill>
                  <a:schemeClr val="accent1">
                    <a:lumMod val="50000"/>
                  </a:schemeClr>
                </a:solidFill>
              </a:rPr>
              <a:t> 2019) - 2019. - Vol. 124. - pp 00001 doi.org/10.1051/</a:t>
            </a:r>
            <a:r>
              <a:rPr lang="en-US" sz="900" b="1" dirty="0" err="1">
                <a:solidFill>
                  <a:schemeClr val="accent1">
                    <a:lumMod val="50000"/>
                  </a:schemeClr>
                </a:solidFill>
              </a:rPr>
              <a:t>e3sconf</a:t>
            </a:r>
            <a:r>
              <a:rPr lang="en-US" sz="900" b="1" dirty="0">
                <a:solidFill>
                  <a:schemeClr val="accent1">
                    <a:lumMod val="50000"/>
                  </a:schemeClr>
                </a:solidFill>
              </a:rPr>
              <a:t>/202016402011</a:t>
            </a:r>
            <a:endParaRPr lang="ru-RU" sz="900" b="1" dirty="0">
              <a:solidFill>
                <a:schemeClr val="accent1">
                  <a:lumMod val="50000"/>
                </a:schemeClr>
              </a:solidFill>
            </a:endParaRPr>
          </a:p>
          <a:p>
            <a:r>
              <a:rPr lang="en-US" sz="900" b="1" dirty="0" smtClean="0">
                <a:solidFill>
                  <a:schemeClr val="accent1">
                    <a:lumMod val="50000"/>
                  </a:schemeClr>
                </a:solidFill>
              </a:rPr>
              <a:t>2. </a:t>
            </a:r>
            <a:r>
              <a:rPr lang="en-US" sz="900" b="1" dirty="0" err="1">
                <a:solidFill>
                  <a:schemeClr val="accent1">
                    <a:lumMod val="50000"/>
                  </a:schemeClr>
                </a:solidFill>
              </a:rPr>
              <a:t>Agapov</a:t>
            </a:r>
            <a:r>
              <a:rPr lang="en-US" sz="900" b="1" dirty="0">
                <a:solidFill>
                  <a:schemeClr val="accent1">
                    <a:lumMod val="50000"/>
                  </a:schemeClr>
                </a:solidFill>
              </a:rPr>
              <a:t>, D.S. The concept of thermodynamic improvement of power plants. / D. S. </a:t>
            </a:r>
            <a:r>
              <a:rPr lang="en-US" sz="900" b="1" dirty="0" err="1">
                <a:solidFill>
                  <a:schemeClr val="accent1">
                    <a:lumMod val="50000"/>
                  </a:schemeClr>
                </a:solidFill>
              </a:rPr>
              <a:t>Agapov</a:t>
            </a:r>
            <a:r>
              <a:rPr lang="en-US" sz="900" b="1" dirty="0">
                <a:solidFill>
                  <a:schemeClr val="accent1">
                    <a:lumMod val="50000"/>
                  </a:schemeClr>
                </a:solidFill>
              </a:rPr>
              <a:t> // </a:t>
            </a:r>
            <a:r>
              <a:rPr lang="en-US" sz="900" b="1" dirty="0" err="1">
                <a:solidFill>
                  <a:schemeClr val="accent1">
                    <a:lumMod val="50000"/>
                  </a:schemeClr>
                </a:solidFill>
              </a:rPr>
              <a:t>Izvestia</a:t>
            </a:r>
            <a:r>
              <a:rPr lang="en-US" sz="900" b="1" dirty="0">
                <a:solidFill>
                  <a:schemeClr val="accent1">
                    <a:lumMod val="50000"/>
                  </a:schemeClr>
                </a:solidFill>
              </a:rPr>
              <a:t> </a:t>
            </a:r>
            <a:r>
              <a:rPr lang="en-US" sz="900" b="1" dirty="0" err="1">
                <a:solidFill>
                  <a:schemeClr val="accent1">
                    <a:lumMod val="50000"/>
                  </a:schemeClr>
                </a:solidFill>
              </a:rPr>
              <a:t>SPbGAU</a:t>
            </a:r>
            <a:r>
              <a:rPr lang="en-US" sz="900" b="1" dirty="0">
                <a:solidFill>
                  <a:schemeClr val="accent1">
                    <a:lumMod val="50000"/>
                  </a:schemeClr>
                </a:solidFill>
              </a:rPr>
              <a:t>, 2011 - No. 23. - S. 367–371.</a:t>
            </a:r>
            <a:endParaRPr lang="ru-RU" sz="900" b="1" dirty="0">
              <a:solidFill>
                <a:schemeClr val="accent1">
                  <a:lumMod val="50000"/>
                </a:schemeClr>
              </a:solidFill>
            </a:endParaRPr>
          </a:p>
          <a:p>
            <a:r>
              <a:rPr lang="en-US" sz="900" b="1" dirty="0" smtClean="0">
                <a:solidFill>
                  <a:schemeClr val="accent1">
                    <a:lumMod val="50000"/>
                  </a:schemeClr>
                </a:solidFill>
              </a:rPr>
              <a:t>3. </a:t>
            </a:r>
            <a:r>
              <a:rPr lang="en-US" sz="900" b="1" dirty="0" err="1" smtClean="0">
                <a:solidFill>
                  <a:schemeClr val="accent1">
                    <a:lumMod val="50000"/>
                  </a:schemeClr>
                </a:solidFill>
              </a:rPr>
              <a:t>Brodyansky</a:t>
            </a:r>
            <a:r>
              <a:rPr lang="en-US" sz="900" b="1" dirty="0">
                <a:solidFill>
                  <a:schemeClr val="accent1">
                    <a:lumMod val="50000"/>
                  </a:schemeClr>
                </a:solidFill>
              </a:rPr>
              <a:t>, </a:t>
            </a:r>
            <a:r>
              <a:rPr lang="en-US" sz="900" b="1" dirty="0" err="1">
                <a:solidFill>
                  <a:schemeClr val="accent1">
                    <a:lumMod val="50000"/>
                  </a:schemeClr>
                </a:solidFill>
              </a:rPr>
              <a:t>V.M</a:t>
            </a:r>
            <a:r>
              <a:rPr lang="en-US" sz="900" b="1" dirty="0">
                <a:solidFill>
                  <a:schemeClr val="accent1">
                    <a:lumMod val="50000"/>
                  </a:schemeClr>
                </a:solidFill>
              </a:rPr>
              <a:t>. </a:t>
            </a:r>
            <a:r>
              <a:rPr lang="en-US" sz="900" b="1" dirty="0" err="1">
                <a:solidFill>
                  <a:schemeClr val="accent1">
                    <a:lumMod val="50000"/>
                  </a:schemeClr>
                </a:solidFill>
              </a:rPr>
              <a:t>Exergetic</a:t>
            </a:r>
            <a:r>
              <a:rPr lang="en-US" sz="900" b="1" dirty="0">
                <a:solidFill>
                  <a:schemeClr val="accent1">
                    <a:lumMod val="50000"/>
                  </a:schemeClr>
                </a:solidFill>
              </a:rPr>
              <a:t> method and its applications / </a:t>
            </a:r>
            <a:r>
              <a:rPr lang="en-US" sz="900" b="1" dirty="0" err="1">
                <a:solidFill>
                  <a:schemeClr val="accent1">
                    <a:lumMod val="50000"/>
                  </a:schemeClr>
                </a:solidFill>
              </a:rPr>
              <a:t>V.M</a:t>
            </a:r>
            <a:r>
              <a:rPr lang="en-US" sz="900" b="1" dirty="0">
                <a:solidFill>
                  <a:schemeClr val="accent1">
                    <a:lumMod val="50000"/>
                  </a:schemeClr>
                </a:solidFill>
              </a:rPr>
              <a:t>. </a:t>
            </a:r>
            <a:r>
              <a:rPr lang="en-US" sz="900" b="1" dirty="0" err="1">
                <a:solidFill>
                  <a:schemeClr val="accent1">
                    <a:lumMod val="50000"/>
                  </a:schemeClr>
                </a:solidFill>
              </a:rPr>
              <a:t>Brodyansky</a:t>
            </a:r>
            <a:r>
              <a:rPr lang="en-US" sz="900" b="1" dirty="0">
                <a:solidFill>
                  <a:schemeClr val="accent1">
                    <a:lumMod val="50000"/>
                  </a:schemeClr>
                </a:solidFill>
              </a:rPr>
              <a:t>, V. </a:t>
            </a:r>
            <a:r>
              <a:rPr lang="en-US" sz="900" b="1" dirty="0" err="1">
                <a:solidFill>
                  <a:schemeClr val="accent1">
                    <a:lumMod val="50000"/>
                  </a:schemeClr>
                </a:solidFill>
              </a:rPr>
              <a:t>Fratscher</a:t>
            </a:r>
            <a:r>
              <a:rPr lang="en-US" sz="900" b="1" dirty="0">
                <a:solidFill>
                  <a:schemeClr val="accent1">
                    <a:lumMod val="50000"/>
                  </a:schemeClr>
                </a:solidFill>
              </a:rPr>
              <a:t>, K. </a:t>
            </a:r>
            <a:r>
              <a:rPr lang="en-US" sz="900" b="1" dirty="0" err="1">
                <a:solidFill>
                  <a:schemeClr val="accent1">
                    <a:lumMod val="50000"/>
                  </a:schemeClr>
                </a:solidFill>
              </a:rPr>
              <a:t>Mikhalek</a:t>
            </a:r>
            <a:r>
              <a:rPr lang="en-US" sz="900" b="1" dirty="0">
                <a:solidFill>
                  <a:schemeClr val="accent1">
                    <a:lumMod val="50000"/>
                  </a:schemeClr>
                </a:solidFill>
              </a:rPr>
              <a:t>; Ed. </a:t>
            </a:r>
            <a:r>
              <a:rPr lang="en-US" sz="900" b="1" dirty="0" err="1">
                <a:solidFill>
                  <a:schemeClr val="accent1">
                    <a:lumMod val="50000"/>
                  </a:schemeClr>
                </a:solidFill>
              </a:rPr>
              <a:t>V.M</a:t>
            </a:r>
            <a:r>
              <a:rPr lang="en-US" sz="900" b="1" dirty="0">
                <a:solidFill>
                  <a:schemeClr val="accent1">
                    <a:lumMod val="50000"/>
                  </a:schemeClr>
                </a:solidFill>
              </a:rPr>
              <a:t>. </a:t>
            </a:r>
            <a:r>
              <a:rPr lang="en-US" sz="900" b="1" dirty="0" err="1">
                <a:solidFill>
                  <a:schemeClr val="accent1">
                    <a:lumMod val="50000"/>
                  </a:schemeClr>
                </a:solidFill>
              </a:rPr>
              <a:t>Brodyansky</a:t>
            </a:r>
            <a:r>
              <a:rPr lang="en-US" sz="900" b="1" dirty="0">
                <a:solidFill>
                  <a:schemeClr val="accent1">
                    <a:lumMod val="50000"/>
                  </a:schemeClr>
                </a:solidFill>
              </a:rPr>
              <a:t>. - M .: </a:t>
            </a:r>
            <a:r>
              <a:rPr lang="en-US" sz="900" b="1" dirty="0" err="1">
                <a:solidFill>
                  <a:schemeClr val="accent1">
                    <a:lumMod val="50000"/>
                  </a:schemeClr>
                </a:solidFill>
              </a:rPr>
              <a:t>Energoatomizdat</a:t>
            </a:r>
            <a:r>
              <a:rPr lang="en-US" sz="900" b="1" dirty="0">
                <a:solidFill>
                  <a:schemeClr val="accent1">
                    <a:lumMod val="50000"/>
                  </a:schemeClr>
                </a:solidFill>
              </a:rPr>
              <a:t>, 1988 .-- 288 p.</a:t>
            </a:r>
            <a:endParaRPr lang="ru-RU" sz="900" b="1" dirty="0">
              <a:solidFill>
                <a:schemeClr val="accent1">
                  <a:lumMod val="50000"/>
                </a:schemeClr>
              </a:solidFill>
            </a:endParaRPr>
          </a:p>
          <a:p>
            <a:r>
              <a:rPr lang="en-US" sz="900" b="1" dirty="0" smtClean="0">
                <a:solidFill>
                  <a:schemeClr val="accent1">
                    <a:lumMod val="50000"/>
                  </a:schemeClr>
                </a:solidFill>
              </a:rPr>
              <a:t>4. </a:t>
            </a:r>
            <a:r>
              <a:rPr lang="en-US" sz="900" b="1" dirty="0" err="1">
                <a:solidFill>
                  <a:schemeClr val="accent1">
                    <a:lumMod val="50000"/>
                  </a:schemeClr>
                </a:solidFill>
              </a:rPr>
              <a:t>Brodyansky</a:t>
            </a:r>
            <a:r>
              <a:rPr lang="en-US" sz="900" b="1" dirty="0">
                <a:solidFill>
                  <a:schemeClr val="accent1">
                    <a:lumMod val="50000"/>
                  </a:schemeClr>
                </a:solidFill>
              </a:rPr>
              <a:t>, </a:t>
            </a:r>
            <a:r>
              <a:rPr lang="en-US" sz="900" b="1" dirty="0" err="1">
                <a:solidFill>
                  <a:schemeClr val="accent1">
                    <a:lumMod val="50000"/>
                  </a:schemeClr>
                </a:solidFill>
              </a:rPr>
              <a:t>V.M</a:t>
            </a:r>
            <a:r>
              <a:rPr lang="en-US" sz="900" b="1" dirty="0">
                <a:solidFill>
                  <a:schemeClr val="accent1">
                    <a:lumMod val="50000"/>
                  </a:schemeClr>
                </a:solidFill>
              </a:rPr>
              <a:t>. Energy: a quality problem. / </a:t>
            </a:r>
            <a:r>
              <a:rPr lang="en-US" sz="900" b="1" dirty="0" err="1">
                <a:solidFill>
                  <a:schemeClr val="accent1">
                    <a:lumMod val="50000"/>
                  </a:schemeClr>
                </a:solidFill>
              </a:rPr>
              <a:t>V.M</a:t>
            </a:r>
            <a:r>
              <a:rPr lang="en-US" sz="900" b="1" dirty="0">
                <a:solidFill>
                  <a:schemeClr val="accent1">
                    <a:lumMod val="50000"/>
                  </a:schemeClr>
                </a:solidFill>
              </a:rPr>
              <a:t>. </a:t>
            </a:r>
            <a:r>
              <a:rPr lang="en-US" sz="900" b="1" dirty="0" err="1">
                <a:solidFill>
                  <a:schemeClr val="accent1">
                    <a:lumMod val="50000"/>
                  </a:schemeClr>
                </a:solidFill>
              </a:rPr>
              <a:t>Brodyansky</a:t>
            </a:r>
            <a:r>
              <a:rPr lang="en-US" sz="900" b="1" dirty="0">
                <a:solidFill>
                  <a:schemeClr val="accent1">
                    <a:lumMod val="50000"/>
                  </a:schemeClr>
                </a:solidFill>
              </a:rPr>
              <a:t> // Journal "Science and Life", 1982. - №3. - S. 88–95.</a:t>
            </a:r>
            <a:endParaRPr lang="ru-RU" sz="900" b="1" dirty="0">
              <a:solidFill>
                <a:schemeClr val="accent1">
                  <a:lumMod val="50000"/>
                </a:schemeClr>
              </a:solidFill>
            </a:endParaRPr>
          </a:p>
          <a:p>
            <a:r>
              <a:rPr lang="en-US" sz="900" b="1" dirty="0" smtClean="0">
                <a:solidFill>
                  <a:schemeClr val="accent1">
                    <a:lumMod val="50000"/>
                  </a:schemeClr>
                </a:solidFill>
              </a:rPr>
              <a:t>5. </a:t>
            </a:r>
            <a:r>
              <a:rPr lang="en-US" sz="900" b="1" dirty="0" err="1">
                <a:solidFill>
                  <a:schemeClr val="accent1">
                    <a:lumMod val="50000"/>
                  </a:schemeClr>
                </a:solidFill>
              </a:rPr>
              <a:t>Shargut</a:t>
            </a:r>
            <a:r>
              <a:rPr lang="en-US" sz="900" b="1" dirty="0">
                <a:solidFill>
                  <a:schemeClr val="accent1">
                    <a:lumMod val="50000"/>
                  </a:schemeClr>
                </a:solidFill>
              </a:rPr>
              <a:t> J., </a:t>
            </a:r>
            <a:r>
              <a:rPr lang="en-US" sz="900" b="1" dirty="0" err="1">
                <a:solidFill>
                  <a:schemeClr val="accent1">
                    <a:lumMod val="50000"/>
                  </a:schemeClr>
                </a:solidFill>
              </a:rPr>
              <a:t>Petela</a:t>
            </a:r>
            <a:r>
              <a:rPr lang="en-US" sz="900" b="1" dirty="0">
                <a:solidFill>
                  <a:schemeClr val="accent1">
                    <a:lumMod val="50000"/>
                  </a:schemeClr>
                </a:solidFill>
              </a:rPr>
              <a:t> R. Exergy. - M .: Energy. - 1968 .-- 280 s.</a:t>
            </a:r>
            <a:endParaRPr lang="ru-RU" sz="900" b="1" dirty="0">
              <a:solidFill>
                <a:schemeClr val="accent1">
                  <a:lumMod val="50000"/>
                </a:schemeClr>
              </a:solidFill>
            </a:endParaRPr>
          </a:p>
          <a:p>
            <a:r>
              <a:rPr lang="en-US" sz="900" b="1" dirty="0" smtClean="0">
                <a:solidFill>
                  <a:schemeClr val="accent1">
                    <a:lumMod val="50000"/>
                  </a:schemeClr>
                </a:solidFill>
              </a:rPr>
              <a:t>6. </a:t>
            </a:r>
            <a:r>
              <a:rPr lang="en-US" sz="900" b="1" dirty="0">
                <a:solidFill>
                  <a:schemeClr val="accent1">
                    <a:lumMod val="50000"/>
                  </a:schemeClr>
                </a:solidFill>
              </a:rPr>
              <a:t>Patent for invention No. 2702701 Russian Federation. </a:t>
            </a:r>
            <a:r>
              <a:rPr lang="en-US" sz="900" b="1" dirty="0" err="1">
                <a:solidFill>
                  <a:schemeClr val="accent1">
                    <a:lumMod val="50000"/>
                  </a:schemeClr>
                </a:solidFill>
              </a:rPr>
              <a:t>IPC</a:t>
            </a:r>
            <a:r>
              <a:rPr lang="en-US" sz="900" b="1" dirty="0">
                <a:solidFill>
                  <a:schemeClr val="accent1">
                    <a:lumMod val="50000"/>
                  </a:schemeClr>
                </a:solidFill>
              </a:rPr>
              <a:t> </a:t>
            </a:r>
            <a:r>
              <a:rPr lang="en-US" sz="900" b="1" dirty="0" err="1">
                <a:solidFill>
                  <a:schemeClr val="accent1">
                    <a:lumMod val="50000"/>
                  </a:schemeClr>
                </a:solidFill>
              </a:rPr>
              <a:t>G01K</a:t>
            </a:r>
            <a:r>
              <a:rPr lang="en-US" sz="900" b="1" dirty="0">
                <a:solidFill>
                  <a:schemeClr val="accent1">
                    <a:lumMod val="50000"/>
                  </a:schemeClr>
                </a:solidFill>
              </a:rPr>
              <a:t> 17/08, </a:t>
            </a:r>
            <a:r>
              <a:rPr lang="en-US" sz="900" b="1" dirty="0" err="1">
                <a:solidFill>
                  <a:schemeClr val="accent1">
                    <a:lumMod val="50000"/>
                  </a:schemeClr>
                </a:solidFill>
              </a:rPr>
              <a:t>F24D</a:t>
            </a:r>
            <a:r>
              <a:rPr lang="en-US" sz="900" b="1" dirty="0">
                <a:solidFill>
                  <a:schemeClr val="accent1">
                    <a:lumMod val="50000"/>
                  </a:schemeClr>
                </a:solidFill>
              </a:rPr>
              <a:t> 10/00. Device for measuring the exergy of the working environment: No. 201910532: Appl. 11/26/2018: publ. 09/10/2019 / </a:t>
            </a:r>
            <a:r>
              <a:rPr lang="en-US" sz="900" b="1" dirty="0" err="1">
                <a:solidFill>
                  <a:schemeClr val="accent1">
                    <a:lumMod val="50000"/>
                  </a:schemeClr>
                </a:solidFill>
              </a:rPr>
              <a:t>Yushkova</a:t>
            </a:r>
            <a:r>
              <a:rPr lang="en-US" sz="900" b="1" dirty="0">
                <a:solidFill>
                  <a:schemeClr val="accent1">
                    <a:lumMod val="50000"/>
                  </a:schemeClr>
                </a:solidFill>
              </a:rPr>
              <a:t> </a:t>
            </a:r>
            <a:r>
              <a:rPr lang="en-US" sz="900" b="1" dirty="0" err="1">
                <a:solidFill>
                  <a:schemeClr val="accent1">
                    <a:lumMod val="50000"/>
                  </a:schemeClr>
                </a:solidFill>
              </a:rPr>
              <a:t>E.A</a:t>
            </a:r>
            <a:r>
              <a:rPr lang="en-US" sz="900" b="1" dirty="0">
                <a:solidFill>
                  <a:schemeClr val="accent1">
                    <a:lumMod val="50000"/>
                  </a:schemeClr>
                </a:solidFill>
              </a:rPr>
              <a:t>., </a:t>
            </a:r>
            <a:r>
              <a:rPr lang="en-US" sz="900" b="1" dirty="0" err="1">
                <a:solidFill>
                  <a:schemeClr val="accent1">
                    <a:lumMod val="50000"/>
                  </a:schemeClr>
                </a:solidFill>
              </a:rPr>
              <a:t>Lebedev</a:t>
            </a:r>
            <a:r>
              <a:rPr lang="en-US" sz="900" b="1" dirty="0">
                <a:solidFill>
                  <a:schemeClr val="accent1">
                    <a:lumMod val="50000"/>
                  </a:schemeClr>
                </a:solidFill>
              </a:rPr>
              <a:t> V.A.// applicant and patentee of the federal state budgetary educational institution of higher education "St. Petersburg Mining University". - 11 p.</a:t>
            </a:r>
            <a:endParaRPr lang="ru-RU" sz="900" b="1" dirty="0">
              <a:solidFill>
                <a:schemeClr val="accent1">
                  <a:lumMod val="50000"/>
                </a:schemeClr>
              </a:solidFill>
            </a:endParaRPr>
          </a:p>
          <a:p>
            <a:r>
              <a:rPr lang="en-US" sz="900" b="1" dirty="0" smtClean="0">
                <a:solidFill>
                  <a:schemeClr val="accent1">
                    <a:lumMod val="50000"/>
                  </a:schemeClr>
                </a:solidFill>
              </a:rPr>
              <a:t>7. </a:t>
            </a:r>
            <a:r>
              <a:rPr lang="en-US" sz="900" b="1" dirty="0" err="1">
                <a:solidFill>
                  <a:schemeClr val="accent1">
                    <a:lumMod val="50000"/>
                  </a:schemeClr>
                </a:solidFill>
              </a:rPr>
              <a:t>Bogdanov</a:t>
            </a:r>
            <a:r>
              <a:rPr lang="en-US" sz="900" b="1" dirty="0">
                <a:solidFill>
                  <a:schemeClr val="accent1">
                    <a:lumMod val="50000"/>
                  </a:schemeClr>
                </a:solidFill>
              </a:rPr>
              <a:t>, AB Economics of energy with the use of exergy and energy / AB. </a:t>
            </a:r>
            <a:r>
              <a:rPr lang="en-US" sz="900" b="1" dirty="0" err="1">
                <a:solidFill>
                  <a:schemeClr val="accent1">
                    <a:lumMod val="50000"/>
                  </a:schemeClr>
                </a:solidFill>
              </a:rPr>
              <a:t>Bogdanov</a:t>
            </a:r>
            <a:r>
              <a:rPr lang="en-US" sz="900" b="1" dirty="0">
                <a:solidFill>
                  <a:schemeClr val="accent1">
                    <a:lumMod val="50000"/>
                  </a:schemeClr>
                </a:solidFill>
              </a:rPr>
              <a:t>, </a:t>
            </a:r>
            <a:r>
              <a:rPr lang="en-US" sz="900" b="1" dirty="0" err="1">
                <a:solidFill>
                  <a:schemeClr val="accent1">
                    <a:lumMod val="50000"/>
                  </a:schemeClr>
                </a:solidFill>
              </a:rPr>
              <a:t>O.A</a:t>
            </a:r>
            <a:r>
              <a:rPr lang="en-US" sz="900" b="1" dirty="0">
                <a:solidFill>
                  <a:schemeClr val="accent1">
                    <a:lumMod val="50000"/>
                  </a:schemeClr>
                </a:solidFill>
              </a:rPr>
              <a:t>. </a:t>
            </a:r>
            <a:r>
              <a:rPr lang="en-US" sz="900" b="1" dirty="0" err="1">
                <a:solidFill>
                  <a:schemeClr val="accent1">
                    <a:lumMod val="50000"/>
                  </a:schemeClr>
                </a:solidFill>
              </a:rPr>
              <a:t>Bogdanov</a:t>
            </a:r>
            <a:r>
              <a:rPr lang="en-US" sz="900" b="1" dirty="0">
                <a:solidFill>
                  <a:schemeClr val="accent1">
                    <a:lumMod val="50000"/>
                  </a:schemeClr>
                </a:solidFill>
              </a:rPr>
              <a:t> // </a:t>
            </a:r>
            <a:r>
              <a:rPr lang="en-US" sz="900" b="1" dirty="0" err="1">
                <a:solidFill>
                  <a:schemeClr val="accent1">
                    <a:lumMod val="50000"/>
                  </a:schemeClr>
                </a:solidFill>
              </a:rPr>
              <a:t>NIGRE</a:t>
            </a:r>
            <a:r>
              <a:rPr lang="en-US" sz="900" b="1" dirty="0">
                <a:solidFill>
                  <a:schemeClr val="accent1">
                    <a:lumMod val="50000"/>
                  </a:schemeClr>
                </a:solidFill>
              </a:rPr>
              <a:t>. - 2015. –</a:t>
            </a:r>
            <a:r>
              <a:rPr lang="en-US" sz="900" b="1" dirty="0" err="1">
                <a:solidFill>
                  <a:schemeClr val="accent1">
                    <a:lumMod val="50000"/>
                  </a:schemeClr>
                </a:solidFill>
              </a:rPr>
              <a:t>T.XI</a:t>
            </a:r>
            <a:r>
              <a:rPr lang="en-US" sz="900" b="1" dirty="0">
                <a:solidFill>
                  <a:schemeClr val="accent1">
                    <a:lumMod val="50000"/>
                  </a:schemeClr>
                </a:solidFill>
              </a:rPr>
              <a:t> (18). - S. 41-53 - URL: http://exergy.narod.ru/Nigre2015-11.PDF (date of access: 11.12.2018</a:t>
            </a:r>
            <a:r>
              <a:rPr lang="en-US" sz="900" b="1" dirty="0" smtClean="0">
                <a:solidFill>
                  <a:schemeClr val="accent1">
                    <a:lumMod val="50000"/>
                  </a:schemeClr>
                </a:solidFill>
              </a:rPr>
              <a:t>).</a:t>
            </a:r>
            <a:r>
              <a:rPr lang="ru-RU" sz="900" b="1" dirty="0" smtClean="0">
                <a:solidFill>
                  <a:schemeClr val="accent1">
                    <a:lumMod val="50000"/>
                  </a:schemeClr>
                </a:solidFill>
              </a:rPr>
              <a:t> </a:t>
            </a:r>
            <a:r>
              <a:rPr lang="en-US" sz="900" b="1" dirty="0" err="1">
                <a:solidFill>
                  <a:schemeClr val="accent1">
                    <a:lumMod val="50000"/>
                  </a:schemeClr>
                </a:solidFill>
              </a:rPr>
              <a:t>etc</a:t>
            </a:r>
            <a:endParaRPr lang="ru-RU" sz="900" b="1" dirty="0">
              <a:solidFill>
                <a:schemeClr val="accent1">
                  <a:lumMod val="50000"/>
                </a:schemeClr>
              </a:solidFill>
            </a:endParaRPr>
          </a:p>
        </p:txBody>
      </p:sp>
      <p:sp>
        <p:nvSpPr>
          <p:cNvPr id="24" name="Rectangle 7"/>
          <p:cNvSpPr/>
          <p:nvPr/>
        </p:nvSpPr>
        <p:spPr>
          <a:xfrm>
            <a:off x="1149013" y="603993"/>
            <a:ext cx="8455260" cy="643253"/>
          </a:xfrm>
          <a:prstGeom prst="rect">
            <a:avLst/>
          </a:prstGeom>
        </p:spPr>
        <p:txBody>
          <a:bodyPr wrap="square">
            <a:spAutoFit/>
          </a:bodyPr>
          <a:lstStyle/>
          <a:p>
            <a:pPr algn="just">
              <a:lnSpc>
                <a:spcPct val="110000"/>
              </a:lnSpc>
              <a:spcAft>
                <a:spcPts val="300"/>
              </a:spcAft>
              <a:tabLst>
                <a:tab pos="4508500" algn="r"/>
              </a:tabLst>
            </a:pPr>
            <a:r>
              <a:rPr lang="en-US" sz="1000" dirty="0" smtClean="0">
                <a:latin typeface="Arial" panose="020B0604020202020204" pitchFamily="34" charset="0"/>
                <a:ea typeface="Times New Roman" panose="02020603050405020304" pitchFamily="18" charset="0"/>
                <a:cs typeface="Times New Roman" panose="02020603050405020304" pitchFamily="18" charset="0"/>
              </a:rPr>
              <a:t>Names</a:t>
            </a:r>
            <a:r>
              <a:rPr lang="ru-RU" sz="1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1000" b="1" dirty="0" err="1">
                <a:solidFill>
                  <a:srgbClr val="445263"/>
                </a:solidFill>
              </a:rPr>
              <a:t>E.A</a:t>
            </a:r>
            <a:r>
              <a:rPr lang="en-US" sz="1000" b="1" dirty="0">
                <a:solidFill>
                  <a:srgbClr val="445263"/>
                </a:solidFill>
              </a:rPr>
              <a:t>. </a:t>
            </a:r>
            <a:r>
              <a:rPr lang="en-US" sz="1000" b="1" dirty="0" err="1">
                <a:solidFill>
                  <a:srgbClr val="445263"/>
                </a:solidFill>
              </a:rPr>
              <a:t>Yushkova</a:t>
            </a:r>
            <a:r>
              <a:rPr lang="ru-RU" sz="1000" b="1" baseline="30000" dirty="0">
                <a:solidFill>
                  <a:srgbClr val="445263"/>
                </a:solidFill>
              </a:rPr>
              <a:t>1</a:t>
            </a:r>
            <a:r>
              <a:rPr lang="ru-RU" sz="1000" b="1" dirty="0">
                <a:solidFill>
                  <a:srgbClr val="445263"/>
                </a:solidFill>
              </a:rPr>
              <a:t>, </a:t>
            </a:r>
            <a:r>
              <a:rPr lang="en-US" sz="1000" b="1" dirty="0">
                <a:solidFill>
                  <a:srgbClr val="445263"/>
                </a:solidFill>
              </a:rPr>
              <a:t>V.A. </a:t>
            </a:r>
            <a:r>
              <a:rPr lang="en-US" sz="1000" b="1" dirty="0" err="1">
                <a:solidFill>
                  <a:srgbClr val="445263"/>
                </a:solidFill>
              </a:rPr>
              <a:t>Lebedev</a:t>
            </a:r>
            <a:r>
              <a:rPr lang="ru-RU" sz="1000" b="1" baseline="30000" dirty="0">
                <a:solidFill>
                  <a:srgbClr val="445263"/>
                </a:solidFill>
              </a:rPr>
              <a:t>1</a:t>
            </a:r>
            <a:r>
              <a:rPr lang="ru-RU" sz="1000" b="1" dirty="0">
                <a:solidFill>
                  <a:srgbClr val="445263"/>
                </a:solidFill>
              </a:rPr>
              <a:t>, </a:t>
            </a:r>
            <a:r>
              <a:rPr lang="en-US" sz="1000" b="1" dirty="0" err="1">
                <a:solidFill>
                  <a:srgbClr val="445263"/>
                </a:solidFill>
              </a:rPr>
              <a:t>A.A</a:t>
            </a:r>
            <a:r>
              <a:rPr lang="en-US" sz="1000" b="1" dirty="0">
                <a:solidFill>
                  <a:srgbClr val="445263"/>
                </a:solidFill>
              </a:rPr>
              <a:t>. </a:t>
            </a:r>
            <a:r>
              <a:rPr lang="en-US" sz="1000" b="1" dirty="0" err="1">
                <a:solidFill>
                  <a:srgbClr val="445263"/>
                </a:solidFill>
              </a:rPr>
              <a:t>Nikitin</a:t>
            </a:r>
            <a:r>
              <a:rPr lang="ru-RU" sz="1000" b="1" baseline="30000" dirty="0">
                <a:solidFill>
                  <a:srgbClr val="445263"/>
                </a:solidFill>
              </a:rPr>
              <a:t>2</a:t>
            </a:r>
          </a:p>
          <a:p>
            <a:pPr algn="just">
              <a:lnSpc>
                <a:spcPct val="110000"/>
              </a:lnSpc>
              <a:spcAft>
                <a:spcPts val="300"/>
              </a:spcAft>
              <a:tabLst>
                <a:tab pos="4508500" algn="r"/>
              </a:tabLst>
            </a:pPr>
            <a:r>
              <a:rPr lang="en-US" sz="1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800" dirty="0" smtClean="0">
                <a:latin typeface="Arial" panose="020B0604020202020204" pitchFamily="34" charset="0"/>
                <a:ea typeface="Times New Roman" panose="02020603050405020304" pitchFamily="18" charset="0"/>
                <a:cs typeface="Times New Roman" panose="02020603050405020304" pitchFamily="18" charset="0"/>
              </a:rPr>
              <a:t>Affiliations</a:t>
            </a:r>
            <a:r>
              <a:rPr lang="ru-RU" sz="800" dirty="0" smtClean="0">
                <a:latin typeface="Arial" panose="020B0604020202020204" pitchFamily="34" charset="0"/>
                <a:ea typeface="Times New Roman" panose="02020603050405020304" pitchFamily="18" charset="0"/>
                <a:cs typeface="Times New Roman" panose="02020603050405020304" pitchFamily="18" charset="0"/>
              </a:rPr>
              <a:t> </a:t>
            </a:r>
            <a:r>
              <a:rPr lang="ru-RU" sz="800" b="1" baseline="30000" dirty="0">
                <a:solidFill>
                  <a:srgbClr val="445263"/>
                </a:solidFill>
              </a:rPr>
              <a:t>1</a:t>
            </a:r>
            <a:r>
              <a:rPr lang="en-US" sz="800" b="1" dirty="0">
                <a:solidFill>
                  <a:srgbClr val="445263"/>
                </a:solidFill>
              </a:rPr>
              <a:t>Saint Petersburg Mining University</a:t>
            </a:r>
            <a:r>
              <a:rPr lang="ru-RU" sz="800" b="1" dirty="0">
                <a:solidFill>
                  <a:srgbClr val="445263"/>
                </a:solidFill>
              </a:rPr>
              <a:t>, </a:t>
            </a:r>
            <a:r>
              <a:rPr lang="ru-RU" sz="800" b="1" baseline="30000" dirty="0">
                <a:solidFill>
                  <a:srgbClr val="445263"/>
                </a:solidFill>
              </a:rPr>
              <a:t>2</a:t>
            </a:r>
            <a:r>
              <a:rPr lang="en-US" sz="800" b="1" dirty="0">
                <a:solidFill>
                  <a:srgbClr val="445263"/>
                </a:solidFill>
              </a:rPr>
              <a:t>National Research University </a:t>
            </a:r>
            <a:r>
              <a:rPr lang="en-US" sz="800" b="1" dirty="0" err="1">
                <a:solidFill>
                  <a:srgbClr val="445263"/>
                </a:solidFill>
              </a:rPr>
              <a:t>ITMO</a:t>
            </a:r>
            <a:endParaRPr lang="ru-RU" sz="800" b="1" dirty="0">
              <a:solidFill>
                <a:srgbClr val="445263"/>
              </a:solidFill>
            </a:endParaRPr>
          </a:p>
          <a:p>
            <a:pPr algn="just">
              <a:lnSpc>
                <a:spcPct val="110000"/>
              </a:lnSpc>
              <a:spcAft>
                <a:spcPts val="300"/>
              </a:spcAft>
              <a:tabLst>
                <a:tab pos="4508500" algn="r"/>
              </a:tabLst>
            </a:pP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5" name="Text Box 2"/>
          <p:cNvSpPr txBox="1">
            <a:spLocks noChangeArrowheads="1"/>
          </p:cNvSpPr>
          <p:nvPr/>
        </p:nvSpPr>
        <p:spPr bwMode="auto">
          <a:xfrm>
            <a:off x="1276544" y="333436"/>
            <a:ext cx="8458867" cy="270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12916" tIns="12916" rIns="12916" bIns="12916" numCol="1" anchor="ctr" anchorCtr="0" compatLnSpc="1">
            <a:prstTxWarp prst="textNoShape">
              <a:avLst/>
            </a:prstTxWarp>
          </a:bodyPr>
          <a:lstStyle/>
          <a:p>
            <a:pPr algn="ctr" defTabSz="322937" fontAlgn="base">
              <a:spcBef>
                <a:spcPct val="0"/>
              </a:spcBef>
              <a:spcAft>
                <a:spcPct val="0"/>
              </a:spcAft>
            </a:pPr>
            <a:r>
              <a:rPr lang="ru-RU" sz="1200" b="1" dirty="0">
                <a:solidFill>
                  <a:srgbClr val="445263"/>
                </a:solidFill>
              </a:rPr>
              <a:t>«</a:t>
            </a:r>
            <a:r>
              <a:rPr lang="en-US" sz="1200" b="1" dirty="0">
                <a:solidFill>
                  <a:srgbClr val="445263"/>
                </a:solidFill>
              </a:rPr>
              <a:t>Using pinch analysis technology to assess energy efficiency in oil refining technology</a:t>
            </a:r>
            <a:r>
              <a:rPr lang="ru-RU" sz="1200" b="1" dirty="0">
                <a:solidFill>
                  <a:srgbClr val="445263"/>
                </a:solidFill>
              </a:rPr>
              <a:t>»</a:t>
            </a:r>
            <a:endParaRPr lang="en-MY" sz="12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510910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xmlns="" id="{81C66F88-F311-428E-BA1E-42D180A1B72D}"/>
              </a:ext>
            </a:extLst>
          </p:cNvPr>
          <p:cNvCxnSpPr>
            <a:cxnSpLocks/>
          </p:cNvCxnSpPr>
          <p:nvPr/>
        </p:nvCxnSpPr>
        <p:spPr>
          <a:xfrm>
            <a:off x="4232037" y="7000710"/>
            <a:ext cx="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60424CEB-ADCE-42BE-8D3F-8D355DE1BD25}"/>
              </a:ext>
            </a:extLst>
          </p:cNvPr>
          <p:cNvSpPr txBox="1"/>
          <p:nvPr/>
        </p:nvSpPr>
        <p:spPr>
          <a:xfrm>
            <a:off x="458418" y="2629012"/>
            <a:ext cx="9784080" cy="707886"/>
          </a:xfrm>
          <a:prstGeom prst="rect">
            <a:avLst/>
          </a:prstGeom>
          <a:noFill/>
        </p:spPr>
        <p:txBody>
          <a:bodyPr wrap="square" rtlCol="0" anchor="ctr">
            <a:spAutoFit/>
          </a:bodyPr>
          <a:lstStyle/>
          <a:p>
            <a:pPr algn="ctr"/>
            <a:r>
              <a:rPr lang="en-US" sz="4000" dirty="0">
                <a:solidFill>
                  <a:schemeClr val="accent1">
                    <a:lumMod val="75000"/>
                  </a:schemeClr>
                </a:solidFill>
                <a:latin typeface="Muller Black" pitchFamily="50" charset="-52"/>
              </a:rPr>
              <a:t>Thank you for your attention!</a:t>
            </a:r>
            <a:endParaRPr lang="ru-RU" sz="4000" dirty="0">
              <a:solidFill>
                <a:schemeClr val="accent1">
                  <a:lumMod val="75000"/>
                </a:schemeClr>
              </a:solidFill>
              <a:latin typeface="Muller Black" pitchFamily="50" charset="-52"/>
            </a:endParaRPr>
          </a:p>
        </p:txBody>
      </p:sp>
      <p:sp>
        <p:nvSpPr>
          <p:cNvPr id="26" name="Text Box 16">
            <a:extLst>
              <a:ext uri="{FF2B5EF4-FFF2-40B4-BE49-F238E27FC236}">
                <a16:creationId xmlns:a16="http://schemas.microsoft.com/office/drawing/2014/main" xmlns="" id="{859223CD-C7A8-4BA6-A7B4-9079AE035BD4}"/>
              </a:ext>
            </a:extLst>
          </p:cNvPr>
          <p:cNvSpPr txBox="1">
            <a:spLocks noChangeArrowheads="1"/>
          </p:cNvSpPr>
          <p:nvPr/>
        </p:nvSpPr>
        <p:spPr bwMode="auto">
          <a:xfrm>
            <a:off x="8749880" y="679160"/>
            <a:ext cx="728708" cy="159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12916" tIns="12916" rIns="12916" bIns="12916" numCol="1" anchor="t" anchorCtr="0" compatLnSpc="1">
            <a:prstTxWarp prst="textNoShape">
              <a:avLst/>
            </a:prstTxWarp>
          </a:bodyPr>
          <a:lstStyle/>
          <a:p>
            <a:pPr defTabSz="322937" fontAlgn="base">
              <a:spcBef>
                <a:spcPct val="0"/>
              </a:spcBef>
              <a:spcAft>
                <a:spcPct val="0"/>
              </a:spcAft>
            </a:pPr>
            <a:r>
              <a:rPr lang="en-MY" sz="849" b="1" i="1" dirty="0">
                <a:solidFill>
                  <a:srgbClr val="000000"/>
                </a:solidFill>
                <a:latin typeface="Arial" pitchFamily="34" charset="0"/>
                <a:cs typeface="Arial" pitchFamily="34" charset="0"/>
              </a:rPr>
              <a:t>Keywords</a:t>
            </a:r>
            <a:r>
              <a:rPr lang="en-US" sz="849" b="1" i="1" dirty="0">
                <a:solidFill>
                  <a:srgbClr val="000000"/>
                </a:solidFill>
                <a:latin typeface="Arial" pitchFamily="34" charset="0"/>
                <a:cs typeface="Arial" pitchFamily="34" charset="0"/>
              </a:rPr>
              <a:t>:</a:t>
            </a:r>
            <a:endParaRPr lang="en-US" sz="634" b="1" dirty="0">
              <a:latin typeface="Arial" pitchFamily="34" charset="0"/>
              <a:cs typeface="Arial" pitchFamily="34" charset="0"/>
            </a:endParaRPr>
          </a:p>
        </p:txBody>
      </p:sp>
      <p:sp>
        <p:nvSpPr>
          <p:cNvPr id="31" name="TextBox 30">
            <a:extLst>
              <a:ext uri="{FF2B5EF4-FFF2-40B4-BE49-F238E27FC236}">
                <a16:creationId xmlns:a16="http://schemas.microsoft.com/office/drawing/2014/main" xmlns="" id="{519188CD-3D2A-4B9A-9FF2-7939370DB3BE}"/>
              </a:ext>
            </a:extLst>
          </p:cNvPr>
          <p:cNvSpPr txBox="1"/>
          <p:nvPr/>
        </p:nvSpPr>
        <p:spPr>
          <a:xfrm>
            <a:off x="8705662" y="943342"/>
            <a:ext cx="1797223" cy="200055"/>
          </a:xfrm>
          <a:prstGeom prst="rect">
            <a:avLst/>
          </a:prstGeom>
          <a:noFill/>
        </p:spPr>
        <p:txBody>
          <a:bodyPr wrap="square" rtlCol="0">
            <a:spAutoFit/>
          </a:bodyPr>
          <a:lstStyle/>
          <a:p>
            <a:r>
              <a:rPr lang="en-US" sz="700" dirty="0">
                <a:latin typeface="Arial" panose="020B0604020202020204" pitchFamily="34" charset="0"/>
                <a:cs typeface="Arial" panose="020B0604020202020204" pitchFamily="34" charset="0"/>
              </a:rPr>
              <a:t>keywords</a:t>
            </a:r>
          </a:p>
        </p:txBody>
      </p:sp>
      <p:sp>
        <p:nvSpPr>
          <p:cNvPr id="40" name="TextBox 39">
            <a:extLst>
              <a:ext uri="{FF2B5EF4-FFF2-40B4-BE49-F238E27FC236}">
                <a16:creationId xmlns:a16="http://schemas.microsoft.com/office/drawing/2014/main" xmlns="" id="{BD483BEC-93D3-42A9-B819-90335D5BF62C}"/>
              </a:ext>
            </a:extLst>
          </p:cNvPr>
          <p:cNvSpPr txBox="1"/>
          <p:nvPr/>
        </p:nvSpPr>
        <p:spPr>
          <a:xfrm>
            <a:off x="1276544" y="3514369"/>
            <a:ext cx="8458867" cy="2091598"/>
          </a:xfrm>
          <a:prstGeom prst="rect">
            <a:avLst/>
          </a:prstGeom>
          <a:noFill/>
        </p:spPr>
        <p:txBody>
          <a:bodyPr wrap="square" rtlCol="0" anchor="ctr">
            <a:spAutoFit/>
          </a:bodyPr>
          <a:lstStyle/>
          <a:p>
            <a:r>
              <a:rPr lang="en-US" dirty="0" smtClean="0">
                <a:latin typeface="Muller Black" pitchFamily="50" charset="-52"/>
              </a:rPr>
              <a:t>Authors: </a:t>
            </a:r>
            <a:r>
              <a:rPr lang="en-US" sz="2400" b="1" dirty="0" err="1">
                <a:solidFill>
                  <a:srgbClr val="445263"/>
                </a:solidFill>
              </a:rPr>
              <a:t>E.A</a:t>
            </a:r>
            <a:r>
              <a:rPr lang="en-US" sz="2400" b="1" dirty="0">
                <a:solidFill>
                  <a:srgbClr val="445263"/>
                </a:solidFill>
              </a:rPr>
              <a:t>. </a:t>
            </a:r>
            <a:r>
              <a:rPr lang="en-US" sz="2400" b="1" dirty="0" err="1">
                <a:solidFill>
                  <a:srgbClr val="445263"/>
                </a:solidFill>
              </a:rPr>
              <a:t>Yushkova</a:t>
            </a:r>
            <a:r>
              <a:rPr lang="ru-RU" sz="2400" b="1" baseline="30000" dirty="0">
                <a:solidFill>
                  <a:srgbClr val="445263"/>
                </a:solidFill>
              </a:rPr>
              <a:t>1</a:t>
            </a:r>
            <a:r>
              <a:rPr lang="ru-RU" sz="2400" b="1" dirty="0">
                <a:solidFill>
                  <a:srgbClr val="445263"/>
                </a:solidFill>
              </a:rPr>
              <a:t>, </a:t>
            </a:r>
            <a:r>
              <a:rPr lang="en-US" sz="2400" b="1" dirty="0">
                <a:solidFill>
                  <a:srgbClr val="445263"/>
                </a:solidFill>
              </a:rPr>
              <a:t>V.A. </a:t>
            </a:r>
            <a:r>
              <a:rPr lang="en-US" sz="2400" b="1" dirty="0" err="1">
                <a:solidFill>
                  <a:srgbClr val="445263"/>
                </a:solidFill>
              </a:rPr>
              <a:t>Lebedev</a:t>
            </a:r>
            <a:r>
              <a:rPr lang="ru-RU" sz="2400" b="1" baseline="30000" dirty="0">
                <a:solidFill>
                  <a:srgbClr val="445263"/>
                </a:solidFill>
              </a:rPr>
              <a:t>1</a:t>
            </a:r>
            <a:r>
              <a:rPr lang="ru-RU" sz="2400" b="1" dirty="0">
                <a:solidFill>
                  <a:srgbClr val="445263"/>
                </a:solidFill>
              </a:rPr>
              <a:t>, </a:t>
            </a:r>
            <a:r>
              <a:rPr lang="en-US" sz="2400" b="1" dirty="0" err="1">
                <a:solidFill>
                  <a:srgbClr val="445263"/>
                </a:solidFill>
              </a:rPr>
              <a:t>A.A</a:t>
            </a:r>
            <a:r>
              <a:rPr lang="en-US" sz="2400" b="1" dirty="0">
                <a:solidFill>
                  <a:srgbClr val="445263"/>
                </a:solidFill>
              </a:rPr>
              <a:t>. </a:t>
            </a:r>
            <a:r>
              <a:rPr lang="en-US" sz="2400" b="1" dirty="0" err="1">
                <a:solidFill>
                  <a:srgbClr val="445263"/>
                </a:solidFill>
              </a:rPr>
              <a:t>Nikitin</a:t>
            </a:r>
            <a:r>
              <a:rPr lang="ru-RU" sz="2400" b="1" baseline="30000" dirty="0">
                <a:solidFill>
                  <a:srgbClr val="445263"/>
                </a:solidFill>
              </a:rPr>
              <a:t>2</a:t>
            </a:r>
          </a:p>
          <a:p>
            <a:endParaRPr lang="ru-RU" dirty="0" smtClean="0">
              <a:latin typeface="Muller Black" pitchFamily="50" charset="-52"/>
            </a:endParaRPr>
          </a:p>
          <a:p>
            <a:r>
              <a:rPr lang="en-US" dirty="0" smtClean="0">
                <a:latin typeface="Muller Black" pitchFamily="50" charset="-52"/>
              </a:rPr>
              <a:t>Affiliations:</a:t>
            </a:r>
            <a:r>
              <a:rPr lang="ru-RU" sz="2400" dirty="0" smtClean="0">
                <a:latin typeface="Arial" panose="020B0604020202020204" pitchFamily="34" charset="0"/>
                <a:ea typeface="Times New Roman" panose="02020603050405020304" pitchFamily="18" charset="0"/>
                <a:cs typeface="Times New Roman" panose="02020603050405020304" pitchFamily="18" charset="0"/>
              </a:rPr>
              <a:t> </a:t>
            </a:r>
            <a:r>
              <a:rPr lang="ru-RU" sz="1800" b="1" baseline="30000" dirty="0">
                <a:solidFill>
                  <a:srgbClr val="445263"/>
                </a:solidFill>
              </a:rPr>
              <a:t>1</a:t>
            </a:r>
            <a:r>
              <a:rPr lang="en-US" sz="1800" b="1" dirty="0">
                <a:solidFill>
                  <a:srgbClr val="445263"/>
                </a:solidFill>
              </a:rPr>
              <a:t>Saint Petersburg Mining University</a:t>
            </a:r>
            <a:r>
              <a:rPr lang="ru-RU" sz="1800" b="1" dirty="0">
                <a:solidFill>
                  <a:srgbClr val="445263"/>
                </a:solidFill>
              </a:rPr>
              <a:t>, </a:t>
            </a:r>
            <a:r>
              <a:rPr lang="ru-RU" sz="1800" b="1" baseline="30000" dirty="0">
                <a:solidFill>
                  <a:srgbClr val="445263"/>
                </a:solidFill>
              </a:rPr>
              <a:t>2</a:t>
            </a:r>
            <a:r>
              <a:rPr lang="en-US" sz="1800" b="1" dirty="0">
                <a:solidFill>
                  <a:srgbClr val="445263"/>
                </a:solidFill>
              </a:rPr>
              <a:t>National Research University </a:t>
            </a:r>
            <a:r>
              <a:rPr lang="en-US" sz="1800" b="1" dirty="0" err="1">
                <a:solidFill>
                  <a:srgbClr val="445263"/>
                </a:solidFill>
              </a:rPr>
              <a:t>ITMO</a:t>
            </a:r>
            <a:endParaRPr lang="ru-RU" sz="1800" b="1" dirty="0">
              <a:solidFill>
                <a:srgbClr val="445263"/>
              </a:solidFill>
            </a:endParaRPr>
          </a:p>
          <a:p>
            <a:endParaRPr lang="en-US" dirty="0" smtClean="0">
              <a:latin typeface="Muller Black" pitchFamily="50" charset="-52"/>
            </a:endParaRPr>
          </a:p>
          <a:p>
            <a:endParaRPr lang="ru-RU" dirty="0">
              <a:latin typeface="Muller Black" pitchFamily="50" charset="-52"/>
            </a:endParaRPr>
          </a:p>
          <a:p>
            <a:r>
              <a:rPr lang="en-US" dirty="0">
                <a:latin typeface="Muller Black" pitchFamily="50" charset="-52"/>
              </a:rPr>
              <a:t>Contact details</a:t>
            </a:r>
            <a:r>
              <a:rPr lang="en-US" dirty="0" smtClean="0">
                <a:latin typeface="Muller Black" pitchFamily="50" charset="-52"/>
              </a:rPr>
              <a:t>:</a:t>
            </a:r>
            <a:r>
              <a:rPr lang="ru-RU" dirty="0" smtClean="0">
                <a:latin typeface="Muller Black" pitchFamily="50" charset="-52"/>
              </a:rPr>
              <a:t> </a:t>
            </a:r>
            <a:r>
              <a:rPr lang="en-US" dirty="0" smtClean="0">
                <a:latin typeface="Muller Black" pitchFamily="50" charset="-52"/>
                <a:hlinkClick r:id="rId2"/>
              </a:rPr>
              <a:t>atenoks@mail.ru</a:t>
            </a:r>
            <a:r>
              <a:rPr lang="en-US" dirty="0" smtClean="0">
                <a:latin typeface="Muller Black" pitchFamily="50" charset="-52"/>
              </a:rPr>
              <a:t>, +79817126350</a:t>
            </a:r>
            <a:endParaRPr lang="ru-RU" dirty="0">
              <a:latin typeface="Muller Black" pitchFamily="50" charset="-52"/>
            </a:endParaRPr>
          </a:p>
        </p:txBody>
      </p:sp>
      <p:pic>
        <p:nvPicPr>
          <p:cNvPr id="19" name="Рисунок 18">
            <a:extLst>
              <a:ext uri="{FF2B5EF4-FFF2-40B4-BE49-F238E27FC236}">
                <a16:creationId xmlns:a16="http://schemas.microsoft.com/office/drawing/2014/main" xmlns="" id="{016B3565-0CFB-437F-B39E-8570E54D27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62" y="54363"/>
            <a:ext cx="777481" cy="371839"/>
          </a:xfrm>
          <a:prstGeom prst="rect">
            <a:avLst/>
          </a:prstGeom>
        </p:spPr>
      </p:pic>
      <p:pic>
        <p:nvPicPr>
          <p:cNvPr id="20" name="Рисунок 19">
            <a:extLst>
              <a:ext uri="{FF2B5EF4-FFF2-40B4-BE49-F238E27FC236}">
                <a16:creationId xmlns:a16="http://schemas.microsoft.com/office/drawing/2014/main" xmlns="" id="{4FEE8285-680B-4AC8-A547-5C210FC93A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4234" y="-8392"/>
            <a:ext cx="685471" cy="484598"/>
          </a:xfrm>
          <a:prstGeom prst="rect">
            <a:avLst/>
          </a:prstGeom>
        </p:spPr>
      </p:pic>
      <p:pic>
        <p:nvPicPr>
          <p:cNvPr id="21" name="Рисунок 20">
            <a:extLst>
              <a:ext uri="{FF2B5EF4-FFF2-40B4-BE49-F238E27FC236}">
                <a16:creationId xmlns:a16="http://schemas.microsoft.com/office/drawing/2014/main" xmlns="" id="{4FB7CC8C-0D50-4E43-BF0F-7AB7830C40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194" r="7100"/>
          <a:stretch/>
        </p:blipFill>
        <p:spPr>
          <a:xfrm>
            <a:off x="9799705" y="9402"/>
            <a:ext cx="864000" cy="461762"/>
          </a:xfrm>
          <a:prstGeom prst="rect">
            <a:avLst/>
          </a:prstGeom>
        </p:spPr>
      </p:pic>
      <p:sp>
        <p:nvSpPr>
          <p:cNvPr id="27" name="Rectangle 4">
            <a:extLst>
              <a:ext uri="{FF2B5EF4-FFF2-40B4-BE49-F238E27FC236}">
                <a16:creationId xmlns:a16="http://schemas.microsoft.com/office/drawing/2014/main" xmlns="" id="{82568482-9FC6-4028-B91D-34693AC2D673}"/>
              </a:ext>
            </a:extLst>
          </p:cNvPr>
          <p:cNvSpPr>
            <a:spLocks noChangeArrowheads="1"/>
          </p:cNvSpPr>
          <p:nvPr/>
        </p:nvSpPr>
        <p:spPr bwMode="auto">
          <a:xfrm>
            <a:off x="188928" y="6732165"/>
            <a:ext cx="10313957" cy="108000"/>
          </a:xfrm>
          <a:prstGeom prst="rect">
            <a:avLst/>
          </a:prstGeom>
          <a:solidFill>
            <a:schemeClr val="accent1">
              <a:lumMod val="75000"/>
            </a:schemeClr>
          </a:solidFill>
          <a:ln>
            <a:noFill/>
          </a:ln>
          <a:effectLst/>
        </p:spPr>
        <p:txBody>
          <a:bodyPr vert="horz" wrap="square" lIns="12916" tIns="12916" rIns="12916" bIns="12916" numCol="1" anchor="t" anchorCtr="0" compatLnSpc="1">
            <a:prstTxWarp prst="textNoShape">
              <a:avLst/>
            </a:prstTxWarp>
          </a:bodyPr>
          <a:lstStyle/>
          <a:p>
            <a:endParaRPr lang="en-MY" sz="723" dirty="0"/>
          </a:p>
        </p:txBody>
      </p:sp>
      <p:cxnSp>
        <p:nvCxnSpPr>
          <p:cNvPr id="28" name="AutoShape 21">
            <a:extLst>
              <a:ext uri="{FF2B5EF4-FFF2-40B4-BE49-F238E27FC236}">
                <a16:creationId xmlns:a16="http://schemas.microsoft.com/office/drawing/2014/main" xmlns="" id="{EDBBDBA8-8218-4390-B2F6-D51BFE7BFF38}"/>
              </a:ext>
            </a:extLst>
          </p:cNvPr>
          <p:cNvCxnSpPr>
            <a:cxnSpLocks noChangeShapeType="1"/>
          </p:cNvCxnSpPr>
          <p:nvPr/>
        </p:nvCxnSpPr>
        <p:spPr bwMode="auto">
          <a:xfrm>
            <a:off x="188928" y="1179810"/>
            <a:ext cx="10230718" cy="0"/>
          </a:xfrm>
          <a:prstGeom prst="straightConnector1">
            <a:avLst/>
          </a:prstGeom>
          <a:noFill/>
          <a:ln w="9525" algn="ctr">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30" name="Rectangle 19">
            <a:extLst>
              <a:ext uri="{FF2B5EF4-FFF2-40B4-BE49-F238E27FC236}">
                <a16:creationId xmlns:a16="http://schemas.microsoft.com/office/drawing/2014/main" xmlns="" id="{D2DF5777-B313-4885-A0BE-9A5C776D4B39}"/>
              </a:ext>
            </a:extLst>
          </p:cNvPr>
          <p:cNvSpPr/>
          <p:nvPr/>
        </p:nvSpPr>
        <p:spPr>
          <a:xfrm>
            <a:off x="876343" y="80018"/>
            <a:ext cx="8394915" cy="307777"/>
          </a:xfrm>
          <a:prstGeom prst="rect">
            <a:avLst/>
          </a:prstGeom>
        </p:spPr>
        <p:txBody>
          <a:bodyPr wrap="square">
            <a:spAutoFit/>
          </a:bodyPr>
          <a:lstStyle/>
          <a:p>
            <a:pPr algn="ctr" defTabSz="457200">
              <a:defRPr/>
            </a:pPr>
            <a:r>
              <a:rPr lang="en-US" sz="1400" dirty="0">
                <a:solidFill>
                  <a:schemeClr val="accent1">
                    <a:lumMod val="75000"/>
                  </a:schemeClr>
                </a:solidFill>
              </a:rPr>
              <a:t>III International Scientific Conference on “</a:t>
            </a:r>
            <a:r>
              <a:rPr lang="en-US" sz="1400" b="1" dirty="0">
                <a:solidFill>
                  <a:schemeClr val="accent1">
                    <a:lumMod val="75000"/>
                  </a:schemeClr>
                </a:solidFill>
              </a:rPr>
              <a:t>Sustainable and Efficient Use of Energy, Water and Natural Resources</a:t>
            </a:r>
            <a:r>
              <a:rPr lang="en-US" sz="1400" dirty="0">
                <a:solidFill>
                  <a:schemeClr val="accent1">
                    <a:lumMod val="75000"/>
                  </a:schemeClr>
                </a:solidFill>
              </a:rPr>
              <a:t>”</a:t>
            </a:r>
          </a:p>
        </p:txBody>
      </p:sp>
      <p:sp>
        <p:nvSpPr>
          <p:cNvPr id="15" name="Rectangle 7"/>
          <p:cNvSpPr/>
          <p:nvPr/>
        </p:nvSpPr>
        <p:spPr>
          <a:xfrm>
            <a:off x="1149013" y="603993"/>
            <a:ext cx="8455260" cy="643253"/>
          </a:xfrm>
          <a:prstGeom prst="rect">
            <a:avLst/>
          </a:prstGeom>
        </p:spPr>
        <p:txBody>
          <a:bodyPr wrap="square">
            <a:spAutoFit/>
          </a:bodyPr>
          <a:lstStyle/>
          <a:p>
            <a:pPr algn="just">
              <a:lnSpc>
                <a:spcPct val="110000"/>
              </a:lnSpc>
              <a:spcAft>
                <a:spcPts val="300"/>
              </a:spcAft>
              <a:tabLst>
                <a:tab pos="4508500" algn="r"/>
              </a:tabLst>
            </a:pPr>
            <a:r>
              <a:rPr lang="en-US" sz="1000" dirty="0" smtClean="0">
                <a:latin typeface="Arial" panose="020B0604020202020204" pitchFamily="34" charset="0"/>
                <a:ea typeface="Times New Roman" panose="02020603050405020304" pitchFamily="18" charset="0"/>
                <a:cs typeface="Times New Roman" panose="02020603050405020304" pitchFamily="18" charset="0"/>
              </a:rPr>
              <a:t>Names</a:t>
            </a:r>
            <a:r>
              <a:rPr lang="ru-RU" sz="1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1000" b="1" dirty="0" err="1">
                <a:solidFill>
                  <a:srgbClr val="445263"/>
                </a:solidFill>
              </a:rPr>
              <a:t>E.A</a:t>
            </a:r>
            <a:r>
              <a:rPr lang="en-US" sz="1000" b="1" dirty="0">
                <a:solidFill>
                  <a:srgbClr val="445263"/>
                </a:solidFill>
              </a:rPr>
              <a:t>. </a:t>
            </a:r>
            <a:r>
              <a:rPr lang="en-US" sz="1000" b="1" dirty="0" err="1">
                <a:solidFill>
                  <a:srgbClr val="445263"/>
                </a:solidFill>
              </a:rPr>
              <a:t>Yushkova</a:t>
            </a:r>
            <a:r>
              <a:rPr lang="ru-RU" sz="1000" b="1" baseline="30000" dirty="0">
                <a:solidFill>
                  <a:srgbClr val="445263"/>
                </a:solidFill>
              </a:rPr>
              <a:t>1</a:t>
            </a:r>
            <a:r>
              <a:rPr lang="ru-RU" sz="1000" b="1" dirty="0">
                <a:solidFill>
                  <a:srgbClr val="445263"/>
                </a:solidFill>
              </a:rPr>
              <a:t>, </a:t>
            </a:r>
            <a:r>
              <a:rPr lang="en-US" sz="1000" b="1" dirty="0">
                <a:solidFill>
                  <a:srgbClr val="445263"/>
                </a:solidFill>
              </a:rPr>
              <a:t>V.A. </a:t>
            </a:r>
            <a:r>
              <a:rPr lang="en-US" sz="1000" b="1" dirty="0" err="1">
                <a:solidFill>
                  <a:srgbClr val="445263"/>
                </a:solidFill>
              </a:rPr>
              <a:t>Lebedev</a:t>
            </a:r>
            <a:r>
              <a:rPr lang="ru-RU" sz="1000" b="1" baseline="30000" dirty="0">
                <a:solidFill>
                  <a:srgbClr val="445263"/>
                </a:solidFill>
              </a:rPr>
              <a:t>1</a:t>
            </a:r>
            <a:r>
              <a:rPr lang="ru-RU" sz="1000" b="1" dirty="0">
                <a:solidFill>
                  <a:srgbClr val="445263"/>
                </a:solidFill>
              </a:rPr>
              <a:t>, </a:t>
            </a:r>
            <a:r>
              <a:rPr lang="en-US" sz="1000" b="1" dirty="0" err="1">
                <a:solidFill>
                  <a:srgbClr val="445263"/>
                </a:solidFill>
              </a:rPr>
              <a:t>A.A</a:t>
            </a:r>
            <a:r>
              <a:rPr lang="en-US" sz="1000" b="1" dirty="0">
                <a:solidFill>
                  <a:srgbClr val="445263"/>
                </a:solidFill>
              </a:rPr>
              <a:t>. </a:t>
            </a:r>
            <a:r>
              <a:rPr lang="en-US" sz="1000" b="1" dirty="0" err="1">
                <a:solidFill>
                  <a:srgbClr val="445263"/>
                </a:solidFill>
              </a:rPr>
              <a:t>Nikitin</a:t>
            </a:r>
            <a:r>
              <a:rPr lang="ru-RU" sz="1000" b="1" baseline="30000" dirty="0">
                <a:solidFill>
                  <a:srgbClr val="445263"/>
                </a:solidFill>
              </a:rPr>
              <a:t>2</a:t>
            </a:r>
          </a:p>
          <a:p>
            <a:pPr algn="just">
              <a:lnSpc>
                <a:spcPct val="110000"/>
              </a:lnSpc>
              <a:spcAft>
                <a:spcPts val="300"/>
              </a:spcAft>
              <a:tabLst>
                <a:tab pos="4508500" algn="r"/>
              </a:tabLst>
            </a:pPr>
            <a:r>
              <a:rPr lang="en-US" sz="1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800" dirty="0" smtClean="0">
                <a:latin typeface="Arial" panose="020B0604020202020204" pitchFamily="34" charset="0"/>
                <a:ea typeface="Times New Roman" panose="02020603050405020304" pitchFamily="18" charset="0"/>
                <a:cs typeface="Times New Roman" panose="02020603050405020304" pitchFamily="18" charset="0"/>
              </a:rPr>
              <a:t>Affiliations</a:t>
            </a:r>
            <a:r>
              <a:rPr lang="ru-RU" sz="800" dirty="0" smtClean="0">
                <a:latin typeface="Arial" panose="020B0604020202020204" pitchFamily="34" charset="0"/>
                <a:ea typeface="Times New Roman" panose="02020603050405020304" pitchFamily="18" charset="0"/>
                <a:cs typeface="Times New Roman" panose="02020603050405020304" pitchFamily="18" charset="0"/>
              </a:rPr>
              <a:t> </a:t>
            </a:r>
            <a:r>
              <a:rPr lang="ru-RU" sz="800" b="1" baseline="30000" dirty="0">
                <a:solidFill>
                  <a:srgbClr val="445263"/>
                </a:solidFill>
              </a:rPr>
              <a:t>1</a:t>
            </a:r>
            <a:r>
              <a:rPr lang="en-US" sz="800" b="1" dirty="0">
                <a:solidFill>
                  <a:srgbClr val="445263"/>
                </a:solidFill>
              </a:rPr>
              <a:t>Saint Petersburg Mining University</a:t>
            </a:r>
            <a:r>
              <a:rPr lang="ru-RU" sz="800" b="1" dirty="0">
                <a:solidFill>
                  <a:srgbClr val="445263"/>
                </a:solidFill>
              </a:rPr>
              <a:t>, </a:t>
            </a:r>
            <a:r>
              <a:rPr lang="ru-RU" sz="800" b="1" baseline="30000" dirty="0">
                <a:solidFill>
                  <a:srgbClr val="445263"/>
                </a:solidFill>
              </a:rPr>
              <a:t>2</a:t>
            </a:r>
            <a:r>
              <a:rPr lang="en-US" sz="800" b="1" dirty="0">
                <a:solidFill>
                  <a:srgbClr val="445263"/>
                </a:solidFill>
              </a:rPr>
              <a:t>National Research University </a:t>
            </a:r>
            <a:r>
              <a:rPr lang="en-US" sz="800" b="1" dirty="0" err="1">
                <a:solidFill>
                  <a:srgbClr val="445263"/>
                </a:solidFill>
              </a:rPr>
              <a:t>ITMO</a:t>
            </a:r>
            <a:endParaRPr lang="ru-RU" sz="800" b="1" dirty="0">
              <a:solidFill>
                <a:srgbClr val="445263"/>
              </a:solidFill>
            </a:endParaRPr>
          </a:p>
          <a:p>
            <a:pPr algn="just">
              <a:lnSpc>
                <a:spcPct val="110000"/>
              </a:lnSpc>
              <a:spcAft>
                <a:spcPts val="300"/>
              </a:spcAft>
              <a:tabLst>
                <a:tab pos="4508500" algn="r"/>
              </a:tabLst>
            </a:pP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6" name="Text Box 2"/>
          <p:cNvSpPr txBox="1">
            <a:spLocks noChangeArrowheads="1"/>
          </p:cNvSpPr>
          <p:nvPr/>
        </p:nvSpPr>
        <p:spPr bwMode="auto">
          <a:xfrm>
            <a:off x="1276544" y="364280"/>
            <a:ext cx="8458867" cy="270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12916" tIns="12916" rIns="12916" bIns="12916" numCol="1" anchor="ctr" anchorCtr="0" compatLnSpc="1">
            <a:prstTxWarp prst="textNoShape">
              <a:avLst/>
            </a:prstTxWarp>
          </a:bodyPr>
          <a:lstStyle/>
          <a:p>
            <a:pPr algn="ctr" defTabSz="322937" fontAlgn="base">
              <a:spcBef>
                <a:spcPct val="0"/>
              </a:spcBef>
              <a:spcAft>
                <a:spcPct val="0"/>
              </a:spcAft>
            </a:pPr>
            <a:r>
              <a:rPr lang="ru-RU" sz="1200" b="1" dirty="0">
                <a:solidFill>
                  <a:srgbClr val="445263"/>
                </a:solidFill>
              </a:rPr>
              <a:t>«</a:t>
            </a:r>
            <a:r>
              <a:rPr lang="en-US" sz="1200" b="1" dirty="0">
                <a:solidFill>
                  <a:srgbClr val="445263"/>
                </a:solidFill>
              </a:rPr>
              <a:t>Using pinch analysis technology to assess energy efficiency in oil refining technology</a:t>
            </a:r>
            <a:r>
              <a:rPr lang="ru-RU" sz="1200" b="1" dirty="0">
                <a:solidFill>
                  <a:srgbClr val="445263"/>
                </a:solidFill>
              </a:rPr>
              <a:t>»</a:t>
            </a:r>
            <a:endParaRPr lang="en-MY" sz="1200"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730062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C159FAB-A82C-4298-BDC6-19C4DC98793D}" type="slidenum">
              <a:rPr lang="en-MY" smtClean="0"/>
              <a:t>2</a:t>
            </a:fld>
            <a:endParaRPr lang="en-MY"/>
          </a:p>
        </p:txBody>
      </p:sp>
      <p:sp>
        <p:nvSpPr>
          <p:cNvPr id="2" name="Прямоугольник 1"/>
          <p:cNvSpPr/>
          <p:nvPr/>
        </p:nvSpPr>
        <p:spPr>
          <a:xfrm>
            <a:off x="230547" y="1344759"/>
            <a:ext cx="2307047" cy="707886"/>
          </a:xfrm>
          <a:prstGeom prst="rect">
            <a:avLst/>
          </a:prstGeom>
        </p:spPr>
        <p:txBody>
          <a:bodyPr wrap="square">
            <a:spAutoFit/>
          </a:bodyPr>
          <a:lstStyle/>
          <a:p>
            <a:pPr marL="12700" lvl="0"/>
            <a:r>
              <a:rPr lang="en-GB" sz="2000" b="1" spc="-45" dirty="0">
                <a:solidFill>
                  <a:srgbClr val="002060"/>
                </a:solidFill>
                <a:latin typeface="Arial" panose="020B0604020202020204" pitchFamily="34" charset="0"/>
                <a:cs typeface="Arial" panose="020B0604020202020204" pitchFamily="34" charset="0"/>
              </a:rPr>
              <a:t>The relevance of research:</a:t>
            </a:r>
            <a:endParaRPr lang="en-GB" sz="2000" b="1" spc="-45" dirty="0">
              <a:solidFill>
                <a:srgbClr val="002060"/>
              </a:solidFill>
              <a:latin typeface="Arial" panose="020B0604020202020204" pitchFamily="34" charset="0"/>
              <a:cs typeface="Arial" panose="020B0604020202020204" pitchFamily="34" charset="0"/>
            </a:endParaRPr>
          </a:p>
        </p:txBody>
      </p:sp>
      <p:sp>
        <p:nvSpPr>
          <p:cNvPr id="40" name="Rectangle 19">
            <a:extLst>
              <a:ext uri="{FF2B5EF4-FFF2-40B4-BE49-F238E27FC236}">
                <a16:creationId xmlns:a16="http://schemas.microsoft.com/office/drawing/2014/main" xmlns="" id="{D2DF5777-B313-4885-A0BE-9A5C776D4B39}"/>
              </a:ext>
            </a:extLst>
          </p:cNvPr>
          <p:cNvSpPr/>
          <p:nvPr/>
        </p:nvSpPr>
        <p:spPr>
          <a:xfrm>
            <a:off x="876343" y="80018"/>
            <a:ext cx="8394915" cy="307777"/>
          </a:xfrm>
          <a:prstGeom prst="rect">
            <a:avLst/>
          </a:prstGeom>
        </p:spPr>
        <p:txBody>
          <a:bodyPr wrap="square">
            <a:spAutoFit/>
          </a:bodyPr>
          <a:lstStyle/>
          <a:p>
            <a:pPr algn="ctr" defTabSz="457200">
              <a:defRPr/>
            </a:pPr>
            <a:r>
              <a:rPr lang="en-US" sz="1400" dirty="0">
                <a:solidFill>
                  <a:schemeClr val="accent1">
                    <a:lumMod val="75000"/>
                  </a:schemeClr>
                </a:solidFill>
              </a:rPr>
              <a:t>III International Scientific Conference on “</a:t>
            </a:r>
            <a:r>
              <a:rPr lang="en-US" sz="1400" b="1" dirty="0">
                <a:solidFill>
                  <a:schemeClr val="accent1">
                    <a:lumMod val="75000"/>
                  </a:schemeClr>
                </a:solidFill>
              </a:rPr>
              <a:t>Sustainable and Efficient Use of Energy, Water and Natural Resources</a:t>
            </a:r>
            <a:r>
              <a:rPr lang="en-US" sz="1400" dirty="0">
                <a:solidFill>
                  <a:schemeClr val="accent1">
                    <a:lumMod val="75000"/>
                  </a:schemeClr>
                </a:solidFill>
              </a:rPr>
              <a:t>”</a:t>
            </a:r>
          </a:p>
        </p:txBody>
      </p:sp>
      <p:sp>
        <p:nvSpPr>
          <p:cNvPr id="43" name="Text Box 16"/>
          <p:cNvSpPr txBox="1">
            <a:spLocks noChangeArrowheads="1"/>
          </p:cNvSpPr>
          <p:nvPr/>
        </p:nvSpPr>
        <p:spPr bwMode="auto">
          <a:xfrm>
            <a:off x="7866186" y="679160"/>
            <a:ext cx="1612402" cy="364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12916" tIns="12916" rIns="12916" bIns="12916" numCol="1" anchor="t" anchorCtr="0" compatLnSpc="1">
            <a:prstTxWarp prst="textNoShape">
              <a:avLst/>
            </a:prstTxWarp>
          </a:bodyPr>
          <a:lstStyle/>
          <a:p>
            <a:pPr defTabSz="322937" fontAlgn="base">
              <a:spcBef>
                <a:spcPct val="0"/>
              </a:spcBef>
              <a:spcAft>
                <a:spcPct val="0"/>
              </a:spcAft>
            </a:pPr>
            <a:r>
              <a:rPr lang="en-MY" sz="849" b="1" i="1" dirty="0">
                <a:solidFill>
                  <a:srgbClr val="000000"/>
                </a:solidFill>
                <a:latin typeface="Arial" pitchFamily="34" charset="0"/>
                <a:cs typeface="Arial" pitchFamily="34" charset="0"/>
              </a:rPr>
              <a:t>Keywords</a:t>
            </a:r>
            <a:r>
              <a:rPr lang="en-US" sz="849" b="1" i="1" dirty="0" smtClean="0">
                <a:solidFill>
                  <a:srgbClr val="000000"/>
                </a:solidFill>
                <a:latin typeface="Arial" pitchFamily="34" charset="0"/>
                <a:cs typeface="Arial" pitchFamily="34" charset="0"/>
              </a:rPr>
              <a:t>:</a:t>
            </a:r>
            <a:r>
              <a:rPr lang="ru-RU" sz="849" b="1" i="1" dirty="0" smtClean="0">
                <a:solidFill>
                  <a:srgbClr val="000000"/>
                </a:solidFill>
                <a:latin typeface="Arial" pitchFamily="34" charset="0"/>
                <a:cs typeface="Arial" pitchFamily="34" charset="0"/>
              </a:rPr>
              <a:t> </a:t>
            </a:r>
            <a:r>
              <a:rPr lang="en-US" sz="800" dirty="0" smtClean="0"/>
              <a:t>exergy</a:t>
            </a:r>
            <a:r>
              <a:rPr lang="en-US" sz="800" dirty="0"/>
              <a:t>, increasing energy efficiency, energy, fuel</a:t>
            </a:r>
            <a:endParaRPr lang="en-US" sz="634" b="1" dirty="0">
              <a:latin typeface="Arial" pitchFamily="34" charset="0"/>
              <a:cs typeface="Arial" pitchFamily="34" charset="0"/>
            </a:endParaRPr>
          </a:p>
        </p:txBody>
      </p:sp>
      <p:sp>
        <p:nvSpPr>
          <p:cNvPr id="45" name="Rectangle 7"/>
          <p:cNvSpPr/>
          <p:nvPr/>
        </p:nvSpPr>
        <p:spPr>
          <a:xfrm>
            <a:off x="935874" y="603993"/>
            <a:ext cx="8455260" cy="643253"/>
          </a:xfrm>
          <a:prstGeom prst="rect">
            <a:avLst/>
          </a:prstGeom>
        </p:spPr>
        <p:txBody>
          <a:bodyPr wrap="square">
            <a:spAutoFit/>
          </a:bodyPr>
          <a:lstStyle/>
          <a:p>
            <a:pPr algn="just">
              <a:lnSpc>
                <a:spcPct val="110000"/>
              </a:lnSpc>
              <a:spcAft>
                <a:spcPts val="300"/>
              </a:spcAft>
              <a:tabLst>
                <a:tab pos="4508500" algn="r"/>
              </a:tabLst>
            </a:pPr>
            <a:r>
              <a:rPr lang="en-US" sz="1000" dirty="0" smtClean="0">
                <a:latin typeface="Arial" panose="020B0604020202020204" pitchFamily="34" charset="0"/>
                <a:ea typeface="Times New Roman" panose="02020603050405020304" pitchFamily="18" charset="0"/>
                <a:cs typeface="Times New Roman" panose="02020603050405020304" pitchFamily="18" charset="0"/>
              </a:rPr>
              <a:t>Names</a:t>
            </a:r>
            <a:r>
              <a:rPr lang="ru-RU" sz="1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1000" b="1" dirty="0" err="1">
                <a:solidFill>
                  <a:srgbClr val="445263"/>
                </a:solidFill>
              </a:rPr>
              <a:t>E.A</a:t>
            </a:r>
            <a:r>
              <a:rPr lang="en-US" sz="1000" b="1" dirty="0">
                <a:solidFill>
                  <a:srgbClr val="445263"/>
                </a:solidFill>
              </a:rPr>
              <a:t>. </a:t>
            </a:r>
            <a:r>
              <a:rPr lang="en-US" sz="1000" b="1" dirty="0" err="1">
                <a:solidFill>
                  <a:srgbClr val="445263"/>
                </a:solidFill>
              </a:rPr>
              <a:t>Yushkova</a:t>
            </a:r>
            <a:r>
              <a:rPr lang="ru-RU" sz="1000" b="1" baseline="30000" dirty="0">
                <a:solidFill>
                  <a:srgbClr val="445263"/>
                </a:solidFill>
              </a:rPr>
              <a:t>1</a:t>
            </a:r>
            <a:r>
              <a:rPr lang="ru-RU" sz="1000" b="1" dirty="0">
                <a:solidFill>
                  <a:srgbClr val="445263"/>
                </a:solidFill>
              </a:rPr>
              <a:t>, </a:t>
            </a:r>
            <a:r>
              <a:rPr lang="en-US" sz="1000" b="1" dirty="0">
                <a:solidFill>
                  <a:srgbClr val="445263"/>
                </a:solidFill>
              </a:rPr>
              <a:t>V.A. </a:t>
            </a:r>
            <a:r>
              <a:rPr lang="en-US" sz="1000" b="1" dirty="0" err="1">
                <a:solidFill>
                  <a:srgbClr val="445263"/>
                </a:solidFill>
              </a:rPr>
              <a:t>Lebedev</a:t>
            </a:r>
            <a:r>
              <a:rPr lang="ru-RU" sz="1000" b="1" baseline="30000" dirty="0">
                <a:solidFill>
                  <a:srgbClr val="445263"/>
                </a:solidFill>
              </a:rPr>
              <a:t>1</a:t>
            </a:r>
            <a:r>
              <a:rPr lang="ru-RU" sz="1000" b="1" dirty="0">
                <a:solidFill>
                  <a:srgbClr val="445263"/>
                </a:solidFill>
              </a:rPr>
              <a:t>, </a:t>
            </a:r>
            <a:r>
              <a:rPr lang="en-US" sz="1000" b="1" dirty="0" err="1">
                <a:solidFill>
                  <a:srgbClr val="445263"/>
                </a:solidFill>
              </a:rPr>
              <a:t>A.A</a:t>
            </a:r>
            <a:r>
              <a:rPr lang="en-US" sz="1000" b="1" dirty="0">
                <a:solidFill>
                  <a:srgbClr val="445263"/>
                </a:solidFill>
              </a:rPr>
              <a:t>. </a:t>
            </a:r>
            <a:r>
              <a:rPr lang="en-US" sz="1000" b="1" dirty="0" err="1">
                <a:solidFill>
                  <a:srgbClr val="445263"/>
                </a:solidFill>
              </a:rPr>
              <a:t>Nikitin</a:t>
            </a:r>
            <a:r>
              <a:rPr lang="ru-RU" sz="1000" b="1" baseline="30000" dirty="0">
                <a:solidFill>
                  <a:srgbClr val="445263"/>
                </a:solidFill>
              </a:rPr>
              <a:t>2</a:t>
            </a:r>
          </a:p>
          <a:p>
            <a:pPr algn="just">
              <a:lnSpc>
                <a:spcPct val="110000"/>
              </a:lnSpc>
              <a:spcAft>
                <a:spcPts val="300"/>
              </a:spcAft>
              <a:tabLst>
                <a:tab pos="4508500" algn="r"/>
              </a:tabLst>
            </a:pPr>
            <a:r>
              <a:rPr lang="en-US" sz="1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800" dirty="0" smtClean="0">
                <a:latin typeface="Arial" panose="020B0604020202020204" pitchFamily="34" charset="0"/>
                <a:ea typeface="Times New Roman" panose="02020603050405020304" pitchFamily="18" charset="0"/>
                <a:cs typeface="Times New Roman" panose="02020603050405020304" pitchFamily="18" charset="0"/>
              </a:rPr>
              <a:t>Affiliations</a:t>
            </a:r>
            <a:r>
              <a:rPr lang="ru-RU" sz="800" dirty="0" smtClean="0">
                <a:latin typeface="Arial" panose="020B0604020202020204" pitchFamily="34" charset="0"/>
                <a:ea typeface="Times New Roman" panose="02020603050405020304" pitchFamily="18" charset="0"/>
                <a:cs typeface="Times New Roman" panose="02020603050405020304" pitchFamily="18" charset="0"/>
              </a:rPr>
              <a:t> </a:t>
            </a:r>
            <a:r>
              <a:rPr lang="ru-RU" sz="800" b="1" baseline="30000" dirty="0">
                <a:solidFill>
                  <a:srgbClr val="445263"/>
                </a:solidFill>
              </a:rPr>
              <a:t>1</a:t>
            </a:r>
            <a:r>
              <a:rPr lang="en-US" sz="800" b="1" dirty="0">
                <a:solidFill>
                  <a:srgbClr val="445263"/>
                </a:solidFill>
              </a:rPr>
              <a:t>Saint Petersburg Mining University</a:t>
            </a:r>
            <a:r>
              <a:rPr lang="ru-RU" sz="800" b="1" dirty="0">
                <a:solidFill>
                  <a:srgbClr val="445263"/>
                </a:solidFill>
              </a:rPr>
              <a:t>, </a:t>
            </a:r>
            <a:r>
              <a:rPr lang="ru-RU" sz="800" b="1" baseline="30000" dirty="0">
                <a:solidFill>
                  <a:srgbClr val="445263"/>
                </a:solidFill>
              </a:rPr>
              <a:t>2</a:t>
            </a:r>
            <a:r>
              <a:rPr lang="en-US" sz="800" b="1" dirty="0">
                <a:solidFill>
                  <a:srgbClr val="445263"/>
                </a:solidFill>
              </a:rPr>
              <a:t>National Research University </a:t>
            </a:r>
            <a:r>
              <a:rPr lang="en-US" sz="800" b="1" dirty="0" err="1">
                <a:solidFill>
                  <a:srgbClr val="445263"/>
                </a:solidFill>
              </a:rPr>
              <a:t>ITMO</a:t>
            </a:r>
            <a:endParaRPr lang="ru-RU" sz="800" b="1" dirty="0">
              <a:solidFill>
                <a:srgbClr val="445263"/>
              </a:solidFill>
            </a:endParaRPr>
          </a:p>
          <a:p>
            <a:pPr algn="just">
              <a:lnSpc>
                <a:spcPct val="110000"/>
              </a:lnSpc>
              <a:spcAft>
                <a:spcPts val="300"/>
              </a:spcAft>
              <a:tabLst>
                <a:tab pos="4508500" algn="r"/>
              </a:tabLst>
            </a:pP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6" name="Text Box 2"/>
          <p:cNvSpPr txBox="1">
            <a:spLocks noChangeArrowheads="1"/>
          </p:cNvSpPr>
          <p:nvPr/>
        </p:nvSpPr>
        <p:spPr bwMode="auto">
          <a:xfrm>
            <a:off x="1276544" y="333436"/>
            <a:ext cx="8458867" cy="270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12916" tIns="12916" rIns="12916" bIns="12916" numCol="1" anchor="ctr" anchorCtr="0" compatLnSpc="1">
            <a:prstTxWarp prst="textNoShape">
              <a:avLst/>
            </a:prstTxWarp>
          </a:bodyPr>
          <a:lstStyle/>
          <a:p>
            <a:pPr algn="ctr" defTabSz="322937" fontAlgn="base">
              <a:spcBef>
                <a:spcPct val="0"/>
              </a:spcBef>
              <a:spcAft>
                <a:spcPct val="0"/>
              </a:spcAft>
            </a:pPr>
            <a:r>
              <a:rPr lang="ru-RU" sz="1200" b="1" dirty="0">
                <a:solidFill>
                  <a:srgbClr val="445263"/>
                </a:solidFill>
              </a:rPr>
              <a:t>«</a:t>
            </a:r>
            <a:r>
              <a:rPr lang="en-US" sz="1200" b="1" dirty="0">
                <a:solidFill>
                  <a:srgbClr val="445263"/>
                </a:solidFill>
              </a:rPr>
              <a:t>Using pinch analysis technology to assess energy efficiency in oil refining technology</a:t>
            </a:r>
            <a:r>
              <a:rPr lang="ru-RU" sz="1200" b="1" dirty="0">
                <a:solidFill>
                  <a:srgbClr val="445263"/>
                </a:solidFill>
              </a:rPr>
              <a:t>»</a:t>
            </a:r>
            <a:endParaRPr lang="en-MY" sz="1200" b="1" dirty="0">
              <a:solidFill>
                <a:srgbClr val="000000"/>
              </a:solidFill>
              <a:latin typeface="Arial" pitchFamily="34" charset="0"/>
              <a:cs typeface="Arial" pitchFamily="34" charset="0"/>
            </a:endParaRPr>
          </a:p>
        </p:txBody>
      </p:sp>
      <p:pic>
        <p:nvPicPr>
          <p:cNvPr id="49" name="Рисунок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4234" y="-8392"/>
            <a:ext cx="685471" cy="484598"/>
          </a:xfrm>
          <a:prstGeom prst="rect">
            <a:avLst/>
          </a:prstGeom>
        </p:spPr>
      </p:pic>
      <p:pic>
        <p:nvPicPr>
          <p:cNvPr id="50" name="Рисунок 49"/>
          <p:cNvPicPr>
            <a:picLocks noChangeAspect="1"/>
          </p:cNvPicPr>
          <p:nvPr/>
        </p:nvPicPr>
        <p:blipFill rotWithShape="1">
          <a:blip r:embed="rId3" cstate="print">
            <a:extLst>
              <a:ext uri="{28A0092B-C50C-407E-A947-70E740481C1C}">
                <a14:useLocalDpi xmlns:a14="http://schemas.microsoft.com/office/drawing/2010/main" val="0"/>
              </a:ext>
            </a:extLst>
          </a:blip>
          <a:srcRect l="7194" r="7100"/>
          <a:stretch/>
        </p:blipFill>
        <p:spPr>
          <a:xfrm>
            <a:off x="9799705" y="9402"/>
            <a:ext cx="864000" cy="461762"/>
          </a:xfrm>
          <a:prstGeom prst="rect">
            <a:avLst/>
          </a:prstGeom>
        </p:spPr>
      </p:pic>
      <p:sp>
        <p:nvSpPr>
          <p:cNvPr id="18" name="Rectangle 4">
            <a:extLst>
              <a:ext uri="{FF2B5EF4-FFF2-40B4-BE49-F238E27FC236}">
                <a16:creationId xmlns:a16="http://schemas.microsoft.com/office/drawing/2014/main" xmlns="" id="{82568482-9FC6-4028-B91D-34693AC2D673}"/>
              </a:ext>
            </a:extLst>
          </p:cNvPr>
          <p:cNvSpPr>
            <a:spLocks noChangeArrowheads="1"/>
          </p:cNvSpPr>
          <p:nvPr/>
        </p:nvSpPr>
        <p:spPr bwMode="auto">
          <a:xfrm>
            <a:off x="188928" y="6732165"/>
            <a:ext cx="10313957" cy="108000"/>
          </a:xfrm>
          <a:prstGeom prst="rect">
            <a:avLst/>
          </a:prstGeom>
          <a:solidFill>
            <a:schemeClr val="accent1">
              <a:lumMod val="75000"/>
            </a:schemeClr>
          </a:solidFill>
          <a:ln>
            <a:noFill/>
          </a:ln>
          <a:effectLst/>
        </p:spPr>
        <p:txBody>
          <a:bodyPr vert="horz" wrap="square" lIns="12916" tIns="12916" rIns="12916" bIns="12916" numCol="1" anchor="t" anchorCtr="0" compatLnSpc="1">
            <a:prstTxWarp prst="textNoShape">
              <a:avLst/>
            </a:prstTxWarp>
          </a:bodyPr>
          <a:lstStyle/>
          <a:p>
            <a:endParaRPr lang="en-MY" sz="723" dirty="0"/>
          </a:p>
        </p:txBody>
      </p:sp>
      <p:cxnSp>
        <p:nvCxnSpPr>
          <p:cNvPr id="19" name="AutoShape 21">
            <a:extLst>
              <a:ext uri="{FF2B5EF4-FFF2-40B4-BE49-F238E27FC236}">
                <a16:creationId xmlns:a16="http://schemas.microsoft.com/office/drawing/2014/main" xmlns="" id="{EDBBDBA8-8218-4390-B2F6-D51BFE7BFF38}"/>
              </a:ext>
            </a:extLst>
          </p:cNvPr>
          <p:cNvCxnSpPr>
            <a:cxnSpLocks noChangeShapeType="1"/>
          </p:cNvCxnSpPr>
          <p:nvPr/>
        </p:nvCxnSpPr>
        <p:spPr bwMode="auto">
          <a:xfrm>
            <a:off x="188928" y="1179810"/>
            <a:ext cx="10230718" cy="0"/>
          </a:xfrm>
          <a:prstGeom prst="straightConnector1">
            <a:avLst/>
          </a:prstGeom>
          <a:noFill/>
          <a:ln w="9525" algn="ctr">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pic>
        <p:nvPicPr>
          <p:cNvPr id="20" name="Рисунок 19">
            <a:extLst>
              <a:ext uri="{FF2B5EF4-FFF2-40B4-BE49-F238E27FC236}">
                <a16:creationId xmlns:a16="http://schemas.microsoft.com/office/drawing/2014/main" xmlns="" id="{016B3565-0CFB-437F-B39E-8570E54D27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62" y="54363"/>
            <a:ext cx="777481" cy="371839"/>
          </a:xfrm>
          <a:prstGeom prst="rect">
            <a:avLst/>
          </a:prstGeom>
        </p:spPr>
      </p:pic>
      <p:sp>
        <p:nvSpPr>
          <p:cNvPr id="4" name="Прямоугольник 3"/>
          <p:cNvSpPr/>
          <p:nvPr/>
        </p:nvSpPr>
        <p:spPr>
          <a:xfrm>
            <a:off x="3175428" y="1143397"/>
            <a:ext cx="7244218" cy="1037785"/>
          </a:xfrm>
          <a:prstGeom prst="rect">
            <a:avLst/>
          </a:prstGeom>
        </p:spPr>
        <p:txBody>
          <a:bodyPr wrap="square">
            <a:spAutoFit/>
          </a:bodyPr>
          <a:lstStyle/>
          <a:p>
            <a:r>
              <a:rPr lang="en-US" dirty="0"/>
              <a:t>The fuel and energy complex in Russia consumes a significant part of the energy produced. Improving the energy efficiency of the fuel and energy complex is an important task for the state.</a:t>
            </a:r>
            <a:endParaRPr lang="ru-RU" dirty="0"/>
          </a:p>
        </p:txBody>
      </p:sp>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2348880"/>
            <a:ext cx="5942145" cy="3960440"/>
          </a:xfrm>
          <a:prstGeom prst="rect">
            <a:avLst/>
          </a:prstGeom>
        </p:spPr>
      </p:pic>
    </p:spTree>
    <p:extLst>
      <p:ext uri="{BB962C8B-B14F-4D97-AF65-F5344CB8AC3E}">
        <p14:creationId xmlns:p14="http://schemas.microsoft.com/office/powerpoint/2010/main" val="1130964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C159FAB-A82C-4298-BDC6-19C4DC98793D}" type="slidenum">
              <a:rPr lang="en-MY" smtClean="0"/>
              <a:t>3</a:t>
            </a:fld>
            <a:endParaRPr lang="en-MY"/>
          </a:p>
        </p:txBody>
      </p:sp>
      <p:sp>
        <p:nvSpPr>
          <p:cNvPr id="40" name="Rectangle 19">
            <a:extLst>
              <a:ext uri="{FF2B5EF4-FFF2-40B4-BE49-F238E27FC236}">
                <a16:creationId xmlns:a16="http://schemas.microsoft.com/office/drawing/2014/main" xmlns="" id="{D2DF5777-B313-4885-A0BE-9A5C776D4B39}"/>
              </a:ext>
            </a:extLst>
          </p:cNvPr>
          <p:cNvSpPr/>
          <p:nvPr/>
        </p:nvSpPr>
        <p:spPr>
          <a:xfrm>
            <a:off x="876343" y="80018"/>
            <a:ext cx="8394915" cy="307777"/>
          </a:xfrm>
          <a:prstGeom prst="rect">
            <a:avLst/>
          </a:prstGeom>
        </p:spPr>
        <p:txBody>
          <a:bodyPr wrap="square">
            <a:spAutoFit/>
          </a:bodyPr>
          <a:lstStyle/>
          <a:p>
            <a:pPr algn="ctr" defTabSz="457200">
              <a:defRPr/>
            </a:pPr>
            <a:r>
              <a:rPr lang="en-US" sz="1400" dirty="0">
                <a:solidFill>
                  <a:schemeClr val="accent1">
                    <a:lumMod val="75000"/>
                  </a:schemeClr>
                </a:solidFill>
              </a:rPr>
              <a:t>III International Scientific Conference on “</a:t>
            </a:r>
            <a:r>
              <a:rPr lang="en-US" sz="1400" b="1" dirty="0">
                <a:solidFill>
                  <a:schemeClr val="accent1">
                    <a:lumMod val="75000"/>
                  </a:schemeClr>
                </a:solidFill>
              </a:rPr>
              <a:t>Sustainable and Efficient Use of Energy, Water and Natural Resources</a:t>
            </a:r>
            <a:r>
              <a:rPr lang="en-US" sz="1400" dirty="0">
                <a:solidFill>
                  <a:schemeClr val="accent1">
                    <a:lumMod val="75000"/>
                  </a:schemeClr>
                </a:solidFill>
              </a:rPr>
              <a:t>”</a:t>
            </a:r>
          </a:p>
        </p:txBody>
      </p:sp>
      <p:sp>
        <p:nvSpPr>
          <p:cNvPr id="43" name="Text Box 16"/>
          <p:cNvSpPr txBox="1">
            <a:spLocks noChangeArrowheads="1"/>
          </p:cNvSpPr>
          <p:nvPr/>
        </p:nvSpPr>
        <p:spPr bwMode="auto">
          <a:xfrm>
            <a:off x="7866186" y="679160"/>
            <a:ext cx="1612402" cy="364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12916" tIns="12916" rIns="12916" bIns="12916" numCol="1" anchor="t" anchorCtr="0" compatLnSpc="1">
            <a:prstTxWarp prst="textNoShape">
              <a:avLst/>
            </a:prstTxWarp>
          </a:bodyPr>
          <a:lstStyle/>
          <a:p>
            <a:pPr defTabSz="322937" fontAlgn="base">
              <a:spcBef>
                <a:spcPct val="0"/>
              </a:spcBef>
              <a:spcAft>
                <a:spcPct val="0"/>
              </a:spcAft>
            </a:pPr>
            <a:r>
              <a:rPr lang="en-MY" sz="849" b="1" i="1" dirty="0">
                <a:solidFill>
                  <a:srgbClr val="000000"/>
                </a:solidFill>
                <a:latin typeface="Arial" pitchFamily="34" charset="0"/>
                <a:cs typeface="Arial" pitchFamily="34" charset="0"/>
              </a:rPr>
              <a:t>Keywords</a:t>
            </a:r>
            <a:r>
              <a:rPr lang="en-US" sz="849" b="1" i="1" dirty="0" smtClean="0">
                <a:solidFill>
                  <a:srgbClr val="000000"/>
                </a:solidFill>
                <a:latin typeface="Arial" pitchFamily="34" charset="0"/>
                <a:cs typeface="Arial" pitchFamily="34" charset="0"/>
              </a:rPr>
              <a:t>:</a:t>
            </a:r>
            <a:r>
              <a:rPr lang="ru-RU" sz="849" b="1" i="1" dirty="0" smtClean="0">
                <a:solidFill>
                  <a:srgbClr val="000000"/>
                </a:solidFill>
                <a:latin typeface="Arial" pitchFamily="34" charset="0"/>
                <a:cs typeface="Arial" pitchFamily="34" charset="0"/>
              </a:rPr>
              <a:t> </a:t>
            </a:r>
            <a:r>
              <a:rPr lang="en-US" sz="800" dirty="0" smtClean="0"/>
              <a:t>exergy</a:t>
            </a:r>
            <a:r>
              <a:rPr lang="en-US" sz="800" dirty="0"/>
              <a:t>, increasing energy efficiency, energy, fuel</a:t>
            </a:r>
            <a:endParaRPr lang="en-US" sz="634" b="1" dirty="0">
              <a:latin typeface="Arial" pitchFamily="34" charset="0"/>
              <a:cs typeface="Arial" pitchFamily="34" charset="0"/>
            </a:endParaRPr>
          </a:p>
        </p:txBody>
      </p:sp>
      <p:sp>
        <p:nvSpPr>
          <p:cNvPr id="45" name="Rectangle 7"/>
          <p:cNvSpPr/>
          <p:nvPr/>
        </p:nvSpPr>
        <p:spPr>
          <a:xfrm>
            <a:off x="935874" y="603993"/>
            <a:ext cx="8455260" cy="643253"/>
          </a:xfrm>
          <a:prstGeom prst="rect">
            <a:avLst/>
          </a:prstGeom>
        </p:spPr>
        <p:txBody>
          <a:bodyPr wrap="square">
            <a:spAutoFit/>
          </a:bodyPr>
          <a:lstStyle/>
          <a:p>
            <a:pPr algn="just">
              <a:lnSpc>
                <a:spcPct val="110000"/>
              </a:lnSpc>
              <a:spcAft>
                <a:spcPts val="300"/>
              </a:spcAft>
              <a:tabLst>
                <a:tab pos="4508500" algn="r"/>
              </a:tabLst>
            </a:pPr>
            <a:r>
              <a:rPr lang="en-US" sz="1000" dirty="0" smtClean="0">
                <a:latin typeface="Arial" panose="020B0604020202020204" pitchFamily="34" charset="0"/>
                <a:ea typeface="Times New Roman" panose="02020603050405020304" pitchFamily="18" charset="0"/>
                <a:cs typeface="Times New Roman" panose="02020603050405020304" pitchFamily="18" charset="0"/>
              </a:rPr>
              <a:t>Names</a:t>
            </a:r>
            <a:r>
              <a:rPr lang="ru-RU" sz="1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1000" b="1" dirty="0" err="1">
                <a:solidFill>
                  <a:srgbClr val="445263"/>
                </a:solidFill>
              </a:rPr>
              <a:t>E.A</a:t>
            </a:r>
            <a:r>
              <a:rPr lang="en-US" sz="1000" b="1" dirty="0">
                <a:solidFill>
                  <a:srgbClr val="445263"/>
                </a:solidFill>
              </a:rPr>
              <a:t>. </a:t>
            </a:r>
            <a:r>
              <a:rPr lang="en-US" sz="1000" b="1" dirty="0" err="1">
                <a:solidFill>
                  <a:srgbClr val="445263"/>
                </a:solidFill>
              </a:rPr>
              <a:t>Yushkova</a:t>
            </a:r>
            <a:r>
              <a:rPr lang="ru-RU" sz="1000" b="1" baseline="30000" dirty="0">
                <a:solidFill>
                  <a:srgbClr val="445263"/>
                </a:solidFill>
              </a:rPr>
              <a:t>1</a:t>
            </a:r>
            <a:r>
              <a:rPr lang="ru-RU" sz="1000" b="1" dirty="0">
                <a:solidFill>
                  <a:srgbClr val="445263"/>
                </a:solidFill>
              </a:rPr>
              <a:t>, </a:t>
            </a:r>
            <a:r>
              <a:rPr lang="en-US" sz="1000" b="1" dirty="0">
                <a:solidFill>
                  <a:srgbClr val="445263"/>
                </a:solidFill>
              </a:rPr>
              <a:t>V.A. </a:t>
            </a:r>
            <a:r>
              <a:rPr lang="en-US" sz="1000" b="1" dirty="0" err="1">
                <a:solidFill>
                  <a:srgbClr val="445263"/>
                </a:solidFill>
              </a:rPr>
              <a:t>Lebedev</a:t>
            </a:r>
            <a:r>
              <a:rPr lang="ru-RU" sz="1000" b="1" baseline="30000" dirty="0">
                <a:solidFill>
                  <a:srgbClr val="445263"/>
                </a:solidFill>
              </a:rPr>
              <a:t>1</a:t>
            </a:r>
            <a:r>
              <a:rPr lang="ru-RU" sz="1000" b="1" dirty="0">
                <a:solidFill>
                  <a:srgbClr val="445263"/>
                </a:solidFill>
              </a:rPr>
              <a:t>, </a:t>
            </a:r>
            <a:r>
              <a:rPr lang="en-US" sz="1000" b="1" dirty="0" err="1">
                <a:solidFill>
                  <a:srgbClr val="445263"/>
                </a:solidFill>
              </a:rPr>
              <a:t>A.A</a:t>
            </a:r>
            <a:r>
              <a:rPr lang="en-US" sz="1000" b="1" dirty="0">
                <a:solidFill>
                  <a:srgbClr val="445263"/>
                </a:solidFill>
              </a:rPr>
              <a:t>. </a:t>
            </a:r>
            <a:r>
              <a:rPr lang="en-US" sz="1000" b="1" dirty="0" err="1">
                <a:solidFill>
                  <a:srgbClr val="445263"/>
                </a:solidFill>
              </a:rPr>
              <a:t>Nikitin</a:t>
            </a:r>
            <a:r>
              <a:rPr lang="ru-RU" sz="1000" b="1" baseline="30000" dirty="0">
                <a:solidFill>
                  <a:srgbClr val="445263"/>
                </a:solidFill>
              </a:rPr>
              <a:t>2</a:t>
            </a:r>
          </a:p>
          <a:p>
            <a:pPr algn="just">
              <a:lnSpc>
                <a:spcPct val="110000"/>
              </a:lnSpc>
              <a:spcAft>
                <a:spcPts val="300"/>
              </a:spcAft>
              <a:tabLst>
                <a:tab pos="4508500" algn="r"/>
              </a:tabLst>
            </a:pPr>
            <a:r>
              <a:rPr lang="en-US" sz="1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800" dirty="0" smtClean="0">
                <a:latin typeface="Arial" panose="020B0604020202020204" pitchFamily="34" charset="0"/>
                <a:ea typeface="Times New Roman" panose="02020603050405020304" pitchFamily="18" charset="0"/>
                <a:cs typeface="Times New Roman" panose="02020603050405020304" pitchFamily="18" charset="0"/>
              </a:rPr>
              <a:t>Affiliations</a:t>
            </a:r>
            <a:r>
              <a:rPr lang="ru-RU" sz="800" dirty="0" smtClean="0">
                <a:latin typeface="Arial" panose="020B0604020202020204" pitchFamily="34" charset="0"/>
                <a:ea typeface="Times New Roman" panose="02020603050405020304" pitchFamily="18" charset="0"/>
                <a:cs typeface="Times New Roman" panose="02020603050405020304" pitchFamily="18" charset="0"/>
              </a:rPr>
              <a:t> </a:t>
            </a:r>
            <a:r>
              <a:rPr lang="ru-RU" sz="800" b="1" baseline="30000" dirty="0">
                <a:solidFill>
                  <a:srgbClr val="445263"/>
                </a:solidFill>
              </a:rPr>
              <a:t>1</a:t>
            </a:r>
            <a:r>
              <a:rPr lang="en-US" sz="800" b="1" dirty="0">
                <a:solidFill>
                  <a:srgbClr val="445263"/>
                </a:solidFill>
              </a:rPr>
              <a:t>Saint Petersburg Mining University</a:t>
            </a:r>
            <a:r>
              <a:rPr lang="ru-RU" sz="800" b="1" dirty="0">
                <a:solidFill>
                  <a:srgbClr val="445263"/>
                </a:solidFill>
              </a:rPr>
              <a:t>, </a:t>
            </a:r>
            <a:r>
              <a:rPr lang="ru-RU" sz="800" b="1" baseline="30000" dirty="0">
                <a:solidFill>
                  <a:srgbClr val="445263"/>
                </a:solidFill>
              </a:rPr>
              <a:t>2</a:t>
            </a:r>
            <a:r>
              <a:rPr lang="en-US" sz="800" b="1" dirty="0">
                <a:solidFill>
                  <a:srgbClr val="445263"/>
                </a:solidFill>
              </a:rPr>
              <a:t>National Research University </a:t>
            </a:r>
            <a:r>
              <a:rPr lang="en-US" sz="800" b="1" dirty="0" err="1">
                <a:solidFill>
                  <a:srgbClr val="445263"/>
                </a:solidFill>
              </a:rPr>
              <a:t>ITMO</a:t>
            </a:r>
            <a:endParaRPr lang="ru-RU" sz="800" b="1" dirty="0">
              <a:solidFill>
                <a:srgbClr val="445263"/>
              </a:solidFill>
            </a:endParaRPr>
          </a:p>
          <a:p>
            <a:pPr algn="just">
              <a:lnSpc>
                <a:spcPct val="110000"/>
              </a:lnSpc>
              <a:spcAft>
                <a:spcPts val="300"/>
              </a:spcAft>
              <a:tabLst>
                <a:tab pos="4508500" algn="r"/>
              </a:tabLst>
            </a:pP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6" name="Text Box 2"/>
          <p:cNvSpPr txBox="1">
            <a:spLocks noChangeArrowheads="1"/>
          </p:cNvSpPr>
          <p:nvPr/>
        </p:nvSpPr>
        <p:spPr bwMode="auto">
          <a:xfrm>
            <a:off x="1276544" y="333436"/>
            <a:ext cx="8458867" cy="270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12916" tIns="12916" rIns="12916" bIns="12916" numCol="1" anchor="ctr" anchorCtr="0" compatLnSpc="1">
            <a:prstTxWarp prst="textNoShape">
              <a:avLst/>
            </a:prstTxWarp>
          </a:bodyPr>
          <a:lstStyle/>
          <a:p>
            <a:pPr algn="ctr" defTabSz="322937" fontAlgn="base">
              <a:spcBef>
                <a:spcPct val="0"/>
              </a:spcBef>
              <a:spcAft>
                <a:spcPct val="0"/>
              </a:spcAft>
            </a:pPr>
            <a:r>
              <a:rPr lang="ru-RU" sz="1200" b="1" dirty="0">
                <a:solidFill>
                  <a:srgbClr val="445263"/>
                </a:solidFill>
              </a:rPr>
              <a:t>«</a:t>
            </a:r>
            <a:r>
              <a:rPr lang="en-US" sz="1200" b="1" dirty="0">
                <a:solidFill>
                  <a:srgbClr val="445263"/>
                </a:solidFill>
              </a:rPr>
              <a:t>Using pinch analysis technology to assess energy efficiency in oil refining technology</a:t>
            </a:r>
            <a:r>
              <a:rPr lang="ru-RU" sz="1200" b="1" dirty="0">
                <a:solidFill>
                  <a:srgbClr val="445263"/>
                </a:solidFill>
              </a:rPr>
              <a:t>»</a:t>
            </a:r>
            <a:endParaRPr lang="en-MY" sz="1200" b="1" dirty="0">
              <a:solidFill>
                <a:srgbClr val="000000"/>
              </a:solidFill>
              <a:latin typeface="Arial" pitchFamily="34" charset="0"/>
              <a:cs typeface="Arial" pitchFamily="34" charset="0"/>
            </a:endParaRPr>
          </a:p>
        </p:txBody>
      </p:sp>
      <p:pic>
        <p:nvPicPr>
          <p:cNvPr id="49" name="Рисунок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4234" y="-8392"/>
            <a:ext cx="685471" cy="484598"/>
          </a:xfrm>
          <a:prstGeom prst="rect">
            <a:avLst/>
          </a:prstGeom>
        </p:spPr>
      </p:pic>
      <p:pic>
        <p:nvPicPr>
          <p:cNvPr id="50" name="Рисунок 49"/>
          <p:cNvPicPr>
            <a:picLocks noChangeAspect="1"/>
          </p:cNvPicPr>
          <p:nvPr/>
        </p:nvPicPr>
        <p:blipFill rotWithShape="1">
          <a:blip r:embed="rId3" cstate="print">
            <a:extLst>
              <a:ext uri="{28A0092B-C50C-407E-A947-70E740481C1C}">
                <a14:useLocalDpi xmlns:a14="http://schemas.microsoft.com/office/drawing/2010/main" val="0"/>
              </a:ext>
            </a:extLst>
          </a:blip>
          <a:srcRect l="7194" r="7100"/>
          <a:stretch/>
        </p:blipFill>
        <p:spPr>
          <a:xfrm>
            <a:off x="9799705" y="9402"/>
            <a:ext cx="864000" cy="461762"/>
          </a:xfrm>
          <a:prstGeom prst="rect">
            <a:avLst/>
          </a:prstGeom>
        </p:spPr>
      </p:pic>
      <p:sp>
        <p:nvSpPr>
          <p:cNvPr id="18" name="Rectangle 4">
            <a:extLst>
              <a:ext uri="{FF2B5EF4-FFF2-40B4-BE49-F238E27FC236}">
                <a16:creationId xmlns:a16="http://schemas.microsoft.com/office/drawing/2014/main" xmlns="" id="{82568482-9FC6-4028-B91D-34693AC2D673}"/>
              </a:ext>
            </a:extLst>
          </p:cNvPr>
          <p:cNvSpPr>
            <a:spLocks noChangeArrowheads="1"/>
          </p:cNvSpPr>
          <p:nvPr/>
        </p:nvSpPr>
        <p:spPr bwMode="auto">
          <a:xfrm>
            <a:off x="188928" y="6732165"/>
            <a:ext cx="10313957" cy="108000"/>
          </a:xfrm>
          <a:prstGeom prst="rect">
            <a:avLst/>
          </a:prstGeom>
          <a:solidFill>
            <a:schemeClr val="accent1">
              <a:lumMod val="75000"/>
            </a:schemeClr>
          </a:solidFill>
          <a:ln>
            <a:noFill/>
          </a:ln>
          <a:effectLst/>
        </p:spPr>
        <p:txBody>
          <a:bodyPr vert="horz" wrap="square" lIns="12916" tIns="12916" rIns="12916" bIns="12916" numCol="1" anchor="t" anchorCtr="0" compatLnSpc="1">
            <a:prstTxWarp prst="textNoShape">
              <a:avLst/>
            </a:prstTxWarp>
          </a:bodyPr>
          <a:lstStyle/>
          <a:p>
            <a:endParaRPr lang="en-MY" sz="723" dirty="0"/>
          </a:p>
        </p:txBody>
      </p:sp>
      <p:cxnSp>
        <p:nvCxnSpPr>
          <p:cNvPr id="19" name="AutoShape 21">
            <a:extLst>
              <a:ext uri="{FF2B5EF4-FFF2-40B4-BE49-F238E27FC236}">
                <a16:creationId xmlns:a16="http://schemas.microsoft.com/office/drawing/2014/main" xmlns="" id="{EDBBDBA8-8218-4390-B2F6-D51BFE7BFF38}"/>
              </a:ext>
            </a:extLst>
          </p:cNvPr>
          <p:cNvCxnSpPr>
            <a:cxnSpLocks noChangeShapeType="1"/>
          </p:cNvCxnSpPr>
          <p:nvPr/>
        </p:nvCxnSpPr>
        <p:spPr bwMode="auto">
          <a:xfrm>
            <a:off x="188928" y="1179810"/>
            <a:ext cx="10230718" cy="0"/>
          </a:xfrm>
          <a:prstGeom prst="straightConnector1">
            <a:avLst/>
          </a:prstGeom>
          <a:noFill/>
          <a:ln w="9525" algn="ctr">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pic>
        <p:nvPicPr>
          <p:cNvPr id="20" name="Рисунок 19">
            <a:extLst>
              <a:ext uri="{FF2B5EF4-FFF2-40B4-BE49-F238E27FC236}">
                <a16:creationId xmlns:a16="http://schemas.microsoft.com/office/drawing/2014/main" xmlns="" id="{016B3565-0CFB-437F-B39E-8570E54D27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62" y="54363"/>
            <a:ext cx="777481" cy="371839"/>
          </a:xfrm>
          <a:prstGeom prst="rect">
            <a:avLst/>
          </a:prstGeom>
        </p:spPr>
      </p:pic>
      <p:sp>
        <p:nvSpPr>
          <p:cNvPr id="4" name="Прямоугольник 3"/>
          <p:cNvSpPr/>
          <p:nvPr/>
        </p:nvSpPr>
        <p:spPr>
          <a:xfrm>
            <a:off x="5163504" y="1577093"/>
            <a:ext cx="5256142" cy="4278094"/>
          </a:xfrm>
          <a:prstGeom prst="rect">
            <a:avLst/>
          </a:prstGeom>
        </p:spPr>
        <p:txBody>
          <a:bodyPr wrap="square">
            <a:spAutoFit/>
          </a:bodyPr>
          <a:lstStyle/>
          <a:p>
            <a:r>
              <a:rPr lang="en-US" sz="1600" dirty="0"/>
              <a:t>Pinch analysis is one of the most effective methods for assessing and improving the energy efficiency of heat and mass transfer processes. This method allows for structural and parametric optimization of heat exchange systems. This method is based on the enthalpy approach</a:t>
            </a:r>
            <a:r>
              <a:rPr lang="en-US" sz="1600" dirty="0" smtClean="0"/>
              <a:t>.</a:t>
            </a:r>
            <a:r>
              <a:rPr lang="ru-RU" sz="1600" dirty="0" smtClean="0"/>
              <a:t> </a:t>
            </a:r>
            <a:r>
              <a:rPr lang="en-US" sz="1600" dirty="0" smtClean="0"/>
              <a:t>Indeed</a:t>
            </a:r>
            <a:r>
              <a:rPr lang="en-US" sz="1600" dirty="0"/>
              <a:t>, the enthalpy method is most often used to study power plants for energy efficiency. The enthalpy analysis method does not determine energy from the qualitative point of view</a:t>
            </a:r>
            <a:r>
              <a:rPr lang="en-US" sz="1600" dirty="0" smtClean="0"/>
              <a:t>.</a:t>
            </a:r>
            <a:endParaRPr lang="ru-RU" sz="1600" dirty="0" smtClean="0"/>
          </a:p>
          <a:p>
            <a:r>
              <a:rPr lang="en-US" sz="1600" dirty="0" smtClean="0"/>
              <a:t>A </a:t>
            </a:r>
            <a:r>
              <a:rPr lang="en-US" sz="1600" dirty="0"/>
              <a:t>more complete and objective assessment of various types of energy allows us to give an exergy approach that takes into account the quality of </a:t>
            </a:r>
            <a:r>
              <a:rPr lang="en-US" sz="1600" dirty="0" err="1"/>
              <a:t>energy.In</a:t>
            </a:r>
            <a:r>
              <a:rPr lang="en-US" sz="1600" dirty="0"/>
              <a:t> connection with the above, it becomes necessary to develop such a method of thermodynamic analysis and improvement of systems (in particular, the oil refining industry), which would combine the advantages of the exergy method and the method of structural and parametric optimization of thermal processes based on Pinch analysis.</a:t>
            </a:r>
            <a:endParaRPr lang="ru-RU" sz="1600" dirty="0"/>
          </a:p>
        </p:txBody>
      </p:sp>
      <p:pic>
        <p:nvPicPr>
          <p:cNvPr id="1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0023" t="35471" r="34355" b="29220"/>
          <a:stretch/>
        </p:blipFill>
        <p:spPr bwMode="auto">
          <a:xfrm>
            <a:off x="230117" y="1247246"/>
            <a:ext cx="4185776" cy="2333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30650" t="39971" r="32100" b="22621"/>
          <a:stretch/>
        </p:blipFill>
        <p:spPr bwMode="auto">
          <a:xfrm>
            <a:off x="416737" y="4139877"/>
            <a:ext cx="4079155"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Стрелка вниз 20"/>
          <p:cNvSpPr/>
          <p:nvPr/>
        </p:nvSpPr>
        <p:spPr>
          <a:xfrm>
            <a:off x="2088665" y="3707829"/>
            <a:ext cx="576064" cy="432048"/>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08551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C159FAB-A82C-4298-BDC6-19C4DC98793D}" type="slidenum">
              <a:rPr lang="en-MY" smtClean="0"/>
              <a:t>4</a:t>
            </a:fld>
            <a:endParaRPr lang="en-MY"/>
          </a:p>
        </p:txBody>
      </p:sp>
      <p:sp>
        <p:nvSpPr>
          <p:cNvPr id="40" name="Rectangle 19">
            <a:extLst>
              <a:ext uri="{FF2B5EF4-FFF2-40B4-BE49-F238E27FC236}">
                <a16:creationId xmlns:a16="http://schemas.microsoft.com/office/drawing/2014/main" xmlns="" id="{D2DF5777-B313-4885-A0BE-9A5C776D4B39}"/>
              </a:ext>
            </a:extLst>
          </p:cNvPr>
          <p:cNvSpPr/>
          <p:nvPr/>
        </p:nvSpPr>
        <p:spPr>
          <a:xfrm>
            <a:off x="876343" y="80018"/>
            <a:ext cx="8394915" cy="307777"/>
          </a:xfrm>
          <a:prstGeom prst="rect">
            <a:avLst/>
          </a:prstGeom>
        </p:spPr>
        <p:txBody>
          <a:bodyPr wrap="square">
            <a:spAutoFit/>
          </a:bodyPr>
          <a:lstStyle/>
          <a:p>
            <a:pPr algn="ctr" defTabSz="457200">
              <a:defRPr/>
            </a:pPr>
            <a:r>
              <a:rPr lang="en-US" sz="1400" dirty="0">
                <a:solidFill>
                  <a:schemeClr val="accent1">
                    <a:lumMod val="75000"/>
                  </a:schemeClr>
                </a:solidFill>
              </a:rPr>
              <a:t>III International Scientific Conference on “</a:t>
            </a:r>
            <a:r>
              <a:rPr lang="en-US" sz="1400" b="1" dirty="0">
                <a:solidFill>
                  <a:schemeClr val="accent1">
                    <a:lumMod val="75000"/>
                  </a:schemeClr>
                </a:solidFill>
              </a:rPr>
              <a:t>Sustainable and Efficient Use of Energy, Water and Natural Resources</a:t>
            </a:r>
            <a:r>
              <a:rPr lang="en-US" sz="1400" dirty="0">
                <a:solidFill>
                  <a:schemeClr val="accent1">
                    <a:lumMod val="75000"/>
                  </a:schemeClr>
                </a:solidFill>
              </a:rPr>
              <a:t>”</a:t>
            </a:r>
          </a:p>
        </p:txBody>
      </p:sp>
      <p:sp>
        <p:nvSpPr>
          <p:cNvPr id="43" name="Text Box 16"/>
          <p:cNvSpPr txBox="1">
            <a:spLocks noChangeArrowheads="1"/>
          </p:cNvSpPr>
          <p:nvPr/>
        </p:nvSpPr>
        <p:spPr bwMode="auto">
          <a:xfrm>
            <a:off x="7866186" y="679160"/>
            <a:ext cx="1612402" cy="364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12916" tIns="12916" rIns="12916" bIns="12916" numCol="1" anchor="t" anchorCtr="0" compatLnSpc="1">
            <a:prstTxWarp prst="textNoShape">
              <a:avLst/>
            </a:prstTxWarp>
          </a:bodyPr>
          <a:lstStyle/>
          <a:p>
            <a:pPr defTabSz="322937" fontAlgn="base">
              <a:spcBef>
                <a:spcPct val="0"/>
              </a:spcBef>
              <a:spcAft>
                <a:spcPct val="0"/>
              </a:spcAft>
            </a:pPr>
            <a:r>
              <a:rPr lang="en-MY" sz="849" b="1" i="1" dirty="0">
                <a:solidFill>
                  <a:srgbClr val="000000"/>
                </a:solidFill>
                <a:latin typeface="Arial" pitchFamily="34" charset="0"/>
                <a:cs typeface="Arial" pitchFamily="34" charset="0"/>
              </a:rPr>
              <a:t>Keywords</a:t>
            </a:r>
            <a:r>
              <a:rPr lang="en-US" sz="849" b="1" i="1" dirty="0" smtClean="0">
                <a:solidFill>
                  <a:srgbClr val="000000"/>
                </a:solidFill>
                <a:latin typeface="Arial" pitchFamily="34" charset="0"/>
                <a:cs typeface="Arial" pitchFamily="34" charset="0"/>
              </a:rPr>
              <a:t>:</a:t>
            </a:r>
            <a:r>
              <a:rPr lang="ru-RU" sz="849" b="1" i="1" dirty="0" smtClean="0">
                <a:solidFill>
                  <a:srgbClr val="000000"/>
                </a:solidFill>
                <a:latin typeface="Arial" pitchFamily="34" charset="0"/>
                <a:cs typeface="Arial" pitchFamily="34" charset="0"/>
              </a:rPr>
              <a:t> </a:t>
            </a:r>
            <a:r>
              <a:rPr lang="en-US" sz="800" dirty="0" smtClean="0"/>
              <a:t>exergy</a:t>
            </a:r>
            <a:r>
              <a:rPr lang="en-US" sz="800" dirty="0"/>
              <a:t>, increasing energy efficiency, energy, fuel</a:t>
            </a:r>
            <a:endParaRPr lang="en-US" sz="634" b="1" dirty="0">
              <a:latin typeface="Arial" pitchFamily="34" charset="0"/>
              <a:cs typeface="Arial" pitchFamily="34" charset="0"/>
            </a:endParaRPr>
          </a:p>
        </p:txBody>
      </p:sp>
      <p:sp>
        <p:nvSpPr>
          <p:cNvPr id="45" name="Rectangle 7"/>
          <p:cNvSpPr/>
          <p:nvPr/>
        </p:nvSpPr>
        <p:spPr>
          <a:xfrm>
            <a:off x="935874" y="603993"/>
            <a:ext cx="8455260" cy="643253"/>
          </a:xfrm>
          <a:prstGeom prst="rect">
            <a:avLst/>
          </a:prstGeom>
        </p:spPr>
        <p:txBody>
          <a:bodyPr wrap="square">
            <a:spAutoFit/>
          </a:bodyPr>
          <a:lstStyle/>
          <a:p>
            <a:pPr algn="just">
              <a:lnSpc>
                <a:spcPct val="110000"/>
              </a:lnSpc>
              <a:spcAft>
                <a:spcPts val="300"/>
              </a:spcAft>
              <a:tabLst>
                <a:tab pos="4508500" algn="r"/>
              </a:tabLst>
            </a:pPr>
            <a:r>
              <a:rPr lang="en-US" sz="1000" dirty="0" smtClean="0">
                <a:latin typeface="Arial" panose="020B0604020202020204" pitchFamily="34" charset="0"/>
                <a:ea typeface="Times New Roman" panose="02020603050405020304" pitchFamily="18" charset="0"/>
                <a:cs typeface="Times New Roman" panose="02020603050405020304" pitchFamily="18" charset="0"/>
              </a:rPr>
              <a:t>Names</a:t>
            </a:r>
            <a:r>
              <a:rPr lang="ru-RU" sz="1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1000" b="1" dirty="0" err="1">
                <a:solidFill>
                  <a:srgbClr val="445263"/>
                </a:solidFill>
              </a:rPr>
              <a:t>E.A</a:t>
            </a:r>
            <a:r>
              <a:rPr lang="en-US" sz="1000" b="1" dirty="0">
                <a:solidFill>
                  <a:srgbClr val="445263"/>
                </a:solidFill>
              </a:rPr>
              <a:t>. </a:t>
            </a:r>
            <a:r>
              <a:rPr lang="en-US" sz="1000" b="1" dirty="0" err="1">
                <a:solidFill>
                  <a:srgbClr val="445263"/>
                </a:solidFill>
              </a:rPr>
              <a:t>Yushkova</a:t>
            </a:r>
            <a:r>
              <a:rPr lang="ru-RU" sz="1000" b="1" baseline="30000" dirty="0">
                <a:solidFill>
                  <a:srgbClr val="445263"/>
                </a:solidFill>
              </a:rPr>
              <a:t>1</a:t>
            </a:r>
            <a:r>
              <a:rPr lang="ru-RU" sz="1000" b="1" dirty="0">
                <a:solidFill>
                  <a:srgbClr val="445263"/>
                </a:solidFill>
              </a:rPr>
              <a:t>, </a:t>
            </a:r>
            <a:r>
              <a:rPr lang="en-US" sz="1000" b="1" dirty="0">
                <a:solidFill>
                  <a:srgbClr val="445263"/>
                </a:solidFill>
              </a:rPr>
              <a:t>V.A. </a:t>
            </a:r>
            <a:r>
              <a:rPr lang="en-US" sz="1000" b="1" dirty="0" err="1">
                <a:solidFill>
                  <a:srgbClr val="445263"/>
                </a:solidFill>
              </a:rPr>
              <a:t>Lebedev</a:t>
            </a:r>
            <a:r>
              <a:rPr lang="ru-RU" sz="1000" b="1" baseline="30000" dirty="0">
                <a:solidFill>
                  <a:srgbClr val="445263"/>
                </a:solidFill>
              </a:rPr>
              <a:t>1</a:t>
            </a:r>
            <a:r>
              <a:rPr lang="ru-RU" sz="1000" b="1" dirty="0">
                <a:solidFill>
                  <a:srgbClr val="445263"/>
                </a:solidFill>
              </a:rPr>
              <a:t>, </a:t>
            </a:r>
            <a:r>
              <a:rPr lang="en-US" sz="1000" b="1" dirty="0" err="1">
                <a:solidFill>
                  <a:srgbClr val="445263"/>
                </a:solidFill>
              </a:rPr>
              <a:t>A.A</a:t>
            </a:r>
            <a:r>
              <a:rPr lang="en-US" sz="1000" b="1" dirty="0">
                <a:solidFill>
                  <a:srgbClr val="445263"/>
                </a:solidFill>
              </a:rPr>
              <a:t>. </a:t>
            </a:r>
            <a:r>
              <a:rPr lang="en-US" sz="1000" b="1" dirty="0" err="1">
                <a:solidFill>
                  <a:srgbClr val="445263"/>
                </a:solidFill>
              </a:rPr>
              <a:t>Nikitin</a:t>
            </a:r>
            <a:r>
              <a:rPr lang="ru-RU" sz="1000" b="1" baseline="30000" dirty="0">
                <a:solidFill>
                  <a:srgbClr val="445263"/>
                </a:solidFill>
              </a:rPr>
              <a:t>2</a:t>
            </a:r>
          </a:p>
          <a:p>
            <a:pPr algn="just">
              <a:lnSpc>
                <a:spcPct val="110000"/>
              </a:lnSpc>
              <a:spcAft>
                <a:spcPts val="300"/>
              </a:spcAft>
              <a:tabLst>
                <a:tab pos="4508500" algn="r"/>
              </a:tabLst>
            </a:pPr>
            <a:r>
              <a:rPr lang="en-US" sz="1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800" dirty="0" smtClean="0">
                <a:latin typeface="Arial" panose="020B0604020202020204" pitchFamily="34" charset="0"/>
                <a:ea typeface="Times New Roman" panose="02020603050405020304" pitchFamily="18" charset="0"/>
                <a:cs typeface="Times New Roman" panose="02020603050405020304" pitchFamily="18" charset="0"/>
              </a:rPr>
              <a:t>Affiliations</a:t>
            </a:r>
            <a:r>
              <a:rPr lang="ru-RU" sz="800" dirty="0" smtClean="0">
                <a:latin typeface="Arial" panose="020B0604020202020204" pitchFamily="34" charset="0"/>
                <a:ea typeface="Times New Roman" panose="02020603050405020304" pitchFamily="18" charset="0"/>
                <a:cs typeface="Times New Roman" panose="02020603050405020304" pitchFamily="18" charset="0"/>
              </a:rPr>
              <a:t> </a:t>
            </a:r>
            <a:r>
              <a:rPr lang="ru-RU" sz="800" b="1" baseline="30000" dirty="0">
                <a:solidFill>
                  <a:srgbClr val="445263"/>
                </a:solidFill>
              </a:rPr>
              <a:t>1</a:t>
            </a:r>
            <a:r>
              <a:rPr lang="en-US" sz="800" b="1" dirty="0">
                <a:solidFill>
                  <a:srgbClr val="445263"/>
                </a:solidFill>
              </a:rPr>
              <a:t>Saint Petersburg Mining University</a:t>
            </a:r>
            <a:r>
              <a:rPr lang="ru-RU" sz="800" b="1" dirty="0">
                <a:solidFill>
                  <a:srgbClr val="445263"/>
                </a:solidFill>
              </a:rPr>
              <a:t>, </a:t>
            </a:r>
            <a:r>
              <a:rPr lang="ru-RU" sz="800" b="1" baseline="30000" dirty="0">
                <a:solidFill>
                  <a:srgbClr val="445263"/>
                </a:solidFill>
              </a:rPr>
              <a:t>2</a:t>
            </a:r>
            <a:r>
              <a:rPr lang="en-US" sz="800" b="1" dirty="0">
                <a:solidFill>
                  <a:srgbClr val="445263"/>
                </a:solidFill>
              </a:rPr>
              <a:t>National Research University </a:t>
            </a:r>
            <a:r>
              <a:rPr lang="en-US" sz="800" b="1" dirty="0" err="1">
                <a:solidFill>
                  <a:srgbClr val="445263"/>
                </a:solidFill>
              </a:rPr>
              <a:t>ITMO</a:t>
            </a:r>
            <a:endParaRPr lang="ru-RU" sz="800" b="1" dirty="0">
              <a:solidFill>
                <a:srgbClr val="445263"/>
              </a:solidFill>
            </a:endParaRPr>
          </a:p>
          <a:p>
            <a:pPr algn="just">
              <a:lnSpc>
                <a:spcPct val="110000"/>
              </a:lnSpc>
              <a:spcAft>
                <a:spcPts val="300"/>
              </a:spcAft>
              <a:tabLst>
                <a:tab pos="4508500" algn="r"/>
              </a:tabLst>
            </a:pP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6" name="Text Box 2"/>
          <p:cNvSpPr txBox="1">
            <a:spLocks noChangeArrowheads="1"/>
          </p:cNvSpPr>
          <p:nvPr/>
        </p:nvSpPr>
        <p:spPr bwMode="auto">
          <a:xfrm>
            <a:off x="1276544" y="333436"/>
            <a:ext cx="8458867" cy="270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12916" tIns="12916" rIns="12916" bIns="12916" numCol="1" anchor="ctr" anchorCtr="0" compatLnSpc="1">
            <a:prstTxWarp prst="textNoShape">
              <a:avLst/>
            </a:prstTxWarp>
          </a:bodyPr>
          <a:lstStyle/>
          <a:p>
            <a:pPr algn="ctr" defTabSz="322937" fontAlgn="base">
              <a:spcBef>
                <a:spcPct val="0"/>
              </a:spcBef>
              <a:spcAft>
                <a:spcPct val="0"/>
              </a:spcAft>
            </a:pPr>
            <a:r>
              <a:rPr lang="ru-RU" sz="1200" b="1" dirty="0">
                <a:solidFill>
                  <a:srgbClr val="445263"/>
                </a:solidFill>
              </a:rPr>
              <a:t>«</a:t>
            </a:r>
            <a:r>
              <a:rPr lang="en-US" sz="1200" b="1" dirty="0">
                <a:solidFill>
                  <a:srgbClr val="445263"/>
                </a:solidFill>
              </a:rPr>
              <a:t>Using pinch analysis technology to assess energy efficiency in oil refining technology</a:t>
            </a:r>
            <a:r>
              <a:rPr lang="ru-RU" sz="1200" b="1" dirty="0">
                <a:solidFill>
                  <a:srgbClr val="445263"/>
                </a:solidFill>
              </a:rPr>
              <a:t>»</a:t>
            </a:r>
            <a:endParaRPr lang="en-MY" sz="1200" b="1" dirty="0">
              <a:solidFill>
                <a:srgbClr val="000000"/>
              </a:solidFill>
              <a:latin typeface="Arial" pitchFamily="34" charset="0"/>
              <a:cs typeface="Arial" pitchFamily="34" charset="0"/>
            </a:endParaRPr>
          </a:p>
        </p:txBody>
      </p:sp>
      <p:pic>
        <p:nvPicPr>
          <p:cNvPr id="49" name="Рисунок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4234" y="-8392"/>
            <a:ext cx="685471" cy="484598"/>
          </a:xfrm>
          <a:prstGeom prst="rect">
            <a:avLst/>
          </a:prstGeom>
        </p:spPr>
      </p:pic>
      <p:pic>
        <p:nvPicPr>
          <p:cNvPr id="50" name="Рисунок 49"/>
          <p:cNvPicPr>
            <a:picLocks noChangeAspect="1"/>
          </p:cNvPicPr>
          <p:nvPr/>
        </p:nvPicPr>
        <p:blipFill rotWithShape="1">
          <a:blip r:embed="rId3" cstate="print">
            <a:extLst>
              <a:ext uri="{28A0092B-C50C-407E-A947-70E740481C1C}">
                <a14:useLocalDpi xmlns:a14="http://schemas.microsoft.com/office/drawing/2010/main" val="0"/>
              </a:ext>
            </a:extLst>
          </a:blip>
          <a:srcRect l="7194" r="7100"/>
          <a:stretch/>
        </p:blipFill>
        <p:spPr>
          <a:xfrm>
            <a:off x="9799705" y="9402"/>
            <a:ext cx="864000" cy="461762"/>
          </a:xfrm>
          <a:prstGeom prst="rect">
            <a:avLst/>
          </a:prstGeom>
        </p:spPr>
      </p:pic>
      <p:sp>
        <p:nvSpPr>
          <p:cNvPr id="18" name="Rectangle 4">
            <a:extLst>
              <a:ext uri="{FF2B5EF4-FFF2-40B4-BE49-F238E27FC236}">
                <a16:creationId xmlns:a16="http://schemas.microsoft.com/office/drawing/2014/main" xmlns="" id="{82568482-9FC6-4028-B91D-34693AC2D673}"/>
              </a:ext>
            </a:extLst>
          </p:cNvPr>
          <p:cNvSpPr>
            <a:spLocks noChangeArrowheads="1"/>
          </p:cNvSpPr>
          <p:nvPr/>
        </p:nvSpPr>
        <p:spPr bwMode="auto">
          <a:xfrm>
            <a:off x="188928" y="6732165"/>
            <a:ext cx="10313957" cy="108000"/>
          </a:xfrm>
          <a:prstGeom prst="rect">
            <a:avLst/>
          </a:prstGeom>
          <a:solidFill>
            <a:schemeClr val="accent1">
              <a:lumMod val="75000"/>
            </a:schemeClr>
          </a:solidFill>
          <a:ln>
            <a:noFill/>
          </a:ln>
          <a:effectLst/>
        </p:spPr>
        <p:txBody>
          <a:bodyPr vert="horz" wrap="square" lIns="12916" tIns="12916" rIns="12916" bIns="12916" numCol="1" anchor="t" anchorCtr="0" compatLnSpc="1">
            <a:prstTxWarp prst="textNoShape">
              <a:avLst/>
            </a:prstTxWarp>
          </a:bodyPr>
          <a:lstStyle/>
          <a:p>
            <a:endParaRPr lang="en-MY" sz="723" dirty="0"/>
          </a:p>
        </p:txBody>
      </p:sp>
      <p:cxnSp>
        <p:nvCxnSpPr>
          <p:cNvPr id="19" name="AutoShape 21">
            <a:extLst>
              <a:ext uri="{FF2B5EF4-FFF2-40B4-BE49-F238E27FC236}">
                <a16:creationId xmlns:a16="http://schemas.microsoft.com/office/drawing/2014/main" xmlns="" id="{EDBBDBA8-8218-4390-B2F6-D51BFE7BFF38}"/>
              </a:ext>
            </a:extLst>
          </p:cNvPr>
          <p:cNvCxnSpPr>
            <a:cxnSpLocks noChangeShapeType="1"/>
          </p:cNvCxnSpPr>
          <p:nvPr/>
        </p:nvCxnSpPr>
        <p:spPr bwMode="auto">
          <a:xfrm>
            <a:off x="188928" y="1179810"/>
            <a:ext cx="10230718" cy="0"/>
          </a:xfrm>
          <a:prstGeom prst="straightConnector1">
            <a:avLst/>
          </a:prstGeom>
          <a:noFill/>
          <a:ln w="9525" algn="ctr">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pic>
        <p:nvPicPr>
          <p:cNvPr id="20" name="Рисунок 19">
            <a:extLst>
              <a:ext uri="{FF2B5EF4-FFF2-40B4-BE49-F238E27FC236}">
                <a16:creationId xmlns:a16="http://schemas.microsoft.com/office/drawing/2014/main" xmlns="" id="{016B3565-0CFB-437F-B39E-8570E54D27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62" y="54363"/>
            <a:ext cx="777481" cy="371839"/>
          </a:xfrm>
          <a:prstGeom prst="rect">
            <a:avLst/>
          </a:prstGeom>
        </p:spPr>
      </p:pic>
      <p:sp>
        <p:nvSpPr>
          <p:cNvPr id="36" name="Rectangle 24"/>
          <p:cNvSpPr>
            <a:spLocks noChangeArrowheads="1"/>
          </p:cNvSpPr>
          <p:nvPr/>
        </p:nvSpPr>
        <p:spPr bwMode="auto">
          <a:xfrm>
            <a:off x="517144" y="1371512"/>
            <a:ext cx="82435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lvl="0" indent="234950" defTabSz="914400"/>
            <a:r>
              <a:rPr lang="en-US" altLang="ru-RU" sz="1400" dirty="0">
                <a:latin typeface="Times New Roman" pitchFamily="18" charset="0"/>
                <a:cs typeface="Times New Roman" pitchFamily="18" charset="0"/>
              </a:rPr>
              <a:t>The heat exchange system is optimal when exergy losses tend to be minimal. This expression is represented by the </a:t>
            </a:r>
            <a:r>
              <a:rPr lang="en-US" altLang="ru-RU" sz="1400" dirty="0" smtClean="0">
                <a:latin typeface="Times New Roman" pitchFamily="18" charset="0"/>
                <a:cs typeface="Times New Roman" pitchFamily="18" charset="0"/>
              </a:rPr>
              <a:t>formula:</a:t>
            </a:r>
            <a:r>
              <a:rPr kumimoji="0" lang="ru-RU" altLang="ru-RU"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altLang="ru-RU" sz="1400" b="0" i="0" u="none" strike="noStrike" cap="none" normalizeH="0" baseline="0" dirty="0" smtClean="0">
              <a:ln>
                <a:noFill/>
              </a:ln>
              <a:solidFill>
                <a:schemeClr val="tx1"/>
              </a:solidFill>
              <a:effectLst/>
            </a:endParaRPr>
          </a:p>
        </p:txBody>
      </p:sp>
      <p:sp>
        <p:nvSpPr>
          <p:cNvPr id="39" name="Rectangle 27"/>
          <p:cNvSpPr>
            <a:spLocks noChangeArrowheads="1"/>
          </p:cNvSpPr>
          <p:nvPr/>
        </p:nvSpPr>
        <p:spPr bwMode="auto">
          <a:xfrm>
            <a:off x="0" y="0"/>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8" name="Rectangle 24"/>
          <p:cNvSpPr>
            <a:spLocks noChangeArrowheads="1"/>
          </p:cNvSpPr>
          <p:nvPr/>
        </p:nvSpPr>
        <p:spPr bwMode="auto">
          <a:xfrm>
            <a:off x="517144" y="2339677"/>
            <a:ext cx="824354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lvl="0" indent="234950" defTabSz="914400"/>
            <a:r>
              <a:rPr lang="en-US" altLang="ru-RU" sz="1400" dirty="0">
                <a:latin typeface="Times New Roman" pitchFamily="18" charset="0"/>
                <a:cs typeface="Times New Roman" pitchFamily="18" charset="0"/>
              </a:rPr>
              <a:t>For this, it is necessary that the recuperation of the exergy of hot and cold streams is maximized, therefore, the difference in the exergy of hot and cold streams tends to a minimum. In most cases, external energy carriers are required for the heat exchange system to function. They, in turn, impose a financial burden on the enterprise. Thus, the sums of exergies of external hot and cold energy carriers (utilities) must be minimized. Taking into account the above, to optimize the heat exchange system, in addition to the convergence of the composite curves to </a:t>
            </a:r>
            <a:r>
              <a:rPr lang="en-US" altLang="ru-RU" sz="1400" dirty="0" err="1">
                <a:latin typeface="Times New Roman" pitchFamily="18" charset="0"/>
                <a:cs typeface="Times New Roman" pitchFamily="18" charset="0"/>
              </a:rPr>
              <a:t>ΔТmin</a:t>
            </a:r>
            <a:r>
              <a:rPr lang="en-US" altLang="ru-RU" sz="1400" dirty="0">
                <a:latin typeface="Times New Roman" pitchFamily="18" charset="0"/>
                <a:cs typeface="Times New Roman" pitchFamily="18" charset="0"/>
              </a:rPr>
              <a:t>, one should use the formula:</a:t>
            </a:r>
            <a:r>
              <a:rPr kumimoji="0" lang="ru-RU" altLang="ru-RU" sz="1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altLang="ru-RU" sz="1400" b="0" i="0" u="none" strike="noStrike" cap="none" normalizeH="0" baseline="0" dirty="0" smtClean="0">
              <a:ln>
                <a:noFill/>
              </a:ln>
              <a:solidFill>
                <a:schemeClr val="tx1"/>
              </a:solidFill>
              <a:effectLst/>
            </a:endParaRPr>
          </a:p>
        </p:txBody>
      </p:sp>
      <p:pic>
        <p:nvPicPr>
          <p:cNvPr id="1088" name="Picture 6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1118" y="2021383"/>
            <a:ext cx="6478587"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9" name="Picture 7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57474" y="3756619"/>
            <a:ext cx="609600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4143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C159FAB-A82C-4298-BDC6-19C4DC98793D}" type="slidenum">
              <a:rPr lang="en-MY" smtClean="0"/>
              <a:t>5</a:t>
            </a:fld>
            <a:endParaRPr lang="en-MY"/>
          </a:p>
        </p:txBody>
      </p:sp>
      <p:sp>
        <p:nvSpPr>
          <p:cNvPr id="40" name="Rectangle 19">
            <a:extLst>
              <a:ext uri="{FF2B5EF4-FFF2-40B4-BE49-F238E27FC236}">
                <a16:creationId xmlns:a16="http://schemas.microsoft.com/office/drawing/2014/main" xmlns="" id="{D2DF5777-B313-4885-A0BE-9A5C776D4B39}"/>
              </a:ext>
            </a:extLst>
          </p:cNvPr>
          <p:cNvSpPr/>
          <p:nvPr/>
        </p:nvSpPr>
        <p:spPr>
          <a:xfrm>
            <a:off x="876343" y="80018"/>
            <a:ext cx="8394915" cy="307777"/>
          </a:xfrm>
          <a:prstGeom prst="rect">
            <a:avLst/>
          </a:prstGeom>
        </p:spPr>
        <p:txBody>
          <a:bodyPr wrap="square">
            <a:spAutoFit/>
          </a:bodyPr>
          <a:lstStyle/>
          <a:p>
            <a:pPr algn="ctr" defTabSz="457200">
              <a:defRPr/>
            </a:pPr>
            <a:r>
              <a:rPr lang="en-US" sz="1400" dirty="0">
                <a:solidFill>
                  <a:schemeClr val="accent1">
                    <a:lumMod val="75000"/>
                  </a:schemeClr>
                </a:solidFill>
              </a:rPr>
              <a:t>III International Scientific Conference on “</a:t>
            </a:r>
            <a:r>
              <a:rPr lang="en-US" sz="1400" b="1" dirty="0">
                <a:solidFill>
                  <a:schemeClr val="accent1">
                    <a:lumMod val="75000"/>
                  </a:schemeClr>
                </a:solidFill>
              </a:rPr>
              <a:t>Sustainable and Efficient Use of Energy, Water and Natural Resources</a:t>
            </a:r>
            <a:r>
              <a:rPr lang="en-US" sz="1400" dirty="0">
                <a:solidFill>
                  <a:schemeClr val="accent1">
                    <a:lumMod val="75000"/>
                  </a:schemeClr>
                </a:solidFill>
              </a:rPr>
              <a:t>”</a:t>
            </a:r>
          </a:p>
        </p:txBody>
      </p:sp>
      <p:sp>
        <p:nvSpPr>
          <p:cNvPr id="43" name="Text Box 16"/>
          <p:cNvSpPr txBox="1">
            <a:spLocks noChangeArrowheads="1"/>
          </p:cNvSpPr>
          <p:nvPr/>
        </p:nvSpPr>
        <p:spPr bwMode="auto">
          <a:xfrm>
            <a:off x="7866186" y="679160"/>
            <a:ext cx="1612402" cy="364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12916" tIns="12916" rIns="12916" bIns="12916" numCol="1" anchor="t" anchorCtr="0" compatLnSpc="1">
            <a:prstTxWarp prst="textNoShape">
              <a:avLst/>
            </a:prstTxWarp>
          </a:bodyPr>
          <a:lstStyle/>
          <a:p>
            <a:pPr defTabSz="322937" fontAlgn="base">
              <a:spcBef>
                <a:spcPct val="0"/>
              </a:spcBef>
              <a:spcAft>
                <a:spcPct val="0"/>
              </a:spcAft>
            </a:pPr>
            <a:r>
              <a:rPr lang="en-MY" sz="849" b="1" i="1" dirty="0">
                <a:solidFill>
                  <a:srgbClr val="000000"/>
                </a:solidFill>
                <a:latin typeface="Arial" pitchFamily="34" charset="0"/>
                <a:cs typeface="Arial" pitchFamily="34" charset="0"/>
              </a:rPr>
              <a:t>Keywords</a:t>
            </a:r>
            <a:r>
              <a:rPr lang="en-US" sz="849" b="1" i="1" dirty="0" smtClean="0">
                <a:solidFill>
                  <a:srgbClr val="000000"/>
                </a:solidFill>
                <a:latin typeface="Arial" pitchFamily="34" charset="0"/>
                <a:cs typeface="Arial" pitchFamily="34" charset="0"/>
              </a:rPr>
              <a:t>:</a:t>
            </a:r>
            <a:r>
              <a:rPr lang="ru-RU" sz="849" b="1" i="1" dirty="0" smtClean="0">
                <a:solidFill>
                  <a:srgbClr val="000000"/>
                </a:solidFill>
                <a:latin typeface="Arial" pitchFamily="34" charset="0"/>
                <a:cs typeface="Arial" pitchFamily="34" charset="0"/>
              </a:rPr>
              <a:t> </a:t>
            </a:r>
            <a:r>
              <a:rPr lang="en-US" sz="800" dirty="0" smtClean="0"/>
              <a:t>exergy</a:t>
            </a:r>
            <a:r>
              <a:rPr lang="en-US" sz="800" dirty="0"/>
              <a:t>, increasing energy efficiency, energy, fuel</a:t>
            </a:r>
            <a:endParaRPr lang="en-US" sz="634" b="1" dirty="0">
              <a:latin typeface="Arial" pitchFamily="34" charset="0"/>
              <a:cs typeface="Arial" pitchFamily="34" charset="0"/>
            </a:endParaRPr>
          </a:p>
        </p:txBody>
      </p:sp>
      <p:sp>
        <p:nvSpPr>
          <p:cNvPr id="45" name="Rectangle 7"/>
          <p:cNvSpPr/>
          <p:nvPr/>
        </p:nvSpPr>
        <p:spPr>
          <a:xfrm>
            <a:off x="935874" y="603993"/>
            <a:ext cx="8455260" cy="643253"/>
          </a:xfrm>
          <a:prstGeom prst="rect">
            <a:avLst/>
          </a:prstGeom>
        </p:spPr>
        <p:txBody>
          <a:bodyPr wrap="square">
            <a:spAutoFit/>
          </a:bodyPr>
          <a:lstStyle/>
          <a:p>
            <a:pPr algn="just">
              <a:lnSpc>
                <a:spcPct val="110000"/>
              </a:lnSpc>
              <a:spcAft>
                <a:spcPts val="300"/>
              </a:spcAft>
              <a:tabLst>
                <a:tab pos="4508500" algn="r"/>
              </a:tabLst>
            </a:pPr>
            <a:r>
              <a:rPr lang="en-US" sz="1000" dirty="0" smtClean="0">
                <a:latin typeface="Arial" panose="020B0604020202020204" pitchFamily="34" charset="0"/>
                <a:ea typeface="Times New Roman" panose="02020603050405020304" pitchFamily="18" charset="0"/>
                <a:cs typeface="Times New Roman" panose="02020603050405020304" pitchFamily="18" charset="0"/>
              </a:rPr>
              <a:t>Names</a:t>
            </a:r>
            <a:r>
              <a:rPr lang="ru-RU" sz="1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1000" b="1" dirty="0" err="1">
                <a:solidFill>
                  <a:srgbClr val="445263"/>
                </a:solidFill>
              </a:rPr>
              <a:t>E.A</a:t>
            </a:r>
            <a:r>
              <a:rPr lang="en-US" sz="1000" b="1" dirty="0">
                <a:solidFill>
                  <a:srgbClr val="445263"/>
                </a:solidFill>
              </a:rPr>
              <a:t>. </a:t>
            </a:r>
            <a:r>
              <a:rPr lang="en-US" sz="1000" b="1" dirty="0" err="1">
                <a:solidFill>
                  <a:srgbClr val="445263"/>
                </a:solidFill>
              </a:rPr>
              <a:t>Yushkova</a:t>
            </a:r>
            <a:r>
              <a:rPr lang="ru-RU" sz="1000" b="1" baseline="30000" dirty="0">
                <a:solidFill>
                  <a:srgbClr val="445263"/>
                </a:solidFill>
              </a:rPr>
              <a:t>1</a:t>
            </a:r>
            <a:r>
              <a:rPr lang="ru-RU" sz="1000" b="1" dirty="0">
                <a:solidFill>
                  <a:srgbClr val="445263"/>
                </a:solidFill>
              </a:rPr>
              <a:t>, </a:t>
            </a:r>
            <a:r>
              <a:rPr lang="en-US" sz="1000" b="1" dirty="0">
                <a:solidFill>
                  <a:srgbClr val="445263"/>
                </a:solidFill>
              </a:rPr>
              <a:t>V.A. </a:t>
            </a:r>
            <a:r>
              <a:rPr lang="en-US" sz="1000" b="1" dirty="0" err="1">
                <a:solidFill>
                  <a:srgbClr val="445263"/>
                </a:solidFill>
              </a:rPr>
              <a:t>Lebedev</a:t>
            </a:r>
            <a:r>
              <a:rPr lang="ru-RU" sz="1000" b="1" baseline="30000" dirty="0">
                <a:solidFill>
                  <a:srgbClr val="445263"/>
                </a:solidFill>
              </a:rPr>
              <a:t>1</a:t>
            </a:r>
            <a:r>
              <a:rPr lang="ru-RU" sz="1000" b="1" dirty="0">
                <a:solidFill>
                  <a:srgbClr val="445263"/>
                </a:solidFill>
              </a:rPr>
              <a:t>, </a:t>
            </a:r>
            <a:r>
              <a:rPr lang="en-US" sz="1000" b="1" dirty="0" err="1">
                <a:solidFill>
                  <a:srgbClr val="445263"/>
                </a:solidFill>
              </a:rPr>
              <a:t>A.A</a:t>
            </a:r>
            <a:r>
              <a:rPr lang="en-US" sz="1000" b="1" dirty="0">
                <a:solidFill>
                  <a:srgbClr val="445263"/>
                </a:solidFill>
              </a:rPr>
              <a:t>. </a:t>
            </a:r>
            <a:r>
              <a:rPr lang="en-US" sz="1000" b="1" dirty="0" err="1">
                <a:solidFill>
                  <a:srgbClr val="445263"/>
                </a:solidFill>
              </a:rPr>
              <a:t>Nikitin</a:t>
            </a:r>
            <a:r>
              <a:rPr lang="ru-RU" sz="1000" b="1" baseline="30000" dirty="0">
                <a:solidFill>
                  <a:srgbClr val="445263"/>
                </a:solidFill>
              </a:rPr>
              <a:t>2</a:t>
            </a:r>
          </a:p>
          <a:p>
            <a:pPr algn="just">
              <a:lnSpc>
                <a:spcPct val="110000"/>
              </a:lnSpc>
              <a:spcAft>
                <a:spcPts val="300"/>
              </a:spcAft>
              <a:tabLst>
                <a:tab pos="4508500" algn="r"/>
              </a:tabLst>
            </a:pPr>
            <a:r>
              <a:rPr lang="en-US" sz="1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800" dirty="0" smtClean="0">
                <a:latin typeface="Arial" panose="020B0604020202020204" pitchFamily="34" charset="0"/>
                <a:ea typeface="Times New Roman" panose="02020603050405020304" pitchFamily="18" charset="0"/>
                <a:cs typeface="Times New Roman" panose="02020603050405020304" pitchFamily="18" charset="0"/>
              </a:rPr>
              <a:t>Affiliations</a:t>
            </a:r>
            <a:r>
              <a:rPr lang="ru-RU" sz="800" dirty="0" smtClean="0">
                <a:latin typeface="Arial" panose="020B0604020202020204" pitchFamily="34" charset="0"/>
                <a:ea typeface="Times New Roman" panose="02020603050405020304" pitchFamily="18" charset="0"/>
                <a:cs typeface="Times New Roman" panose="02020603050405020304" pitchFamily="18" charset="0"/>
              </a:rPr>
              <a:t> </a:t>
            </a:r>
            <a:r>
              <a:rPr lang="ru-RU" sz="800" b="1" baseline="30000" dirty="0">
                <a:solidFill>
                  <a:srgbClr val="445263"/>
                </a:solidFill>
              </a:rPr>
              <a:t>1</a:t>
            </a:r>
            <a:r>
              <a:rPr lang="en-US" sz="800" b="1" dirty="0">
                <a:solidFill>
                  <a:srgbClr val="445263"/>
                </a:solidFill>
              </a:rPr>
              <a:t>Saint Petersburg Mining University</a:t>
            </a:r>
            <a:r>
              <a:rPr lang="ru-RU" sz="800" b="1" dirty="0">
                <a:solidFill>
                  <a:srgbClr val="445263"/>
                </a:solidFill>
              </a:rPr>
              <a:t>, </a:t>
            </a:r>
            <a:r>
              <a:rPr lang="ru-RU" sz="800" b="1" baseline="30000" dirty="0">
                <a:solidFill>
                  <a:srgbClr val="445263"/>
                </a:solidFill>
              </a:rPr>
              <a:t>2</a:t>
            </a:r>
            <a:r>
              <a:rPr lang="en-US" sz="800" b="1" dirty="0">
                <a:solidFill>
                  <a:srgbClr val="445263"/>
                </a:solidFill>
              </a:rPr>
              <a:t>National Research University </a:t>
            </a:r>
            <a:r>
              <a:rPr lang="en-US" sz="800" b="1" dirty="0" err="1">
                <a:solidFill>
                  <a:srgbClr val="445263"/>
                </a:solidFill>
              </a:rPr>
              <a:t>ITMO</a:t>
            </a:r>
            <a:endParaRPr lang="ru-RU" sz="800" b="1" dirty="0">
              <a:solidFill>
                <a:srgbClr val="445263"/>
              </a:solidFill>
            </a:endParaRPr>
          </a:p>
          <a:p>
            <a:pPr algn="just">
              <a:lnSpc>
                <a:spcPct val="110000"/>
              </a:lnSpc>
              <a:spcAft>
                <a:spcPts val="300"/>
              </a:spcAft>
              <a:tabLst>
                <a:tab pos="4508500" algn="r"/>
              </a:tabLst>
            </a:pP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6" name="Text Box 2"/>
          <p:cNvSpPr txBox="1">
            <a:spLocks noChangeArrowheads="1"/>
          </p:cNvSpPr>
          <p:nvPr/>
        </p:nvSpPr>
        <p:spPr bwMode="auto">
          <a:xfrm>
            <a:off x="1276544" y="333436"/>
            <a:ext cx="8458867" cy="270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12916" tIns="12916" rIns="12916" bIns="12916" numCol="1" anchor="ctr" anchorCtr="0" compatLnSpc="1">
            <a:prstTxWarp prst="textNoShape">
              <a:avLst/>
            </a:prstTxWarp>
          </a:bodyPr>
          <a:lstStyle/>
          <a:p>
            <a:pPr algn="ctr" defTabSz="322937" fontAlgn="base">
              <a:spcBef>
                <a:spcPct val="0"/>
              </a:spcBef>
              <a:spcAft>
                <a:spcPct val="0"/>
              </a:spcAft>
            </a:pPr>
            <a:r>
              <a:rPr lang="ru-RU" sz="1200" b="1" dirty="0">
                <a:solidFill>
                  <a:srgbClr val="445263"/>
                </a:solidFill>
              </a:rPr>
              <a:t>«</a:t>
            </a:r>
            <a:r>
              <a:rPr lang="en-US" sz="1200" b="1" dirty="0">
                <a:solidFill>
                  <a:srgbClr val="445263"/>
                </a:solidFill>
              </a:rPr>
              <a:t>Using pinch analysis technology to assess energy efficiency in oil refining technology</a:t>
            </a:r>
            <a:r>
              <a:rPr lang="ru-RU" sz="1200" b="1" dirty="0">
                <a:solidFill>
                  <a:srgbClr val="445263"/>
                </a:solidFill>
              </a:rPr>
              <a:t>»</a:t>
            </a:r>
            <a:endParaRPr lang="en-MY" sz="1200" b="1" dirty="0">
              <a:solidFill>
                <a:srgbClr val="000000"/>
              </a:solidFill>
              <a:latin typeface="Arial" pitchFamily="34" charset="0"/>
              <a:cs typeface="Arial" pitchFamily="34" charset="0"/>
            </a:endParaRPr>
          </a:p>
        </p:txBody>
      </p:sp>
      <p:pic>
        <p:nvPicPr>
          <p:cNvPr id="49" name="Рисунок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4234" y="-8392"/>
            <a:ext cx="685471" cy="484598"/>
          </a:xfrm>
          <a:prstGeom prst="rect">
            <a:avLst/>
          </a:prstGeom>
        </p:spPr>
      </p:pic>
      <p:pic>
        <p:nvPicPr>
          <p:cNvPr id="50" name="Рисунок 49"/>
          <p:cNvPicPr>
            <a:picLocks noChangeAspect="1"/>
          </p:cNvPicPr>
          <p:nvPr/>
        </p:nvPicPr>
        <p:blipFill rotWithShape="1">
          <a:blip r:embed="rId3" cstate="print">
            <a:extLst>
              <a:ext uri="{28A0092B-C50C-407E-A947-70E740481C1C}">
                <a14:useLocalDpi xmlns:a14="http://schemas.microsoft.com/office/drawing/2010/main" val="0"/>
              </a:ext>
            </a:extLst>
          </a:blip>
          <a:srcRect l="7194" r="7100"/>
          <a:stretch/>
        </p:blipFill>
        <p:spPr>
          <a:xfrm>
            <a:off x="9799705" y="9402"/>
            <a:ext cx="864000" cy="461762"/>
          </a:xfrm>
          <a:prstGeom prst="rect">
            <a:avLst/>
          </a:prstGeom>
        </p:spPr>
      </p:pic>
      <p:sp>
        <p:nvSpPr>
          <p:cNvPr id="18" name="Rectangle 4">
            <a:extLst>
              <a:ext uri="{FF2B5EF4-FFF2-40B4-BE49-F238E27FC236}">
                <a16:creationId xmlns:a16="http://schemas.microsoft.com/office/drawing/2014/main" xmlns="" id="{82568482-9FC6-4028-B91D-34693AC2D673}"/>
              </a:ext>
            </a:extLst>
          </p:cNvPr>
          <p:cNvSpPr>
            <a:spLocks noChangeArrowheads="1"/>
          </p:cNvSpPr>
          <p:nvPr/>
        </p:nvSpPr>
        <p:spPr bwMode="auto">
          <a:xfrm>
            <a:off x="188928" y="6732165"/>
            <a:ext cx="10313957" cy="108000"/>
          </a:xfrm>
          <a:prstGeom prst="rect">
            <a:avLst/>
          </a:prstGeom>
          <a:solidFill>
            <a:schemeClr val="accent1">
              <a:lumMod val="75000"/>
            </a:schemeClr>
          </a:solidFill>
          <a:ln>
            <a:noFill/>
          </a:ln>
          <a:effectLst/>
        </p:spPr>
        <p:txBody>
          <a:bodyPr vert="horz" wrap="square" lIns="12916" tIns="12916" rIns="12916" bIns="12916" numCol="1" anchor="t" anchorCtr="0" compatLnSpc="1">
            <a:prstTxWarp prst="textNoShape">
              <a:avLst/>
            </a:prstTxWarp>
          </a:bodyPr>
          <a:lstStyle/>
          <a:p>
            <a:endParaRPr lang="en-MY" sz="723" dirty="0"/>
          </a:p>
        </p:txBody>
      </p:sp>
      <p:cxnSp>
        <p:nvCxnSpPr>
          <p:cNvPr id="19" name="AutoShape 21">
            <a:extLst>
              <a:ext uri="{FF2B5EF4-FFF2-40B4-BE49-F238E27FC236}">
                <a16:creationId xmlns:a16="http://schemas.microsoft.com/office/drawing/2014/main" xmlns="" id="{EDBBDBA8-8218-4390-B2F6-D51BFE7BFF38}"/>
              </a:ext>
            </a:extLst>
          </p:cNvPr>
          <p:cNvCxnSpPr>
            <a:cxnSpLocks noChangeShapeType="1"/>
          </p:cNvCxnSpPr>
          <p:nvPr/>
        </p:nvCxnSpPr>
        <p:spPr bwMode="auto">
          <a:xfrm>
            <a:off x="188928" y="1179810"/>
            <a:ext cx="10230718" cy="0"/>
          </a:xfrm>
          <a:prstGeom prst="straightConnector1">
            <a:avLst/>
          </a:prstGeom>
          <a:noFill/>
          <a:ln w="9525" algn="ctr">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pic>
        <p:nvPicPr>
          <p:cNvPr id="20" name="Рисунок 19">
            <a:extLst>
              <a:ext uri="{FF2B5EF4-FFF2-40B4-BE49-F238E27FC236}">
                <a16:creationId xmlns:a16="http://schemas.microsoft.com/office/drawing/2014/main" xmlns="" id="{016B3565-0CFB-437F-B39E-8570E54D27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62" y="54363"/>
            <a:ext cx="777481" cy="371839"/>
          </a:xfrm>
          <a:prstGeom prst="rect">
            <a:avLst/>
          </a:prstGeom>
        </p:spPr>
      </p:pic>
      <p:sp>
        <p:nvSpPr>
          <p:cNvPr id="39" name="Rectangle 27"/>
          <p:cNvSpPr>
            <a:spLocks noChangeArrowheads="1"/>
          </p:cNvSpPr>
          <p:nvPr/>
        </p:nvSpPr>
        <p:spPr bwMode="auto">
          <a:xfrm>
            <a:off x="0" y="0"/>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734" y="1547589"/>
            <a:ext cx="6096000" cy="264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734" y="3851845"/>
            <a:ext cx="6096000" cy="264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1505"/>
          <a:stretch/>
        </p:blipFill>
        <p:spPr bwMode="auto">
          <a:xfrm>
            <a:off x="5854607" y="1951721"/>
            <a:ext cx="3880803" cy="34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285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C159FAB-A82C-4298-BDC6-19C4DC98793D}" type="slidenum">
              <a:rPr lang="en-MY" smtClean="0"/>
              <a:t>6</a:t>
            </a:fld>
            <a:endParaRPr lang="en-MY"/>
          </a:p>
        </p:txBody>
      </p:sp>
      <p:sp>
        <p:nvSpPr>
          <p:cNvPr id="40" name="Rectangle 19">
            <a:extLst>
              <a:ext uri="{FF2B5EF4-FFF2-40B4-BE49-F238E27FC236}">
                <a16:creationId xmlns:a16="http://schemas.microsoft.com/office/drawing/2014/main" xmlns="" id="{D2DF5777-B313-4885-A0BE-9A5C776D4B39}"/>
              </a:ext>
            </a:extLst>
          </p:cNvPr>
          <p:cNvSpPr/>
          <p:nvPr/>
        </p:nvSpPr>
        <p:spPr>
          <a:xfrm>
            <a:off x="876343" y="80018"/>
            <a:ext cx="8394915" cy="307777"/>
          </a:xfrm>
          <a:prstGeom prst="rect">
            <a:avLst/>
          </a:prstGeom>
        </p:spPr>
        <p:txBody>
          <a:bodyPr wrap="square">
            <a:spAutoFit/>
          </a:bodyPr>
          <a:lstStyle/>
          <a:p>
            <a:pPr algn="ctr" defTabSz="457200">
              <a:defRPr/>
            </a:pPr>
            <a:r>
              <a:rPr lang="en-US" sz="1400" dirty="0">
                <a:solidFill>
                  <a:schemeClr val="accent1">
                    <a:lumMod val="75000"/>
                  </a:schemeClr>
                </a:solidFill>
              </a:rPr>
              <a:t>III International Scientific Conference on “</a:t>
            </a:r>
            <a:r>
              <a:rPr lang="en-US" sz="1400" b="1" dirty="0">
                <a:solidFill>
                  <a:schemeClr val="accent1">
                    <a:lumMod val="75000"/>
                  </a:schemeClr>
                </a:solidFill>
              </a:rPr>
              <a:t>Sustainable and Efficient Use of Energy, Water and Natural Resources</a:t>
            </a:r>
            <a:r>
              <a:rPr lang="en-US" sz="1400" dirty="0">
                <a:solidFill>
                  <a:schemeClr val="accent1">
                    <a:lumMod val="75000"/>
                  </a:schemeClr>
                </a:solidFill>
              </a:rPr>
              <a:t>”</a:t>
            </a:r>
          </a:p>
        </p:txBody>
      </p:sp>
      <p:sp>
        <p:nvSpPr>
          <p:cNvPr id="43" name="Text Box 16"/>
          <p:cNvSpPr txBox="1">
            <a:spLocks noChangeArrowheads="1"/>
          </p:cNvSpPr>
          <p:nvPr/>
        </p:nvSpPr>
        <p:spPr bwMode="auto">
          <a:xfrm>
            <a:off x="7866186" y="679160"/>
            <a:ext cx="1612402" cy="364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12916" tIns="12916" rIns="12916" bIns="12916" numCol="1" anchor="t" anchorCtr="0" compatLnSpc="1">
            <a:prstTxWarp prst="textNoShape">
              <a:avLst/>
            </a:prstTxWarp>
          </a:bodyPr>
          <a:lstStyle/>
          <a:p>
            <a:pPr defTabSz="322937" fontAlgn="base">
              <a:spcBef>
                <a:spcPct val="0"/>
              </a:spcBef>
              <a:spcAft>
                <a:spcPct val="0"/>
              </a:spcAft>
            </a:pPr>
            <a:r>
              <a:rPr lang="en-MY" sz="849" b="1" i="1" dirty="0">
                <a:solidFill>
                  <a:srgbClr val="000000"/>
                </a:solidFill>
                <a:latin typeface="Arial" pitchFamily="34" charset="0"/>
                <a:cs typeface="Arial" pitchFamily="34" charset="0"/>
              </a:rPr>
              <a:t>Keywords</a:t>
            </a:r>
            <a:r>
              <a:rPr lang="en-US" sz="849" b="1" i="1" dirty="0" smtClean="0">
                <a:solidFill>
                  <a:srgbClr val="000000"/>
                </a:solidFill>
                <a:latin typeface="Arial" pitchFamily="34" charset="0"/>
                <a:cs typeface="Arial" pitchFamily="34" charset="0"/>
              </a:rPr>
              <a:t>:</a:t>
            </a:r>
            <a:r>
              <a:rPr lang="ru-RU" sz="849" b="1" i="1" dirty="0" smtClean="0">
                <a:solidFill>
                  <a:srgbClr val="000000"/>
                </a:solidFill>
                <a:latin typeface="Arial" pitchFamily="34" charset="0"/>
                <a:cs typeface="Arial" pitchFamily="34" charset="0"/>
              </a:rPr>
              <a:t> </a:t>
            </a:r>
            <a:r>
              <a:rPr lang="en-US" sz="800" dirty="0" smtClean="0"/>
              <a:t>exergy</a:t>
            </a:r>
            <a:r>
              <a:rPr lang="en-US" sz="800" dirty="0"/>
              <a:t>, increasing energy efficiency, energy, fuel</a:t>
            </a:r>
            <a:endParaRPr lang="en-US" sz="634" b="1" dirty="0">
              <a:latin typeface="Arial" pitchFamily="34" charset="0"/>
              <a:cs typeface="Arial" pitchFamily="34" charset="0"/>
            </a:endParaRPr>
          </a:p>
        </p:txBody>
      </p:sp>
      <p:sp>
        <p:nvSpPr>
          <p:cNvPr id="45" name="Rectangle 7"/>
          <p:cNvSpPr/>
          <p:nvPr/>
        </p:nvSpPr>
        <p:spPr>
          <a:xfrm>
            <a:off x="935874" y="603993"/>
            <a:ext cx="8455260" cy="643253"/>
          </a:xfrm>
          <a:prstGeom prst="rect">
            <a:avLst/>
          </a:prstGeom>
        </p:spPr>
        <p:txBody>
          <a:bodyPr wrap="square">
            <a:spAutoFit/>
          </a:bodyPr>
          <a:lstStyle/>
          <a:p>
            <a:pPr algn="just">
              <a:lnSpc>
                <a:spcPct val="110000"/>
              </a:lnSpc>
              <a:spcAft>
                <a:spcPts val="300"/>
              </a:spcAft>
              <a:tabLst>
                <a:tab pos="4508500" algn="r"/>
              </a:tabLst>
            </a:pPr>
            <a:r>
              <a:rPr lang="en-US" sz="1000" dirty="0" smtClean="0">
                <a:latin typeface="Arial" panose="020B0604020202020204" pitchFamily="34" charset="0"/>
                <a:ea typeface="Times New Roman" panose="02020603050405020304" pitchFamily="18" charset="0"/>
                <a:cs typeface="Times New Roman" panose="02020603050405020304" pitchFamily="18" charset="0"/>
              </a:rPr>
              <a:t>Names</a:t>
            </a:r>
            <a:r>
              <a:rPr lang="ru-RU" sz="1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1000" b="1" dirty="0" err="1">
                <a:solidFill>
                  <a:srgbClr val="445263"/>
                </a:solidFill>
              </a:rPr>
              <a:t>E.A</a:t>
            </a:r>
            <a:r>
              <a:rPr lang="en-US" sz="1000" b="1" dirty="0">
                <a:solidFill>
                  <a:srgbClr val="445263"/>
                </a:solidFill>
              </a:rPr>
              <a:t>. </a:t>
            </a:r>
            <a:r>
              <a:rPr lang="en-US" sz="1000" b="1" dirty="0" err="1">
                <a:solidFill>
                  <a:srgbClr val="445263"/>
                </a:solidFill>
              </a:rPr>
              <a:t>Yushkova</a:t>
            </a:r>
            <a:r>
              <a:rPr lang="ru-RU" sz="1000" b="1" baseline="30000" dirty="0">
                <a:solidFill>
                  <a:srgbClr val="445263"/>
                </a:solidFill>
              </a:rPr>
              <a:t>1</a:t>
            </a:r>
            <a:r>
              <a:rPr lang="ru-RU" sz="1000" b="1" dirty="0">
                <a:solidFill>
                  <a:srgbClr val="445263"/>
                </a:solidFill>
              </a:rPr>
              <a:t>, </a:t>
            </a:r>
            <a:r>
              <a:rPr lang="en-US" sz="1000" b="1" dirty="0">
                <a:solidFill>
                  <a:srgbClr val="445263"/>
                </a:solidFill>
              </a:rPr>
              <a:t>V.A. </a:t>
            </a:r>
            <a:r>
              <a:rPr lang="en-US" sz="1000" b="1" dirty="0" err="1">
                <a:solidFill>
                  <a:srgbClr val="445263"/>
                </a:solidFill>
              </a:rPr>
              <a:t>Lebedev</a:t>
            </a:r>
            <a:r>
              <a:rPr lang="ru-RU" sz="1000" b="1" baseline="30000" dirty="0">
                <a:solidFill>
                  <a:srgbClr val="445263"/>
                </a:solidFill>
              </a:rPr>
              <a:t>1</a:t>
            </a:r>
            <a:r>
              <a:rPr lang="ru-RU" sz="1000" b="1" dirty="0">
                <a:solidFill>
                  <a:srgbClr val="445263"/>
                </a:solidFill>
              </a:rPr>
              <a:t>, </a:t>
            </a:r>
            <a:r>
              <a:rPr lang="en-US" sz="1000" b="1" dirty="0" err="1">
                <a:solidFill>
                  <a:srgbClr val="445263"/>
                </a:solidFill>
              </a:rPr>
              <a:t>A.A</a:t>
            </a:r>
            <a:r>
              <a:rPr lang="en-US" sz="1000" b="1" dirty="0">
                <a:solidFill>
                  <a:srgbClr val="445263"/>
                </a:solidFill>
              </a:rPr>
              <a:t>. </a:t>
            </a:r>
            <a:r>
              <a:rPr lang="en-US" sz="1000" b="1" dirty="0" err="1">
                <a:solidFill>
                  <a:srgbClr val="445263"/>
                </a:solidFill>
              </a:rPr>
              <a:t>Nikitin</a:t>
            </a:r>
            <a:r>
              <a:rPr lang="ru-RU" sz="1000" b="1" baseline="30000" dirty="0">
                <a:solidFill>
                  <a:srgbClr val="445263"/>
                </a:solidFill>
              </a:rPr>
              <a:t>2</a:t>
            </a:r>
          </a:p>
          <a:p>
            <a:pPr algn="just">
              <a:lnSpc>
                <a:spcPct val="110000"/>
              </a:lnSpc>
              <a:spcAft>
                <a:spcPts val="300"/>
              </a:spcAft>
              <a:tabLst>
                <a:tab pos="4508500" algn="r"/>
              </a:tabLst>
            </a:pPr>
            <a:r>
              <a:rPr lang="en-US" sz="1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800" dirty="0" smtClean="0">
                <a:latin typeface="Arial" panose="020B0604020202020204" pitchFamily="34" charset="0"/>
                <a:ea typeface="Times New Roman" panose="02020603050405020304" pitchFamily="18" charset="0"/>
                <a:cs typeface="Times New Roman" panose="02020603050405020304" pitchFamily="18" charset="0"/>
              </a:rPr>
              <a:t>Affiliations</a:t>
            </a:r>
            <a:r>
              <a:rPr lang="ru-RU" sz="800" dirty="0" smtClean="0">
                <a:latin typeface="Arial" panose="020B0604020202020204" pitchFamily="34" charset="0"/>
                <a:ea typeface="Times New Roman" panose="02020603050405020304" pitchFamily="18" charset="0"/>
                <a:cs typeface="Times New Roman" panose="02020603050405020304" pitchFamily="18" charset="0"/>
              </a:rPr>
              <a:t> </a:t>
            </a:r>
            <a:r>
              <a:rPr lang="ru-RU" sz="800" b="1" baseline="30000" dirty="0">
                <a:solidFill>
                  <a:srgbClr val="445263"/>
                </a:solidFill>
              </a:rPr>
              <a:t>1</a:t>
            </a:r>
            <a:r>
              <a:rPr lang="en-US" sz="800" b="1" dirty="0">
                <a:solidFill>
                  <a:srgbClr val="445263"/>
                </a:solidFill>
              </a:rPr>
              <a:t>Saint Petersburg Mining University</a:t>
            </a:r>
            <a:r>
              <a:rPr lang="ru-RU" sz="800" b="1" dirty="0">
                <a:solidFill>
                  <a:srgbClr val="445263"/>
                </a:solidFill>
              </a:rPr>
              <a:t>, </a:t>
            </a:r>
            <a:r>
              <a:rPr lang="ru-RU" sz="800" b="1" baseline="30000" dirty="0">
                <a:solidFill>
                  <a:srgbClr val="445263"/>
                </a:solidFill>
              </a:rPr>
              <a:t>2</a:t>
            </a:r>
            <a:r>
              <a:rPr lang="en-US" sz="800" b="1" dirty="0">
                <a:solidFill>
                  <a:srgbClr val="445263"/>
                </a:solidFill>
              </a:rPr>
              <a:t>National Research University </a:t>
            </a:r>
            <a:r>
              <a:rPr lang="en-US" sz="800" b="1" dirty="0" err="1">
                <a:solidFill>
                  <a:srgbClr val="445263"/>
                </a:solidFill>
              </a:rPr>
              <a:t>ITMO</a:t>
            </a:r>
            <a:endParaRPr lang="ru-RU" sz="800" b="1" dirty="0">
              <a:solidFill>
                <a:srgbClr val="445263"/>
              </a:solidFill>
            </a:endParaRPr>
          </a:p>
          <a:p>
            <a:pPr algn="just">
              <a:lnSpc>
                <a:spcPct val="110000"/>
              </a:lnSpc>
              <a:spcAft>
                <a:spcPts val="300"/>
              </a:spcAft>
              <a:tabLst>
                <a:tab pos="4508500" algn="r"/>
              </a:tabLst>
            </a:pP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6" name="Text Box 2"/>
          <p:cNvSpPr txBox="1">
            <a:spLocks noChangeArrowheads="1"/>
          </p:cNvSpPr>
          <p:nvPr/>
        </p:nvSpPr>
        <p:spPr bwMode="auto">
          <a:xfrm>
            <a:off x="1276544" y="333436"/>
            <a:ext cx="8458867" cy="270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12916" tIns="12916" rIns="12916" bIns="12916" numCol="1" anchor="ctr" anchorCtr="0" compatLnSpc="1">
            <a:prstTxWarp prst="textNoShape">
              <a:avLst/>
            </a:prstTxWarp>
          </a:bodyPr>
          <a:lstStyle/>
          <a:p>
            <a:pPr algn="ctr" defTabSz="322937" fontAlgn="base">
              <a:spcBef>
                <a:spcPct val="0"/>
              </a:spcBef>
              <a:spcAft>
                <a:spcPct val="0"/>
              </a:spcAft>
            </a:pPr>
            <a:r>
              <a:rPr lang="ru-RU" sz="1200" b="1" dirty="0">
                <a:solidFill>
                  <a:srgbClr val="445263"/>
                </a:solidFill>
              </a:rPr>
              <a:t>«</a:t>
            </a:r>
            <a:r>
              <a:rPr lang="en-US" sz="1200" b="1" dirty="0">
                <a:solidFill>
                  <a:srgbClr val="445263"/>
                </a:solidFill>
              </a:rPr>
              <a:t>Using pinch analysis technology to assess energy efficiency in oil refining technology</a:t>
            </a:r>
            <a:r>
              <a:rPr lang="ru-RU" sz="1200" b="1" dirty="0">
                <a:solidFill>
                  <a:srgbClr val="445263"/>
                </a:solidFill>
              </a:rPr>
              <a:t>»</a:t>
            </a:r>
            <a:endParaRPr lang="en-MY" sz="1200" b="1" dirty="0">
              <a:solidFill>
                <a:srgbClr val="000000"/>
              </a:solidFill>
              <a:latin typeface="Arial" pitchFamily="34" charset="0"/>
              <a:cs typeface="Arial" pitchFamily="34" charset="0"/>
            </a:endParaRPr>
          </a:p>
        </p:txBody>
      </p:sp>
      <p:pic>
        <p:nvPicPr>
          <p:cNvPr id="49" name="Рисунок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4234" y="-8392"/>
            <a:ext cx="685471" cy="484598"/>
          </a:xfrm>
          <a:prstGeom prst="rect">
            <a:avLst/>
          </a:prstGeom>
        </p:spPr>
      </p:pic>
      <p:pic>
        <p:nvPicPr>
          <p:cNvPr id="50" name="Рисунок 49"/>
          <p:cNvPicPr>
            <a:picLocks noChangeAspect="1"/>
          </p:cNvPicPr>
          <p:nvPr/>
        </p:nvPicPr>
        <p:blipFill rotWithShape="1">
          <a:blip r:embed="rId3" cstate="print">
            <a:extLst>
              <a:ext uri="{28A0092B-C50C-407E-A947-70E740481C1C}">
                <a14:useLocalDpi xmlns:a14="http://schemas.microsoft.com/office/drawing/2010/main" val="0"/>
              </a:ext>
            </a:extLst>
          </a:blip>
          <a:srcRect l="7194" r="7100"/>
          <a:stretch/>
        </p:blipFill>
        <p:spPr>
          <a:xfrm>
            <a:off x="9799705" y="9402"/>
            <a:ext cx="864000" cy="461762"/>
          </a:xfrm>
          <a:prstGeom prst="rect">
            <a:avLst/>
          </a:prstGeom>
        </p:spPr>
      </p:pic>
      <p:sp>
        <p:nvSpPr>
          <p:cNvPr id="18" name="Rectangle 4">
            <a:extLst>
              <a:ext uri="{FF2B5EF4-FFF2-40B4-BE49-F238E27FC236}">
                <a16:creationId xmlns:a16="http://schemas.microsoft.com/office/drawing/2014/main" xmlns="" id="{82568482-9FC6-4028-B91D-34693AC2D673}"/>
              </a:ext>
            </a:extLst>
          </p:cNvPr>
          <p:cNvSpPr>
            <a:spLocks noChangeArrowheads="1"/>
          </p:cNvSpPr>
          <p:nvPr/>
        </p:nvSpPr>
        <p:spPr bwMode="auto">
          <a:xfrm>
            <a:off x="188928" y="6732165"/>
            <a:ext cx="10313957" cy="108000"/>
          </a:xfrm>
          <a:prstGeom prst="rect">
            <a:avLst/>
          </a:prstGeom>
          <a:solidFill>
            <a:schemeClr val="accent1">
              <a:lumMod val="75000"/>
            </a:schemeClr>
          </a:solidFill>
          <a:ln>
            <a:noFill/>
          </a:ln>
          <a:effectLst/>
        </p:spPr>
        <p:txBody>
          <a:bodyPr vert="horz" wrap="square" lIns="12916" tIns="12916" rIns="12916" bIns="12916" numCol="1" anchor="t" anchorCtr="0" compatLnSpc="1">
            <a:prstTxWarp prst="textNoShape">
              <a:avLst/>
            </a:prstTxWarp>
          </a:bodyPr>
          <a:lstStyle/>
          <a:p>
            <a:endParaRPr lang="en-MY" sz="723" dirty="0"/>
          </a:p>
        </p:txBody>
      </p:sp>
      <p:cxnSp>
        <p:nvCxnSpPr>
          <p:cNvPr id="19" name="AutoShape 21">
            <a:extLst>
              <a:ext uri="{FF2B5EF4-FFF2-40B4-BE49-F238E27FC236}">
                <a16:creationId xmlns:a16="http://schemas.microsoft.com/office/drawing/2014/main" xmlns="" id="{EDBBDBA8-8218-4390-B2F6-D51BFE7BFF38}"/>
              </a:ext>
            </a:extLst>
          </p:cNvPr>
          <p:cNvCxnSpPr>
            <a:cxnSpLocks noChangeShapeType="1"/>
          </p:cNvCxnSpPr>
          <p:nvPr/>
        </p:nvCxnSpPr>
        <p:spPr bwMode="auto">
          <a:xfrm>
            <a:off x="188928" y="1179810"/>
            <a:ext cx="10230718" cy="0"/>
          </a:xfrm>
          <a:prstGeom prst="straightConnector1">
            <a:avLst/>
          </a:prstGeom>
          <a:noFill/>
          <a:ln w="9525" algn="ctr">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pic>
        <p:nvPicPr>
          <p:cNvPr id="20" name="Рисунок 19">
            <a:extLst>
              <a:ext uri="{FF2B5EF4-FFF2-40B4-BE49-F238E27FC236}">
                <a16:creationId xmlns:a16="http://schemas.microsoft.com/office/drawing/2014/main" xmlns="" id="{016B3565-0CFB-437F-B39E-8570E54D27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62" y="54363"/>
            <a:ext cx="777481" cy="371839"/>
          </a:xfrm>
          <a:prstGeom prst="rect">
            <a:avLst/>
          </a:prstGeom>
        </p:spPr>
      </p:pic>
      <p:sp>
        <p:nvSpPr>
          <p:cNvPr id="39" name="Rectangle 27"/>
          <p:cNvSpPr>
            <a:spLocks noChangeArrowheads="1"/>
          </p:cNvSpPr>
          <p:nvPr/>
        </p:nvSpPr>
        <p:spPr bwMode="auto">
          <a:xfrm>
            <a:off x="0" y="0"/>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3081"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6287" y="1481138"/>
            <a:ext cx="6096000" cy="428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346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C159FAB-A82C-4298-BDC6-19C4DC98793D}" type="slidenum">
              <a:rPr lang="en-MY" smtClean="0"/>
              <a:t>7</a:t>
            </a:fld>
            <a:endParaRPr lang="en-MY"/>
          </a:p>
        </p:txBody>
      </p:sp>
      <p:sp>
        <p:nvSpPr>
          <p:cNvPr id="40" name="Rectangle 19">
            <a:extLst>
              <a:ext uri="{FF2B5EF4-FFF2-40B4-BE49-F238E27FC236}">
                <a16:creationId xmlns:a16="http://schemas.microsoft.com/office/drawing/2014/main" xmlns="" id="{D2DF5777-B313-4885-A0BE-9A5C776D4B39}"/>
              </a:ext>
            </a:extLst>
          </p:cNvPr>
          <p:cNvSpPr/>
          <p:nvPr/>
        </p:nvSpPr>
        <p:spPr>
          <a:xfrm>
            <a:off x="876343" y="80018"/>
            <a:ext cx="8394915" cy="307777"/>
          </a:xfrm>
          <a:prstGeom prst="rect">
            <a:avLst/>
          </a:prstGeom>
        </p:spPr>
        <p:txBody>
          <a:bodyPr wrap="square">
            <a:spAutoFit/>
          </a:bodyPr>
          <a:lstStyle/>
          <a:p>
            <a:pPr algn="ctr" defTabSz="457200">
              <a:defRPr/>
            </a:pPr>
            <a:r>
              <a:rPr lang="en-US" sz="1400" dirty="0">
                <a:solidFill>
                  <a:schemeClr val="accent1">
                    <a:lumMod val="75000"/>
                  </a:schemeClr>
                </a:solidFill>
              </a:rPr>
              <a:t>III International Scientific Conference on “</a:t>
            </a:r>
            <a:r>
              <a:rPr lang="en-US" sz="1400" b="1" dirty="0">
                <a:solidFill>
                  <a:schemeClr val="accent1">
                    <a:lumMod val="75000"/>
                  </a:schemeClr>
                </a:solidFill>
              </a:rPr>
              <a:t>Sustainable and Efficient Use of Energy, Water and Natural Resources</a:t>
            </a:r>
            <a:r>
              <a:rPr lang="en-US" sz="1400" dirty="0">
                <a:solidFill>
                  <a:schemeClr val="accent1">
                    <a:lumMod val="75000"/>
                  </a:schemeClr>
                </a:solidFill>
              </a:rPr>
              <a:t>”</a:t>
            </a:r>
          </a:p>
        </p:txBody>
      </p:sp>
      <p:sp>
        <p:nvSpPr>
          <p:cNvPr id="43" name="Text Box 16"/>
          <p:cNvSpPr txBox="1">
            <a:spLocks noChangeArrowheads="1"/>
          </p:cNvSpPr>
          <p:nvPr/>
        </p:nvSpPr>
        <p:spPr bwMode="auto">
          <a:xfrm>
            <a:off x="7866186" y="679160"/>
            <a:ext cx="1612402" cy="364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12916" tIns="12916" rIns="12916" bIns="12916" numCol="1" anchor="t" anchorCtr="0" compatLnSpc="1">
            <a:prstTxWarp prst="textNoShape">
              <a:avLst/>
            </a:prstTxWarp>
          </a:bodyPr>
          <a:lstStyle/>
          <a:p>
            <a:pPr defTabSz="322937" fontAlgn="base">
              <a:spcBef>
                <a:spcPct val="0"/>
              </a:spcBef>
              <a:spcAft>
                <a:spcPct val="0"/>
              </a:spcAft>
            </a:pPr>
            <a:r>
              <a:rPr lang="en-MY" sz="849" b="1" i="1" dirty="0">
                <a:solidFill>
                  <a:srgbClr val="000000"/>
                </a:solidFill>
                <a:latin typeface="Arial" pitchFamily="34" charset="0"/>
                <a:cs typeface="Arial" pitchFamily="34" charset="0"/>
              </a:rPr>
              <a:t>Keywords</a:t>
            </a:r>
            <a:r>
              <a:rPr lang="en-US" sz="849" b="1" i="1" dirty="0" smtClean="0">
                <a:solidFill>
                  <a:srgbClr val="000000"/>
                </a:solidFill>
                <a:latin typeface="Arial" pitchFamily="34" charset="0"/>
                <a:cs typeface="Arial" pitchFamily="34" charset="0"/>
              </a:rPr>
              <a:t>:</a:t>
            </a:r>
            <a:r>
              <a:rPr lang="ru-RU" sz="849" b="1" i="1" dirty="0" smtClean="0">
                <a:solidFill>
                  <a:srgbClr val="000000"/>
                </a:solidFill>
                <a:latin typeface="Arial" pitchFamily="34" charset="0"/>
                <a:cs typeface="Arial" pitchFamily="34" charset="0"/>
              </a:rPr>
              <a:t> </a:t>
            </a:r>
            <a:r>
              <a:rPr lang="en-US" sz="800" dirty="0" smtClean="0"/>
              <a:t>exergy</a:t>
            </a:r>
            <a:r>
              <a:rPr lang="en-US" sz="800" dirty="0"/>
              <a:t>, increasing energy efficiency, energy, fuel</a:t>
            </a:r>
            <a:endParaRPr lang="en-US" sz="634" b="1" dirty="0">
              <a:latin typeface="Arial" pitchFamily="34" charset="0"/>
              <a:cs typeface="Arial" pitchFamily="34" charset="0"/>
            </a:endParaRPr>
          </a:p>
        </p:txBody>
      </p:sp>
      <p:sp>
        <p:nvSpPr>
          <p:cNvPr id="45" name="Rectangle 7"/>
          <p:cNvSpPr/>
          <p:nvPr/>
        </p:nvSpPr>
        <p:spPr>
          <a:xfrm>
            <a:off x="935874" y="603993"/>
            <a:ext cx="8455260" cy="643253"/>
          </a:xfrm>
          <a:prstGeom prst="rect">
            <a:avLst/>
          </a:prstGeom>
        </p:spPr>
        <p:txBody>
          <a:bodyPr wrap="square">
            <a:spAutoFit/>
          </a:bodyPr>
          <a:lstStyle/>
          <a:p>
            <a:pPr algn="just">
              <a:lnSpc>
                <a:spcPct val="110000"/>
              </a:lnSpc>
              <a:spcAft>
                <a:spcPts val="300"/>
              </a:spcAft>
              <a:tabLst>
                <a:tab pos="4508500" algn="r"/>
              </a:tabLst>
            </a:pPr>
            <a:r>
              <a:rPr lang="en-US" sz="1000" dirty="0" smtClean="0">
                <a:latin typeface="Arial" panose="020B0604020202020204" pitchFamily="34" charset="0"/>
                <a:ea typeface="Times New Roman" panose="02020603050405020304" pitchFamily="18" charset="0"/>
                <a:cs typeface="Times New Roman" panose="02020603050405020304" pitchFamily="18" charset="0"/>
              </a:rPr>
              <a:t>Names</a:t>
            </a:r>
            <a:r>
              <a:rPr lang="ru-RU" sz="1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1000" b="1" dirty="0" err="1">
                <a:solidFill>
                  <a:srgbClr val="445263"/>
                </a:solidFill>
              </a:rPr>
              <a:t>E.A</a:t>
            </a:r>
            <a:r>
              <a:rPr lang="en-US" sz="1000" b="1" dirty="0">
                <a:solidFill>
                  <a:srgbClr val="445263"/>
                </a:solidFill>
              </a:rPr>
              <a:t>. </a:t>
            </a:r>
            <a:r>
              <a:rPr lang="en-US" sz="1000" b="1" dirty="0" err="1">
                <a:solidFill>
                  <a:srgbClr val="445263"/>
                </a:solidFill>
              </a:rPr>
              <a:t>Yushkova</a:t>
            </a:r>
            <a:r>
              <a:rPr lang="ru-RU" sz="1000" b="1" baseline="30000" dirty="0">
                <a:solidFill>
                  <a:srgbClr val="445263"/>
                </a:solidFill>
              </a:rPr>
              <a:t>1</a:t>
            </a:r>
            <a:r>
              <a:rPr lang="ru-RU" sz="1000" b="1" dirty="0">
                <a:solidFill>
                  <a:srgbClr val="445263"/>
                </a:solidFill>
              </a:rPr>
              <a:t>, </a:t>
            </a:r>
            <a:r>
              <a:rPr lang="en-US" sz="1000" b="1" dirty="0">
                <a:solidFill>
                  <a:srgbClr val="445263"/>
                </a:solidFill>
              </a:rPr>
              <a:t>V.A. </a:t>
            </a:r>
            <a:r>
              <a:rPr lang="en-US" sz="1000" b="1" dirty="0" err="1">
                <a:solidFill>
                  <a:srgbClr val="445263"/>
                </a:solidFill>
              </a:rPr>
              <a:t>Lebedev</a:t>
            </a:r>
            <a:r>
              <a:rPr lang="ru-RU" sz="1000" b="1" baseline="30000" dirty="0">
                <a:solidFill>
                  <a:srgbClr val="445263"/>
                </a:solidFill>
              </a:rPr>
              <a:t>1</a:t>
            </a:r>
            <a:r>
              <a:rPr lang="ru-RU" sz="1000" b="1" dirty="0">
                <a:solidFill>
                  <a:srgbClr val="445263"/>
                </a:solidFill>
              </a:rPr>
              <a:t>, </a:t>
            </a:r>
            <a:r>
              <a:rPr lang="en-US" sz="1000" b="1" dirty="0" err="1">
                <a:solidFill>
                  <a:srgbClr val="445263"/>
                </a:solidFill>
              </a:rPr>
              <a:t>A.A</a:t>
            </a:r>
            <a:r>
              <a:rPr lang="en-US" sz="1000" b="1" dirty="0">
                <a:solidFill>
                  <a:srgbClr val="445263"/>
                </a:solidFill>
              </a:rPr>
              <a:t>. </a:t>
            </a:r>
            <a:r>
              <a:rPr lang="en-US" sz="1000" b="1" dirty="0" err="1">
                <a:solidFill>
                  <a:srgbClr val="445263"/>
                </a:solidFill>
              </a:rPr>
              <a:t>Nikitin</a:t>
            </a:r>
            <a:r>
              <a:rPr lang="ru-RU" sz="1000" b="1" baseline="30000" dirty="0">
                <a:solidFill>
                  <a:srgbClr val="445263"/>
                </a:solidFill>
              </a:rPr>
              <a:t>2</a:t>
            </a:r>
          </a:p>
          <a:p>
            <a:pPr algn="just">
              <a:lnSpc>
                <a:spcPct val="110000"/>
              </a:lnSpc>
              <a:spcAft>
                <a:spcPts val="300"/>
              </a:spcAft>
              <a:tabLst>
                <a:tab pos="4508500" algn="r"/>
              </a:tabLst>
            </a:pPr>
            <a:r>
              <a:rPr lang="en-US" sz="1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800" dirty="0" smtClean="0">
                <a:latin typeface="Arial" panose="020B0604020202020204" pitchFamily="34" charset="0"/>
                <a:ea typeface="Times New Roman" panose="02020603050405020304" pitchFamily="18" charset="0"/>
                <a:cs typeface="Times New Roman" panose="02020603050405020304" pitchFamily="18" charset="0"/>
              </a:rPr>
              <a:t>Affiliations</a:t>
            </a:r>
            <a:r>
              <a:rPr lang="ru-RU" sz="800" dirty="0" smtClean="0">
                <a:latin typeface="Arial" panose="020B0604020202020204" pitchFamily="34" charset="0"/>
                <a:ea typeface="Times New Roman" panose="02020603050405020304" pitchFamily="18" charset="0"/>
                <a:cs typeface="Times New Roman" panose="02020603050405020304" pitchFamily="18" charset="0"/>
              </a:rPr>
              <a:t> </a:t>
            </a:r>
            <a:r>
              <a:rPr lang="ru-RU" sz="800" b="1" baseline="30000" dirty="0">
                <a:solidFill>
                  <a:srgbClr val="445263"/>
                </a:solidFill>
              </a:rPr>
              <a:t>1</a:t>
            </a:r>
            <a:r>
              <a:rPr lang="en-US" sz="800" b="1" dirty="0">
                <a:solidFill>
                  <a:srgbClr val="445263"/>
                </a:solidFill>
              </a:rPr>
              <a:t>Saint Petersburg Mining University</a:t>
            </a:r>
            <a:r>
              <a:rPr lang="ru-RU" sz="800" b="1" dirty="0">
                <a:solidFill>
                  <a:srgbClr val="445263"/>
                </a:solidFill>
              </a:rPr>
              <a:t>, </a:t>
            </a:r>
            <a:r>
              <a:rPr lang="ru-RU" sz="800" b="1" baseline="30000" dirty="0">
                <a:solidFill>
                  <a:srgbClr val="445263"/>
                </a:solidFill>
              </a:rPr>
              <a:t>2</a:t>
            </a:r>
            <a:r>
              <a:rPr lang="en-US" sz="800" b="1" dirty="0">
                <a:solidFill>
                  <a:srgbClr val="445263"/>
                </a:solidFill>
              </a:rPr>
              <a:t>National Research University </a:t>
            </a:r>
            <a:r>
              <a:rPr lang="en-US" sz="800" b="1" dirty="0" err="1">
                <a:solidFill>
                  <a:srgbClr val="445263"/>
                </a:solidFill>
              </a:rPr>
              <a:t>ITMO</a:t>
            </a:r>
            <a:endParaRPr lang="ru-RU" sz="800" b="1" dirty="0">
              <a:solidFill>
                <a:srgbClr val="445263"/>
              </a:solidFill>
            </a:endParaRPr>
          </a:p>
          <a:p>
            <a:pPr algn="just">
              <a:lnSpc>
                <a:spcPct val="110000"/>
              </a:lnSpc>
              <a:spcAft>
                <a:spcPts val="300"/>
              </a:spcAft>
              <a:tabLst>
                <a:tab pos="4508500" algn="r"/>
              </a:tabLst>
            </a:pP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6" name="Text Box 2"/>
          <p:cNvSpPr txBox="1">
            <a:spLocks noChangeArrowheads="1"/>
          </p:cNvSpPr>
          <p:nvPr/>
        </p:nvSpPr>
        <p:spPr bwMode="auto">
          <a:xfrm>
            <a:off x="1276544" y="333436"/>
            <a:ext cx="8458867" cy="270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12916" tIns="12916" rIns="12916" bIns="12916" numCol="1" anchor="ctr" anchorCtr="0" compatLnSpc="1">
            <a:prstTxWarp prst="textNoShape">
              <a:avLst/>
            </a:prstTxWarp>
          </a:bodyPr>
          <a:lstStyle/>
          <a:p>
            <a:pPr algn="ctr" defTabSz="322937" fontAlgn="base">
              <a:spcBef>
                <a:spcPct val="0"/>
              </a:spcBef>
              <a:spcAft>
                <a:spcPct val="0"/>
              </a:spcAft>
            </a:pPr>
            <a:r>
              <a:rPr lang="ru-RU" sz="1200" b="1" dirty="0">
                <a:solidFill>
                  <a:srgbClr val="445263"/>
                </a:solidFill>
              </a:rPr>
              <a:t>«</a:t>
            </a:r>
            <a:r>
              <a:rPr lang="en-US" sz="1200" b="1" dirty="0">
                <a:solidFill>
                  <a:srgbClr val="445263"/>
                </a:solidFill>
              </a:rPr>
              <a:t>Using pinch analysis technology to assess energy efficiency in oil refining technology</a:t>
            </a:r>
            <a:r>
              <a:rPr lang="ru-RU" sz="1200" b="1" dirty="0">
                <a:solidFill>
                  <a:srgbClr val="445263"/>
                </a:solidFill>
              </a:rPr>
              <a:t>»</a:t>
            </a:r>
            <a:endParaRPr lang="en-MY" sz="1200" b="1" dirty="0">
              <a:solidFill>
                <a:srgbClr val="000000"/>
              </a:solidFill>
              <a:latin typeface="Arial" pitchFamily="34" charset="0"/>
              <a:cs typeface="Arial" pitchFamily="34" charset="0"/>
            </a:endParaRPr>
          </a:p>
        </p:txBody>
      </p:sp>
      <p:pic>
        <p:nvPicPr>
          <p:cNvPr id="49" name="Рисунок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4234" y="-8392"/>
            <a:ext cx="685471" cy="484598"/>
          </a:xfrm>
          <a:prstGeom prst="rect">
            <a:avLst/>
          </a:prstGeom>
        </p:spPr>
      </p:pic>
      <p:pic>
        <p:nvPicPr>
          <p:cNvPr id="50" name="Рисунок 49"/>
          <p:cNvPicPr>
            <a:picLocks noChangeAspect="1"/>
          </p:cNvPicPr>
          <p:nvPr/>
        </p:nvPicPr>
        <p:blipFill rotWithShape="1">
          <a:blip r:embed="rId3" cstate="print">
            <a:extLst>
              <a:ext uri="{28A0092B-C50C-407E-A947-70E740481C1C}">
                <a14:useLocalDpi xmlns:a14="http://schemas.microsoft.com/office/drawing/2010/main" val="0"/>
              </a:ext>
            </a:extLst>
          </a:blip>
          <a:srcRect l="7194" r="7100"/>
          <a:stretch/>
        </p:blipFill>
        <p:spPr>
          <a:xfrm>
            <a:off x="9799705" y="9402"/>
            <a:ext cx="864000" cy="461762"/>
          </a:xfrm>
          <a:prstGeom prst="rect">
            <a:avLst/>
          </a:prstGeom>
        </p:spPr>
      </p:pic>
      <p:sp>
        <p:nvSpPr>
          <p:cNvPr id="18" name="Rectangle 4">
            <a:extLst>
              <a:ext uri="{FF2B5EF4-FFF2-40B4-BE49-F238E27FC236}">
                <a16:creationId xmlns:a16="http://schemas.microsoft.com/office/drawing/2014/main" xmlns="" id="{82568482-9FC6-4028-B91D-34693AC2D673}"/>
              </a:ext>
            </a:extLst>
          </p:cNvPr>
          <p:cNvSpPr>
            <a:spLocks noChangeArrowheads="1"/>
          </p:cNvSpPr>
          <p:nvPr/>
        </p:nvSpPr>
        <p:spPr bwMode="auto">
          <a:xfrm>
            <a:off x="188928" y="6732165"/>
            <a:ext cx="10313957" cy="108000"/>
          </a:xfrm>
          <a:prstGeom prst="rect">
            <a:avLst/>
          </a:prstGeom>
          <a:solidFill>
            <a:schemeClr val="accent1">
              <a:lumMod val="75000"/>
            </a:schemeClr>
          </a:solidFill>
          <a:ln>
            <a:noFill/>
          </a:ln>
          <a:effectLst/>
        </p:spPr>
        <p:txBody>
          <a:bodyPr vert="horz" wrap="square" lIns="12916" tIns="12916" rIns="12916" bIns="12916" numCol="1" anchor="t" anchorCtr="0" compatLnSpc="1">
            <a:prstTxWarp prst="textNoShape">
              <a:avLst/>
            </a:prstTxWarp>
          </a:bodyPr>
          <a:lstStyle/>
          <a:p>
            <a:endParaRPr lang="en-MY" sz="723" dirty="0"/>
          </a:p>
        </p:txBody>
      </p:sp>
      <p:cxnSp>
        <p:nvCxnSpPr>
          <p:cNvPr id="19" name="AutoShape 21">
            <a:extLst>
              <a:ext uri="{FF2B5EF4-FFF2-40B4-BE49-F238E27FC236}">
                <a16:creationId xmlns:a16="http://schemas.microsoft.com/office/drawing/2014/main" xmlns="" id="{EDBBDBA8-8218-4390-B2F6-D51BFE7BFF38}"/>
              </a:ext>
            </a:extLst>
          </p:cNvPr>
          <p:cNvCxnSpPr>
            <a:cxnSpLocks noChangeShapeType="1"/>
          </p:cNvCxnSpPr>
          <p:nvPr/>
        </p:nvCxnSpPr>
        <p:spPr bwMode="auto">
          <a:xfrm>
            <a:off x="188928" y="1179810"/>
            <a:ext cx="10230718" cy="0"/>
          </a:xfrm>
          <a:prstGeom prst="straightConnector1">
            <a:avLst/>
          </a:prstGeom>
          <a:noFill/>
          <a:ln w="9525" algn="ctr">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pic>
        <p:nvPicPr>
          <p:cNvPr id="20" name="Рисунок 19">
            <a:extLst>
              <a:ext uri="{FF2B5EF4-FFF2-40B4-BE49-F238E27FC236}">
                <a16:creationId xmlns:a16="http://schemas.microsoft.com/office/drawing/2014/main" xmlns="" id="{016B3565-0CFB-437F-B39E-8570E54D27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62" y="54363"/>
            <a:ext cx="777481" cy="371839"/>
          </a:xfrm>
          <a:prstGeom prst="rect">
            <a:avLst/>
          </a:prstGeom>
        </p:spPr>
      </p:pic>
      <p:sp>
        <p:nvSpPr>
          <p:cNvPr id="39" name="Rectangle 27"/>
          <p:cNvSpPr>
            <a:spLocks noChangeArrowheads="1"/>
          </p:cNvSpPr>
          <p:nvPr/>
        </p:nvSpPr>
        <p:spPr bwMode="auto">
          <a:xfrm>
            <a:off x="0" y="0"/>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5" name="Рисунок 14"/>
          <p:cNvPicPr/>
          <p:nvPr/>
        </p:nvPicPr>
        <p:blipFill>
          <a:blip r:embed="rId5">
            <a:extLst>
              <a:ext uri="{28A0092B-C50C-407E-A947-70E740481C1C}">
                <a14:useLocalDpi xmlns:a14="http://schemas.microsoft.com/office/drawing/2010/main" val="0"/>
              </a:ext>
            </a:extLst>
          </a:blip>
          <a:srcRect/>
          <a:stretch>
            <a:fillRect/>
          </a:stretch>
        </p:blipFill>
        <p:spPr bwMode="auto">
          <a:xfrm>
            <a:off x="1385466" y="1475581"/>
            <a:ext cx="7039575" cy="4563046"/>
          </a:xfrm>
          <a:prstGeom prst="rect">
            <a:avLst/>
          </a:prstGeom>
          <a:noFill/>
          <a:ln>
            <a:noFill/>
          </a:ln>
        </p:spPr>
      </p:pic>
    </p:spTree>
    <p:extLst>
      <p:ext uri="{BB962C8B-B14F-4D97-AF65-F5344CB8AC3E}">
        <p14:creationId xmlns:p14="http://schemas.microsoft.com/office/powerpoint/2010/main" val="261084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C159FAB-A82C-4298-BDC6-19C4DC98793D}" type="slidenum">
              <a:rPr lang="en-MY" smtClean="0"/>
              <a:t>8</a:t>
            </a:fld>
            <a:endParaRPr lang="en-MY"/>
          </a:p>
        </p:txBody>
      </p:sp>
      <p:sp>
        <p:nvSpPr>
          <p:cNvPr id="40" name="Rectangle 19">
            <a:extLst>
              <a:ext uri="{FF2B5EF4-FFF2-40B4-BE49-F238E27FC236}">
                <a16:creationId xmlns:a16="http://schemas.microsoft.com/office/drawing/2014/main" xmlns="" id="{D2DF5777-B313-4885-A0BE-9A5C776D4B39}"/>
              </a:ext>
            </a:extLst>
          </p:cNvPr>
          <p:cNvSpPr/>
          <p:nvPr/>
        </p:nvSpPr>
        <p:spPr>
          <a:xfrm>
            <a:off x="876343" y="80018"/>
            <a:ext cx="8394915" cy="307777"/>
          </a:xfrm>
          <a:prstGeom prst="rect">
            <a:avLst/>
          </a:prstGeom>
        </p:spPr>
        <p:txBody>
          <a:bodyPr wrap="square">
            <a:spAutoFit/>
          </a:bodyPr>
          <a:lstStyle/>
          <a:p>
            <a:pPr algn="ctr" defTabSz="457200">
              <a:defRPr/>
            </a:pPr>
            <a:r>
              <a:rPr lang="en-US" sz="1400" dirty="0">
                <a:solidFill>
                  <a:schemeClr val="accent1">
                    <a:lumMod val="75000"/>
                  </a:schemeClr>
                </a:solidFill>
              </a:rPr>
              <a:t>III International Scientific Conference on “</a:t>
            </a:r>
            <a:r>
              <a:rPr lang="en-US" sz="1400" b="1" dirty="0">
                <a:solidFill>
                  <a:schemeClr val="accent1">
                    <a:lumMod val="75000"/>
                  </a:schemeClr>
                </a:solidFill>
              </a:rPr>
              <a:t>Sustainable and Efficient Use of Energy, Water and Natural Resources</a:t>
            </a:r>
            <a:r>
              <a:rPr lang="en-US" sz="1400" dirty="0">
                <a:solidFill>
                  <a:schemeClr val="accent1">
                    <a:lumMod val="75000"/>
                  </a:schemeClr>
                </a:solidFill>
              </a:rPr>
              <a:t>”</a:t>
            </a:r>
          </a:p>
        </p:txBody>
      </p:sp>
      <p:sp>
        <p:nvSpPr>
          <p:cNvPr id="43" name="Text Box 16"/>
          <p:cNvSpPr txBox="1">
            <a:spLocks noChangeArrowheads="1"/>
          </p:cNvSpPr>
          <p:nvPr/>
        </p:nvSpPr>
        <p:spPr bwMode="auto">
          <a:xfrm>
            <a:off x="7866186" y="679160"/>
            <a:ext cx="1612402" cy="364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12916" tIns="12916" rIns="12916" bIns="12916" numCol="1" anchor="t" anchorCtr="0" compatLnSpc="1">
            <a:prstTxWarp prst="textNoShape">
              <a:avLst/>
            </a:prstTxWarp>
          </a:bodyPr>
          <a:lstStyle/>
          <a:p>
            <a:pPr defTabSz="322937" fontAlgn="base">
              <a:spcBef>
                <a:spcPct val="0"/>
              </a:spcBef>
              <a:spcAft>
                <a:spcPct val="0"/>
              </a:spcAft>
            </a:pPr>
            <a:r>
              <a:rPr lang="en-MY" sz="849" b="1" i="1" dirty="0">
                <a:solidFill>
                  <a:srgbClr val="000000"/>
                </a:solidFill>
                <a:latin typeface="Arial" pitchFamily="34" charset="0"/>
                <a:cs typeface="Arial" pitchFamily="34" charset="0"/>
              </a:rPr>
              <a:t>Keywords</a:t>
            </a:r>
            <a:r>
              <a:rPr lang="en-US" sz="849" b="1" i="1" dirty="0" smtClean="0">
                <a:solidFill>
                  <a:srgbClr val="000000"/>
                </a:solidFill>
                <a:latin typeface="Arial" pitchFamily="34" charset="0"/>
                <a:cs typeface="Arial" pitchFamily="34" charset="0"/>
              </a:rPr>
              <a:t>:</a:t>
            </a:r>
            <a:r>
              <a:rPr lang="ru-RU" sz="849" b="1" i="1" dirty="0" smtClean="0">
                <a:solidFill>
                  <a:srgbClr val="000000"/>
                </a:solidFill>
                <a:latin typeface="Arial" pitchFamily="34" charset="0"/>
                <a:cs typeface="Arial" pitchFamily="34" charset="0"/>
              </a:rPr>
              <a:t> </a:t>
            </a:r>
            <a:r>
              <a:rPr lang="en-US" sz="800" dirty="0" smtClean="0"/>
              <a:t>exergy</a:t>
            </a:r>
            <a:r>
              <a:rPr lang="en-US" sz="800" dirty="0"/>
              <a:t>, increasing energy efficiency, energy, fuel</a:t>
            </a:r>
            <a:endParaRPr lang="en-US" sz="634" b="1" dirty="0">
              <a:latin typeface="Arial" pitchFamily="34" charset="0"/>
              <a:cs typeface="Arial" pitchFamily="34" charset="0"/>
            </a:endParaRPr>
          </a:p>
        </p:txBody>
      </p:sp>
      <p:sp>
        <p:nvSpPr>
          <p:cNvPr id="45" name="Rectangle 7"/>
          <p:cNvSpPr/>
          <p:nvPr/>
        </p:nvSpPr>
        <p:spPr>
          <a:xfrm>
            <a:off x="935874" y="603993"/>
            <a:ext cx="8455260" cy="643253"/>
          </a:xfrm>
          <a:prstGeom prst="rect">
            <a:avLst/>
          </a:prstGeom>
        </p:spPr>
        <p:txBody>
          <a:bodyPr wrap="square">
            <a:spAutoFit/>
          </a:bodyPr>
          <a:lstStyle/>
          <a:p>
            <a:pPr algn="just">
              <a:lnSpc>
                <a:spcPct val="110000"/>
              </a:lnSpc>
              <a:spcAft>
                <a:spcPts val="300"/>
              </a:spcAft>
              <a:tabLst>
                <a:tab pos="4508500" algn="r"/>
              </a:tabLst>
            </a:pPr>
            <a:r>
              <a:rPr lang="en-US" sz="1000" dirty="0" smtClean="0">
                <a:latin typeface="Arial" panose="020B0604020202020204" pitchFamily="34" charset="0"/>
                <a:ea typeface="Times New Roman" panose="02020603050405020304" pitchFamily="18" charset="0"/>
                <a:cs typeface="Times New Roman" panose="02020603050405020304" pitchFamily="18" charset="0"/>
              </a:rPr>
              <a:t>Names</a:t>
            </a:r>
            <a:r>
              <a:rPr lang="ru-RU" sz="1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1000" b="1" dirty="0" err="1">
                <a:solidFill>
                  <a:srgbClr val="445263"/>
                </a:solidFill>
              </a:rPr>
              <a:t>E.A</a:t>
            </a:r>
            <a:r>
              <a:rPr lang="en-US" sz="1000" b="1" dirty="0">
                <a:solidFill>
                  <a:srgbClr val="445263"/>
                </a:solidFill>
              </a:rPr>
              <a:t>. </a:t>
            </a:r>
            <a:r>
              <a:rPr lang="en-US" sz="1000" b="1" dirty="0" err="1">
                <a:solidFill>
                  <a:srgbClr val="445263"/>
                </a:solidFill>
              </a:rPr>
              <a:t>Yushkova</a:t>
            </a:r>
            <a:r>
              <a:rPr lang="ru-RU" sz="1000" b="1" baseline="30000" dirty="0">
                <a:solidFill>
                  <a:srgbClr val="445263"/>
                </a:solidFill>
              </a:rPr>
              <a:t>1</a:t>
            </a:r>
            <a:r>
              <a:rPr lang="ru-RU" sz="1000" b="1" dirty="0">
                <a:solidFill>
                  <a:srgbClr val="445263"/>
                </a:solidFill>
              </a:rPr>
              <a:t>, </a:t>
            </a:r>
            <a:r>
              <a:rPr lang="en-US" sz="1000" b="1" dirty="0">
                <a:solidFill>
                  <a:srgbClr val="445263"/>
                </a:solidFill>
              </a:rPr>
              <a:t>V.A. </a:t>
            </a:r>
            <a:r>
              <a:rPr lang="en-US" sz="1000" b="1" dirty="0" err="1">
                <a:solidFill>
                  <a:srgbClr val="445263"/>
                </a:solidFill>
              </a:rPr>
              <a:t>Lebedev</a:t>
            </a:r>
            <a:r>
              <a:rPr lang="ru-RU" sz="1000" b="1" baseline="30000" dirty="0">
                <a:solidFill>
                  <a:srgbClr val="445263"/>
                </a:solidFill>
              </a:rPr>
              <a:t>1</a:t>
            </a:r>
            <a:r>
              <a:rPr lang="ru-RU" sz="1000" b="1" dirty="0">
                <a:solidFill>
                  <a:srgbClr val="445263"/>
                </a:solidFill>
              </a:rPr>
              <a:t>, </a:t>
            </a:r>
            <a:r>
              <a:rPr lang="en-US" sz="1000" b="1" dirty="0" err="1">
                <a:solidFill>
                  <a:srgbClr val="445263"/>
                </a:solidFill>
              </a:rPr>
              <a:t>A.A</a:t>
            </a:r>
            <a:r>
              <a:rPr lang="en-US" sz="1000" b="1" dirty="0">
                <a:solidFill>
                  <a:srgbClr val="445263"/>
                </a:solidFill>
              </a:rPr>
              <a:t>. </a:t>
            </a:r>
            <a:r>
              <a:rPr lang="en-US" sz="1000" b="1" dirty="0" err="1">
                <a:solidFill>
                  <a:srgbClr val="445263"/>
                </a:solidFill>
              </a:rPr>
              <a:t>Nikitin</a:t>
            </a:r>
            <a:r>
              <a:rPr lang="ru-RU" sz="1000" b="1" baseline="30000" dirty="0">
                <a:solidFill>
                  <a:srgbClr val="445263"/>
                </a:solidFill>
              </a:rPr>
              <a:t>2</a:t>
            </a:r>
          </a:p>
          <a:p>
            <a:pPr algn="just">
              <a:lnSpc>
                <a:spcPct val="110000"/>
              </a:lnSpc>
              <a:spcAft>
                <a:spcPts val="300"/>
              </a:spcAft>
              <a:tabLst>
                <a:tab pos="4508500" algn="r"/>
              </a:tabLst>
            </a:pPr>
            <a:r>
              <a:rPr lang="en-US" sz="1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800" dirty="0" smtClean="0">
                <a:latin typeface="Arial" panose="020B0604020202020204" pitchFamily="34" charset="0"/>
                <a:ea typeface="Times New Roman" panose="02020603050405020304" pitchFamily="18" charset="0"/>
                <a:cs typeface="Times New Roman" panose="02020603050405020304" pitchFamily="18" charset="0"/>
              </a:rPr>
              <a:t>Affiliations</a:t>
            </a:r>
            <a:r>
              <a:rPr lang="ru-RU" sz="800" dirty="0" smtClean="0">
                <a:latin typeface="Arial" panose="020B0604020202020204" pitchFamily="34" charset="0"/>
                <a:ea typeface="Times New Roman" panose="02020603050405020304" pitchFamily="18" charset="0"/>
                <a:cs typeface="Times New Roman" panose="02020603050405020304" pitchFamily="18" charset="0"/>
              </a:rPr>
              <a:t> </a:t>
            </a:r>
            <a:r>
              <a:rPr lang="ru-RU" sz="800" b="1" baseline="30000" dirty="0">
                <a:solidFill>
                  <a:srgbClr val="445263"/>
                </a:solidFill>
              </a:rPr>
              <a:t>1</a:t>
            </a:r>
            <a:r>
              <a:rPr lang="en-US" sz="800" b="1" dirty="0">
                <a:solidFill>
                  <a:srgbClr val="445263"/>
                </a:solidFill>
              </a:rPr>
              <a:t>Saint Petersburg Mining University</a:t>
            </a:r>
            <a:r>
              <a:rPr lang="ru-RU" sz="800" b="1" dirty="0">
                <a:solidFill>
                  <a:srgbClr val="445263"/>
                </a:solidFill>
              </a:rPr>
              <a:t>, </a:t>
            </a:r>
            <a:r>
              <a:rPr lang="ru-RU" sz="800" b="1" baseline="30000" dirty="0">
                <a:solidFill>
                  <a:srgbClr val="445263"/>
                </a:solidFill>
              </a:rPr>
              <a:t>2</a:t>
            </a:r>
            <a:r>
              <a:rPr lang="en-US" sz="800" b="1" dirty="0">
                <a:solidFill>
                  <a:srgbClr val="445263"/>
                </a:solidFill>
              </a:rPr>
              <a:t>National Research University </a:t>
            </a:r>
            <a:r>
              <a:rPr lang="en-US" sz="800" b="1" dirty="0" err="1">
                <a:solidFill>
                  <a:srgbClr val="445263"/>
                </a:solidFill>
              </a:rPr>
              <a:t>ITMO</a:t>
            </a:r>
            <a:endParaRPr lang="ru-RU" sz="800" b="1" dirty="0">
              <a:solidFill>
                <a:srgbClr val="445263"/>
              </a:solidFill>
            </a:endParaRPr>
          </a:p>
          <a:p>
            <a:pPr algn="just">
              <a:lnSpc>
                <a:spcPct val="110000"/>
              </a:lnSpc>
              <a:spcAft>
                <a:spcPts val="300"/>
              </a:spcAft>
              <a:tabLst>
                <a:tab pos="4508500" algn="r"/>
              </a:tabLst>
            </a:pP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6" name="Text Box 2"/>
          <p:cNvSpPr txBox="1">
            <a:spLocks noChangeArrowheads="1"/>
          </p:cNvSpPr>
          <p:nvPr/>
        </p:nvSpPr>
        <p:spPr bwMode="auto">
          <a:xfrm>
            <a:off x="1276544" y="333436"/>
            <a:ext cx="8458867" cy="270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12916" tIns="12916" rIns="12916" bIns="12916" numCol="1" anchor="ctr" anchorCtr="0" compatLnSpc="1">
            <a:prstTxWarp prst="textNoShape">
              <a:avLst/>
            </a:prstTxWarp>
          </a:bodyPr>
          <a:lstStyle/>
          <a:p>
            <a:pPr algn="ctr" defTabSz="322937" fontAlgn="base">
              <a:spcBef>
                <a:spcPct val="0"/>
              </a:spcBef>
              <a:spcAft>
                <a:spcPct val="0"/>
              </a:spcAft>
            </a:pPr>
            <a:r>
              <a:rPr lang="ru-RU" sz="1200" b="1" dirty="0">
                <a:solidFill>
                  <a:srgbClr val="445263"/>
                </a:solidFill>
              </a:rPr>
              <a:t>«</a:t>
            </a:r>
            <a:r>
              <a:rPr lang="en-US" sz="1200" b="1" dirty="0">
                <a:solidFill>
                  <a:srgbClr val="445263"/>
                </a:solidFill>
              </a:rPr>
              <a:t>Using pinch analysis technology to assess energy efficiency in oil refining technology</a:t>
            </a:r>
            <a:r>
              <a:rPr lang="ru-RU" sz="1200" b="1" dirty="0">
                <a:solidFill>
                  <a:srgbClr val="445263"/>
                </a:solidFill>
              </a:rPr>
              <a:t>»</a:t>
            </a:r>
            <a:endParaRPr lang="en-MY" sz="1200" b="1" dirty="0">
              <a:solidFill>
                <a:srgbClr val="000000"/>
              </a:solidFill>
              <a:latin typeface="Arial" pitchFamily="34" charset="0"/>
              <a:cs typeface="Arial" pitchFamily="34" charset="0"/>
            </a:endParaRPr>
          </a:p>
        </p:txBody>
      </p:sp>
      <p:pic>
        <p:nvPicPr>
          <p:cNvPr id="49" name="Рисунок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4234" y="-8392"/>
            <a:ext cx="685471" cy="484598"/>
          </a:xfrm>
          <a:prstGeom prst="rect">
            <a:avLst/>
          </a:prstGeom>
        </p:spPr>
      </p:pic>
      <p:pic>
        <p:nvPicPr>
          <p:cNvPr id="50" name="Рисунок 49"/>
          <p:cNvPicPr>
            <a:picLocks noChangeAspect="1"/>
          </p:cNvPicPr>
          <p:nvPr/>
        </p:nvPicPr>
        <p:blipFill rotWithShape="1">
          <a:blip r:embed="rId3" cstate="print">
            <a:extLst>
              <a:ext uri="{28A0092B-C50C-407E-A947-70E740481C1C}">
                <a14:useLocalDpi xmlns:a14="http://schemas.microsoft.com/office/drawing/2010/main" val="0"/>
              </a:ext>
            </a:extLst>
          </a:blip>
          <a:srcRect l="7194" r="7100"/>
          <a:stretch/>
        </p:blipFill>
        <p:spPr>
          <a:xfrm>
            <a:off x="9799705" y="9402"/>
            <a:ext cx="864000" cy="461762"/>
          </a:xfrm>
          <a:prstGeom prst="rect">
            <a:avLst/>
          </a:prstGeom>
        </p:spPr>
      </p:pic>
      <p:sp>
        <p:nvSpPr>
          <p:cNvPr id="18" name="Rectangle 4">
            <a:extLst>
              <a:ext uri="{FF2B5EF4-FFF2-40B4-BE49-F238E27FC236}">
                <a16:creationId xmlns:a16="http://schemas.microsoft.com/office/drawing/2014/main" xmlns="" id="{82568482-9FC6-4028-B91D-34693AC2D673}"/>
              </a:ext>
            </a:extLst>
          </p:cNvPr>
          <p:cNvSpPr>
            <a:spLocks noChangeArrowheads="1"/>
          </p:cNvSpPr>
          <p:nvPr/>
        </p:nvSpPr>
        <p:spPr bwMode="auto">
          <a:xfrm>
            <a:off x="188928" y="6732165"/>
            <a:ext cx="10313957" cy="108000"/>
          </a:xfrm>
          <a:prstGeom prst="rect">
            <a:avLst/>
          </a:prstGeom>
          <a:solidFill>
            <a:schemeClr val="accent1">
              <a:lumMod val="75000"/>
            </a:schemeClr>
          </a:solidFill>
          <a:ln>
            <a:noFill/>
          </a:ln>
          <a:effectLst/>
        </p:spPr>
        <p:txBody>
          <a:bodyPr vert="horz" wrap="square" lIns="12916" tIns="12916" rIns="12916" bIns="12916" numCol="1" anchor="t" anchorCtr="0" compatLnSpc="1">
            <a:prstTxWarp prst="textNoShape">
              <a:avLst/>
            </a:prstTxWarp>
          </a:bodyPr>
          <a:lstStyle/>
          <a:p>
            <a:endParaRPr lang="en-MY" sz="723" dirty="0"/>
          </a:p>
        </p:txBody>
      </p:sp>
      <p:cxnSp>
        <p:nvCxnSpPr>
          <p:cNvPr id="19" name="AutoShape 21">
            <a:extLst>
              <a:ext uri="{FF2B5EF4-FFF2-40B4-BE49-F238E27FC236}">
                <a16:creationId xmlns:a16="http://schemas.microsoft.com/office/drawing/2014/main" xmlns="" id="{EDBBDBA8-8218-4390-B2F6-D51BFE7BFF38}"/>
              </a:ext>
            </a:extLst>
          </p:cNvPr>
          <p:cNvCxnSpPr>
            <a:cxnSpLocks noChangeShapeType="1"/>
          </p:cNvCxnSpPr>
          <p:nvPr/>
        </p:nvCxnSpPr>
        <p:spPr bwMode="auto">
          <a:xfrm>
            <a:off x="188928" y="1179810"/>
            <a:ext cx="10230718" cy="0"/>
          </a:xfrm>
          <a:prstGeom prst="straightConnector1">
            <a:avLst/>
          </a:prstGeom>
          <a:noFill/>
          <a:ln w="9525" algn="ctr">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pic>
        <p:nvPicPr>
          <p:cNvPr id="20" name="Рисунок 19">
            <a:extLst>
              <a:ext uri="{FF2B5EF4-FFF2-40B4-BE49-F238E27FC236}">
                <a16:creationId xmlns:a16="http://schemas.microsoft.com/office/drawing/2014/main" xmlns="" id="{016B3565-0CFB-437F-B39E-8570E54D27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62" y="54363"/>
            <a:ext cx="777481" cy="371839"/>
          </a:xfrm>
          <a:prstGeom prst="rect">
            <a:avLst/>
          </a:prstGeom>
        </p:spPr>
      </p:pic>
      <p:sp>
        <p:nvSpPr>
          <p:cNvPr id="39" name="Rectangle 27"/>
          <p:cNvSpPr>
            <a:spLocks noChangeArrowheads="1"/>
          </p:cNvSpPr>
          <p:nvPr/>
        </p:nvSpPr>
        <p:spPr bwMode="auto">
          <a:xfrm>
            <a:off x="0" y="0"/>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Rectangle 2"/>
          <p:cNvSpPr>
            <a:spLocks noChangeArrowheads="1"/>
          </p:cNvSpPr>
          <p:nvPr/>
        </p:nvSpPr>
        <p:spPr bwMode="auto">
          <a:xfrm>
            <a:off x="0" y="0"/>
            <a:ext cx="10691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5121" name="Рисунок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5980" y="1907629"/>
            <a:ext cx="7980377" cy="33123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2203622" y="1558622"/>
            <a:ext cx="517000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chemeClr val="accent1">
                    <a:lumMod val="50000"/>
                  </a:schemeClr>
                </a:solidFill>
                <a:effectLst/>
                <a:latin typeface="Arial" pitchFamily="34" charset="0"/>
                <a:ea typeface="Times New Roman" pitchFamily="18" charset="0"/>
                <a:cs typeface="Times New Roman" pitchFamily="18" charset="0"/>
              </a:rPr>
              <a:t>Algorithm for building a connection between heat exchangers</a:t>
            </a:r>
            <a:endParaRPr kumimoji="0" lang="en-US" altLang="ru-RU" sz="1800" b="1" i="0" u="none" strike="noStrike" cap="none" normalizeH="0" baseline="0" dirty="0" smtClean="0">
              <a:ln>
                <a:noFill/>
              </a:ln>
              <a:solidFill>
                <a:schemeClr val="accent1">
                  <a:lumMod val="50000"/>
                </a:schemeClr>
              </a:solidFill>
              <a:effectLst/>
              <a:latin typeface="Arial" pitchFamily="34" charset="0"/>
            </a:endParaRPr>
          </a:p>
        </p:txBody>
      </p:sp>
    </p:spTree>
    <p:extLst>
      <p:ext uri="{BB962C8B-B14F-4D97-AF65-F5344CB8AC3E}">
        <p14:creationId xmlns:p14="http://schemas.microsoft.com/office/powerpoint/2010/main" val="2547901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C159FAB-A82C-4298-BDC6-19C4DC98793D}" type="slidenum">
              <a:rPr lang="en-MY" smtClean="0"/>
              <a:t>9</a:t>
            </a:fld>
            <a:endParaRPr lang="en-MY"/>
          </a:p>
        </p:txBody>
      </p:sp>
      <p:sp>
        <p:nvSpPr>
          <p:cNvPr id="40" name="Rectangle 19">
            <a:extLst>
              <a:ext uri="{FF2B5EF4-FFF2-40B4-BE49-F238E27FC236}">
                <a16:creationId xmlns:a16="http://schemas.microsoft.com/office/drawing/2014/main" xmlns="" id="{D2DF5777-B313-4885-A0BE-9A5C776D4B39}"/>
              </a:ext>
            </a:extLst>
          </p:cNvPr>
          <p:cNvSpPr/>
          <p:nvPr/>
        </p:nvSpPr>
        <p:spPr>
          <a:xfrm>
            <a:off x="876343" y="80018"/>
            <a:ext cx="8394915" cy="307777"/>
          </a:xfrm>
          <a:prstGeom prst="rect">
            <a:avLst/>
          </a:prstGeom>
        </p:spPr>
        <p:txBody>
          <a:bodyPr wrap="square">
            <a:spAutoFit/>
          </a:bodyPr>
          <a:lstStyle/>
          <a:p>
            <a:pPr algn="ctr" defTabSz="457200">
              <a:defRPr/>
            </a:pPr>
            <a:r>
              <a:rPr lang="en-US" sz="1400" dirty="0">
                <a:solidFill>
                  <a:schemeClr val="accent1">
                    <a:lumMod val="75000"/>
                  </a:schemeClr>
                </a:solidFill>
              </a:rPr>
              <a:t>III International Scientific Conference on “</a:t>
            </a:r>
            <a:r>
              <a:rPr lang="en-US" sz="1400" b="1" dirty="0">
                <a:solidFill>
                  <a:schemeClr val="accent1">
                    <a:lumMod val="75000"/>
                  </a:schemeClr>
                </a:solidFill>
              </a:rPr>
              <a:t>Sustainable and Efficient Use of Energy, Water and Natural Resources</a:t>
            </a:r>
            <a:r>
              <a:rPr lang="en-US" sz="1400" dirty="0">
                <a:solidFill>
                  <a:schemeClr val="accent1">
                    <a:lumMod val="75000"/>
                  </a:schemeClr>
                </a:solidFill>
              </a:rPr>
              <a:t>”</a:t>
            </a:r>
          </a:p>
        </p:txBody>
      </p:sp>
      <p:sp>
        <p:nvSpPr>
          <p:cNvPr id="43" name="Text Box 16"/>
          <p:cNvSpPr txBox="1">
            <a:spLocks noChangeArrowheads="1"/>
          </p:cNvSpPr>
          <p:nvPr/>
        </p:nvSpPr>
        <p:spPr bwMode="auto">
          <a:xfrm>
            <a:off x="7866186" y="679160"/>
            <a:ext cx="1612402" cy="364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12916" tIns="12916" rIns="12916" bIns="12916" numCol="1" anchor="t" anchorCtr="0" compatLnSpc="1">
            <a:prstTxWarp prst="textNoShape">
              <a:avLst/>
            </a:prstTxWarp>
          </a:bodyPr>
          <a:lstStyle/>
          <a:p>
            <a:pPr defTabSz="322937" fontAlgn="base">
              <a:spcBef>
                <a:spcPct val="0"/>
              </a:spcBef>
              <a:spcAft>
                <a:spcPct val="0"/>
              </a:spcAft>
            </a:pPr>
            <a:r>
              <a:rPr lang="en-MY" sz="849" b="1" i="1" dirty="0">
                <a:solidFill>
                  <a:srgbClr val="000000"/>
                </a:solidFill>
                <a:latin typeface="Arial" pitchFamily="34" charset="0"/>
                <a:cs typeface="Arial" pitchFamily="34" charset="0"/>
              </a:rPr>
              <a:t>Keywords</a:t>
            </a:r>
            <a:r>
              <a:rPr lang="en-US" sz="849" b="1" i="1" dirty="0" smtClean="0">
                <a:solidFill>
                  <a:srgbClr val="000000"/>
                </a:solidFill>
                <a:latin typeface="Arial" pitchFamily="34" charset="0"/>
                <a:cs typeface="Arial" pitchFamily="34" charset="0"/>
              </a:rPr>
              <a:t>:</a:t>
            </a:r>
            <a:r>
              <a:rPr lang="ru-RU" sz="849" b="1" i="1" dirty="0" smtClean="0">
                <a:solidFill>
                  <a:srgbClr val="000000"/>
                </a:solidFill>
                <a:latin typeface="Arial" pitchFamily="34" charset="0"/>
                <a:cs typeface="Arial" pitchFamily="34" charset="0"/>
              </a:rPr>
              <a:t> </a:t>
            </a:r>
            <a:r>
              <a:rPr lang="en-US" sz="800" dirty="0" smtClean="0"/>
              <a:t>exergy</a:t>
            </a:r>
            <a:r>
              <a:rPr lang="en-US" sz="800" dirty="0"/>
              <a:t>, increasing energy efficiency, energy, fuel</a:t>
            </a:r>
            <a:endParaRPr lang="en-US" sz="634" b="1" dirty="0">
              <a:latin typeface="Arial" pitchFamily="34" charset="0"/>
              <a:cs typeface="Arial" pitchFamily="34" charset="0"/>
            </a:endParaRPr>
          </a:p>
        </p:txBody>
      </p:sp>
      <p:sp>
        <p:nvSpPr>
          <p:cNvPr id="45" name="Rectangle 7"/>
          <p:cNvSpPr/>
          <p:nvPr/>
        </p:nvSpPr>
        <p:spPr>
          <a:xfrm>
            <a:off x="935874" y="603993"/>
            <a:ext cx="8455260" cy="643253"/>
          </a:xfrm>
          <a:prstGeom prst="rect">
            <a:avLst/>
          </a:prstGeom>
        </p:spPr>
        <p:txBody>
          <a:bodyPr wrap="square">
            <a:spAutoFit/>
          </a:bodyPr>
          <a:lstStyle/>
          <a:p>
            <a:pPr algn="just">
              <a:lnSpc>
                <a:spcPct val="110000"/>
              </a:lnSpc>
              <a:spcAft>
                <a:spcPts val="300"/>
              </a:spcAft>
              <a:tabLst>
                <a:tab pos="4508500" algn="r"/>
              </a:tabLst>
            </a:pPr>
            <a:r>
              <a:rPr lang="en-US" sz="1000" dirty="0" smtClean="0">
                <a:latin typeface="Arial" panose="020B0604020202020204" pitchFamily="34" charset="0"/>
                <a:ea typeface="Times New Roman" panose="02020603050405020304" pitchFamily="18" charset="0"/>
                <a:cs typeface="Times New Roman" panose="02020603050405020304" pitchFamily="18" charset="0"/>
              </a:rPr>
              <a:t>Names</a:t>
            </a:r>
            <a:r>
              <a:rPr lang="ru-RU" sz="1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1000" b="1" dirty="0" err="1">
                <a:solidFill>
                  <a:srgbClr val="445263"/>
                </a:solidFill>
              </a:rPr>
              <a:t>E.A</a:t>
            </a:r>
            <a:r>
              <a:rPr lang="en-US" sz="1000" b="1" dirty="0">
                <a:solidFill>
                  <a:srgbClr val="445263"/>
                </a:solidFill>
              </a:rPr>
              <a:t>. </a:t>
            </a:r>
            <a:r>
              <a:rPr lang="en-US" sz="1000" b="1" dirty="0" err="1">
                <a:solidFill>
                  <a:srgbClr val="445263"/>
                </a:solidFill>
              </a:rPr>
              <a:t>Yushkova</a:t>
            </a:r>
            <a:r>
              <a:rPr lang="ru-RU" sz="1000" b="1" baseline="30000" dirty="0">
                <a:solidFill>
                  <a:srgbClr val="445263"/>
                </a:solidFill>
              </a:rPr>
              <a:t>1</a:t>
            </a:r>
            <a:r>
              <a:rPr lang="ru-RU" sz="1000" b="1" dirty="0">
                <a:solidFill>
                  <a:srgbClr val="445263"/>
                </a:solidFill>
              </a:rPr>
              <a:t>, </a:t>
            </a:r>
            <a:r>
              <a:rPr lang="en-US" sz="1000" b="1" dirty="0">
                <a:solidFill>
                  <a:srgbClr val="445263"/>
                </a:solidFill>
              </a:rPr>
              <a:t>V.A. </a:t>
            </a:r>
            <a:r>
              <a:rPr lang="en-US" sz="1000" b="1" dirty="0" err="1">
                <a:solidFill>
                  <a:srgbClr val="445263"/>
                </a:solidFill>
              </a:rPr>
              <a:t>Lebedev</a:t>
            </a:r>
            <a:r>
              <a:rPr lang="ru-RU" sz="1000" b="1" baseline="30000" dirty="0">
                <a:solidFill>
                  <a:srgbClr val="445263"/>
                </a:solidFill>
              </a:rPr>
              <a:t>1</a:t>
            </a:r>
            <a:r>
              <a:rPr lang="ru-RU" sz="1000" b="1" dirty="0">
                <a:solidFill>
                  <a:srgbClr val="445263"/>
                </a:solidFill>
              </a:rPr>
              <a:t>, </a:t>
            </a:r>
            <a:r>
              <a:rPr lang="en-US" sz="1000" b="1" dirty="0" err="1">
                <a:solidFill>
                  <a:srgbClr val="445263"/>
                </a:solidFill>
              </a:rPr>
              <a:t>A.A</a:t>
            </a:r>
            <a:r>
              <a:rPr lang="en-US" sz="1000" b="1" dirty="0">
                <a:solidFill>
                  <a:srgbClr val="445263"/>
                </a:solidFill>
              </a:rPr>
              <a:t>. </a:t>
            </a:r>
            <a:r>
              <a:rPr lang="en-US" sz="1000" b="1" dirty="0" err="1">
                <a:solidFill>
                  <a:srgbClr val="445263"/>
                </a:solidFill>
              </a:rPr>
              <a:t>Nikitin</a:t>
            </a:r>
            <a:r>
              <a:rPr lang="ru-RU" sz="1000" b="1" baseline="30000" dirty="0">
                <a:solidFill>
                  <a:srgbClr val="445263"/>
                </a:solidFill>
              </a:rPr>
              <a:t>2</a:t>
            </a:r>
          </a:p>
          <a:p>
            <a:pPr algn="just">
              <a:lnSpc>
                <a:spcPct val="110000"/>
              </a:lnSpc>
              <a:spcAft>
                <a:spcPts val="300"/>
              </a:spcAft>
              <a:tabLst>
                <a:tab pos="4508500" algn="r"/>
              </a:tabLst>
            </a:pPr>
            <a:r>
              <a:rPr lang="en-US" sz="10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800" dirty="0" smtClean="0">
                <a:latin typeface="Arial" panose="020B0604020202020204" pitchFamily="34" charset="0"/>
                <a:ea typeface="Times New Roman" panose="02020603050405020304" pitchFamily="18" charset="0"/>
                <a:cs typeface="Times New Roman" panose="02020603050405020304" pitchFamily="18" charset="0"/>
              </a:rPr>
              <a:t>Affiliations</a:t>
            </a:r>
            <a:r>
              <a:rPr lang="ru-RU" sz="800" dirty="0" smtClean="0">
                <a:latin typeface="Arial" panose="020B0604020202020204" pitchFamily="34" charset="0"/>
                <a:ea typeface="Times New Roman" panose="02020603050405020304" pitchFamily="18" charset="0"/>
                <a:cs typeface="Times New Roman" panose="02020603050405020304" pitchFamily="18" charset="0"/>
              </a:rPr>
              <a:t> </a:t>
            </a:r>
            <a:r>
              <a:rPr lang="ru-RU" sz="800" b="1" baseline="30000" dirty="0">
                <a:solidFill>
                  <a:srgbClr val="445263"/>
                </a:solidFill>
              </a:rPr>
              <a:t>1</a:t>
            </a:r>
            <a:r>
              <a:rPr lang="en-US" sz="800" b="1" dirty="0">
                <a:solidFill>
                  <a:srgbClr val="445263"/>
                </a:solidFill>
              </a:rPr>
              <a:t>Saint Petersburg Mining University</a:t>
            </a:r>
            <a:r>
              <a:rPr lang="ru-RU" sz="800" b="1" dirty="0">
                <a:solidFill>
                  <a:srgbClr val="445263"/>
                </a:solidFill>
              </a:rPr>
              <a:t>, </a:t>
            </a:r>
            <a:r>
              <a:rPr lang="ru-RU" sz="800" b="1" baseline="30000" dirty="0">
                <a:solidFill>
                  <a:srgbClr val="445263"/>
                </a:solidFill>
              </a:rPr>
              <a:t>2</a:t>
            </a:r>
            <a:r>
              <a:rPr lang="en-US" sz="800" b="1" dirty="0">
                <a:solidFill>
                  <a:srgbClr val="445263"/>
                </a:solidFill>
              </a:rPr>
              <a:t>National Research University </a:t>
            </a:r>
            <a:r>
              <a:rPr lang="en-US" sz="800" b="1" dirty="0" err="1">
                <a:solidFill>
                  <a:srgbClr val="445263"/>
                </a:solidFill>
              </a:rPr>
              <a:t>ITMO</a:t>
            </a:r>
            <a:endParaRPr lang="ru-RU" sz="800" b="1" dirty="0">
              <a:solidFill>
                <a:srgbClr val="445263"/>
              </a:solidFill>
            </a:endParaRPr>
          </a:p>
          <a:p>
            <a:pPr algn="just">
              <a:lnSpc>
                <a:spcPct val="110000"/>
              </a:lnSpc>
              <a:spcAft>
                <a:spcPts val="300"/>
              </a:spcAft>
              <a:tabLst>
                <a:tab pos="4508500" algn="r"/>
              </a:tabLst>
            </a:pPr>
            <a:endParaRPr lang="en-GB" sz="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6" name="Text Box 2"/>
          <p:cNvSpPr txBox="1">
            <a:spLocks noChangeArrowheads="1"/>
          </p:cNvSpPr>
          <p:nvPr/>
        </p:nvSpPr>
        <p:spPr bwMode="auto">
          <a:xfrm>
            <a:off x="1276544" y="333436"/>
            <a:ext cx="8458867" cy="270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12916" tIns="12916" rIns="12916" bIns="12916" numCol="1" anchor="ctr" anchorCtr="0" compatLnSpc="1">
            <a:prstTxWarp prst="textNoShape">
              <a:avLst/>
            </a:prstTxWarp>
          </a:bodyPr>
          <a:lstStyle/>
          <a:p>
            <a:pPr algn="ctr" defTabSz="322937" fontAlgn="base">
              <a:spcBef>
                <a:spcPct val="0"/>
              </a:spcBef>
              <a:spcAft>
                <a:spcPct val="0"/>
              </a:spcAft>
            </a:pPr>
            <a:r>
              <a:rPr lang="ru-RU" sz="1200" b="1" dirty="0">
                <a:solidFill>
                  <a:srgbClr val="445263"/>
                </a:solidFill>
              </a:rPr>
              <a:t>«</a:t>
            </a:r>
            <a:r>
              <a:rPr lang="en-US" sz="1200" b="1" dirty="0">
                <a:solidFill>
                  <a:srgbClr val="445263"/>
                </a:solidFill>
              </a:rPr>
              <a:t>Using pinch analysis technology to assess energy efficiency in oil refining technology</a:t>
            </a:r>
            <a:r>
              <a:rPr lang="ru-RU" sz="1200" b="1" dirty="0">
                <a:solidFill>
                  <a:srgbClr val="445263"/>
                </a:solidFill>
              </a:rPr>
              <a:t>»</a:t>
            </a:r>
            <a:endParaRPr lang="en-MY" sz="1200" b="1" dirty="0">
              <a:solidFill>
                <a:srgbClr val="000000"/>
              </a:solidFill>
              <a:latin typeface="Arial" pitchFamily="34" charset="0"/>
              <a:cs typeface="Arial" pitchFamily="34" charset="0"/>
            </a:endParaRPr>
          </a:p>
        </p:txBody>
      </p:sp>
      <p:pic>
        <p:nvPicPr>
          <p:cNvPr id="49" name="Рисунок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4234" y="-8392"/>
            <a:ext cx="685471" cy="484598"/>
          </a:xfrm>
          <a:prstGeom prst="rect">
            <a:avLst/>
          </a:prstGeom>
        </p:spPr>
      </p:pic>
      <p:pic>
        <p:nvPicPr>
          <p:cNvPr id="50" name="Рисунок 49"/>
          <p:cNvPicPr>
            <a:picLocks noChangeAspect="1"/>
          </p:cNvPicPr>
          <p:nvPr/>
        </p:nvPicPr>
        <p:blipFill rotWithShape="1">
          <a:blip r:embed="rId3" cstate="print">
            <a:extLst>
              <a:ext uri="{28A0092B-C50C-407E-A947-70E740481C1C}">
                <a14:useLocalDpi xmlns:a14="http://schemas.microsoft.com/office/drawing/2010/main" val="0"/>
              </a:ext>
            </a:extLst>
          </a:blip>
          <a:srcRect l="7194" r="7100"/>
          <a:stretch/>
        </p:blipFill>
        <p:spPr>
          <a:xfrm>
            <a:off x="9799705" y="9402"/>
            <a:ext cx="864000" cy="461762"/>
          </a:xfrm>
          <a:prstGeom prst="rect">
            <a:avLst/>
          </a:prstGeom>
        </p:spPr>
      </p:pic>
      <p:sp>
        <p:nvSpPr>
          <p:cNvPr id="18" name="Rectangle 4">
            <a:extLst>
              <a:ext uri="{FF2B5EF4-FFF2-40B4-BE49-F238E27FC236}">
                <a16:creationId xmlns:a16="http://schemas.microsoft.com/office/drawing/2014/main" xmlns="" id="{82568482-9FC6-4028-B91D-34693AC2D673}"/>
              </a:ext>
            </a:extLst>
          </p:cNvPr>
          <p:cNvSpPr>
            <a:spLocks noChangeArrowheads="1"/>
          </p:cNvSpPr>
          <p:nvPr/>
        </p:nvSpPr>
        <p:spPr bwMode="auto">
          <a:xfrm>
            <a:off x="188928" y="6732165"/>
            <a:ext cx="10313957" cy="108000"/>
          </a:xfrm>
          <a:prstGeom prst="rect">
            <a:avLst/>
          </a:prstGeom>
          <a:solidFill>
            <a:schemeClr val="accent1">
              <a:lumMod val="75000"/>
            </a:schemeClr>
          </a:solidFill>
          <a:ln>
            <a:noFill/>
          </a:ln>
          <a:effectLst/>
        </p:spPr>
        <p:txBody>
          <a:bodyPr vert="horz" wrap="square" lIns="12916" tIns="12916" rIns="12916" bIns="12916" numCol="1" anchor="t" anchorCtr="0" compatLnSpc="1">
            <a:prstTxWarp prst="textNoShape">
              <a:avLst/>
            </a:prstTxWarp>
          </a:bodyPr>
          <a:lstStyle/>
          <a:p>
            <a:endParaRPr lang="en-MY" sz="723" dirty="0"/>
          </a:p>
        </p:txBody>
      </p:sp>
      <p:cxnSp>
        <p:nvCxnSpPr>
          <p:cNvPr id="19" name="AutoShape 21">
            <a:extLst>
              <a:ext uri="{FF2B5EF4-FFF2-40B4-BE49-F238E27FC236}">
                <a16:creationId xmlns:a16="http://schemas.microsoft.com/office/drawing/2014/main" xmlns="" id="{EDBBDBA8-8218-4390-B2F6-D51BFE7BFF38}"/>
              </a:ext>
            </a:extLst>
          </p:cNvPr>
          <p:cNvCxnSpPr>
            <a:cxnSpLocks noChangeShapeType="1"/>
          </p:cNvCxnSpPr>
          <p:nvPr/>
        </p:nvCxnSpPr>
        <p:spPr bwMode="auto">
          <a:xfrm>
            <a:off x="188928" y="1179810"/>
            <a:ext cx="10230718" cy="0"/>
          </a:xfrm>
          <a:prstGeom prst="straightConnector1">
            <a:avLst/>
          </a:prstGeom>
          <a:noFill/>
          <a:ln w="9525" algn="ctr">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pic>
        <p:nvPicPr>
          <p:cNvPr id="20" name="Рисунок 19">
            <a:extLst>
              <a:ext uri="{FF2B5EF4-FFF2-40B4-BE49-F238E27FC236}">
                <a16:creationId xmlns:a16="http://schemas.microsoft.com/office/drawing/2014/main" xmlns="" id="{016B3565-0CFB-437F-B39E-8570E54D27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62" y="54363"/>
            <a:ext cx="777481" cy="371839"/>
          </a:xfrm>
          <a:prstGeom prst="rect">
            <a:avLst/>
          </a:prstGeom>
        </p:spPr>
      </p:pic>
      <p:sp>
        <p:nvSpPr>
          <p:cNvPr id="39" name="Rectangle 27"/>
          <p:cNvSpPr>
            <a:spLocks noChangeArrowheads="1"/>
          </p:cNvSpPr>
          <p:nvPr/>
        </p:nvSpPr>
        <p:spPr bwMode="auto">
          <a:xfrm>
            <a:off x="0" y="0"/>
            <a:ext cx="10691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Rectangle 2"/>
          <p:cNvSpPr>
            <a:spLocks noChangeArrowheads="1"/>
          </p:cNvSpPr>
          <p:nvPr/>
        </p:nvSpPr>
        <p:spPr bwMode="auto">
          <a:xfrm>
            <a:off x="0" y="0"/>
            <a:ext cx="10691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7" name="Рисунок 16" descr="F:\Катерина\универ\4 курс\диссертация\рисунки\Т-1-В.jpg"/>
          <p:cNvPicPr/>
          <p:nvPr/>
        </p:nvPicPr>
        <p:blipFill rotWithShape="1">
          <a:blip r:embed="rId5" cstate="print">
            <a:lum bright="10000"/>
            <a:extLst>
              <a:ext uri="{28A0092B-C50C-407E-A947-70E740481C1C}">
                <a14:useLocalDpi xmlns:a14="http://schemas.microsoft.com/office/drawing/2010/main" val="0"/>
              </a:ext>
            </a:extLst>
          </a:blip>
          <a:srcRect t="6660" b="4822"/>
          <a:stretch/>
        </p:blipFill>
        <p:spPr bwMode="auto">
          <a:xfrm>
            <a:off x="1410524" y="1574800"/>
            <a:ext cx="7992888" cy="4946108"/>
          </a:xfrm>
          <a:prstGeom prst="rect">
            <a:avLst/>
          </a:prstGeom>
          <a:noFill/>
          <a:ln>
            <a:noFill/>
          </a:ln>
          <a:extLst>
            <a:ext uri="{53640926-AAD7-44D8-BBD7-CCE9431645EC}">
              <a14:shadowObscured xmlns:a14="http://schemas.microsoft.com/office/drawing/2010/main"/>
            </a:ext>
          </a:extLst>
        </p:spPr>
      </p:pic>
      <p:sp>
        <p:nvSpPr>
          <p:cNvPr id="21" name="Rectangle 3"/>
          <p:cNvSpPr>
            <a:spLocks noChangeArrowheads="1"/>
          </p:cNvSpPr>
          <p:nvPr/>
        </p:nvSpPr>
        <p:spPr bwMode="auto">
          <a:xfrm>
            <a:off x="2860694" y="1247246"/>
            <a:ext cx="442621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lvl="0" algn="ctr" defTabSz="914400"/>
            <a:r>
              <a:rPr lang="en-US" altLang="ru-RU" sz="1200" b="1" dirty="0" smtClean="0">
                <a:solidFill>
                  <a:schemeClr val="accent1">
                    <a:lumMod val="50000"/>
                  </a:schemeClr>
                </a:solidFill>
                <a:ea typeface="Times New Roman" pitchFamily="18" charset="0"/>
                <a:cs typeface="Times New Roman" pitchFamily="18" charset="0"/>
              </a:rPr>
              <a:t>Object </a:t>
            </a:r>
            <a:r>
              <a:rPr lang="en-US" altLang="ru-RU" sz="1200" b="1" dirty="0">
                <a:solidFill>
                  <a:schemeClr val="accent1">
                    <a:lumMod val="50000"/>
                  </a:schemeClr>
                </a:solidFill>
                <a:ea typeface="Times New Roman" pitchFamily="18" charset="0"/>
                <a:cs typeface="Times New Roman" pitchFamily="18" charset="0"/>
              </a:rPr>
              <a:t>of study furnace of a primary distillation unit</a:t>
            </a:r>
            <a:endParaRPr kumimoji="0" lang="en-US" altLang="ru-RU" sz="1800" b="1" i="0" u="none" strike="noStrike" cap="none" normalizeH="0" baseline="0" dirty="0" smtClean="0">
              <a:ln>
                <a:noFill/>
              </a:ln>
              <a:solidFill>
                <a:schemeClr val="accent1">
                  <a:lumMod val="50000"/>
                </a:schemeClr>
              </a:solidFill>
              <a:effectLst/>
            </a:endParaRPr>
          </a:p>
        </p:txBody>
      </p:sp>
    </p:spTree>
    <p:extLst>
      <p:ext uri="{BB962C8B-B14F-4D97-AF65-F5344CB8AC3E}">
        <p14:creationId xmlns:p14="http://schemas.microsoft.com/office/powerpoint/2010/main" val="32592661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1810</Words>
  <Application>Microsoft Office PowerPoint</Application>
  <PresentationFormat>Произвольный</PresentationFormat>
  <Paragraphs>119</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Office Theme</vt:lpstr>
      <vt:lpstr>Title: «Using pinch analysis technology to assess energy efficiency in oil refining technology»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2017-08-13T17:26:20Z</dcterms:created>
  <dcterms:modified xsi:type="dcterms:W3CDTF">2021-04-20T17:12:27Z</dcterms:modified>
</cp:coreProperties>
</file>