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ООО "Газпром бурение"</c:v>
                </c:pt>
              </c:strCache>
            </c:strRef>
          </c:tx>
          <c:invertIfNegative val="0"/>
          <c:cat>
            <c:numRef>
              <c:f>Лист1!$A$2:$A$9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0.91</c:v>
                </c:pt>
                <c:pt idx="1">
                  <c:v>0.88</c:v>
                </c:pt>
                <c:pt idx="2">
                  <c:v>0.83</c:v>
                </c:pt>
                <c:pt idx="3">
                  <c:v>0.79</c:v>
                </c:pt>
                <c:pt idx="4">
                  <c:v>0.86</c:v>
                </c:pt>
                <c:pt idx="5">
                  <c:v>0.76</c:v>
                </c:pt>
                <c:pt idx="6">
                  <c:v>0.66</c:v>
                </c:pt>
                <c:pt idx="7">
                  <c:v>0.66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ООО "РН-Бурение"</c:v>
                </c:pt>
              </c:strCache>
            </c:strRef>
          </c:tx>
          <c:invertIfNegative val="0"/>
          <c:cat>
            <c:numRef>
              <c:f>Лист1!$A$2:$A$9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0.89</c:v>
                </c:pt>
                <c:pt idx="1">
                  <c:v>0.82</c:v>
                </c:pt>
                <c:pt idx="2">
                  <c:v>0.79</c:v>
                </c:pt>
                <c:pt idx="3">
                  <c:v>0.83</c:v>
                </c:pt>
                <c:pt idx="4">
                  <c:v>0.83</c:v>
                </c:pt>
                <c:pt idx="5">
                  <c:v>0.63</c:v>
                </c:pt>
                <c:pt idx="6">
                  <c:v>0.56000000000000005</c:v>
                </c:pt>
                <c:pt idx="7">
                  <c:v>0.63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12003760"/>
        <c:axId val="212004544"/>
      </c:barChart>
      <c:catAx>
        <c:axId val="21200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2004544"/>
        <c:crosses val="autoZero"/>
        <c:auto val="1"/>
        <c:lblAlgn val="ctr"/>
        <c:lblOffset val="100"/>
        <c:noMultiLvlLbl val="0"/>
      </c:catAx>
      <c:valAx>
        <c:axId val="21200454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120037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31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1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555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239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259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035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395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47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57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25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25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3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354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60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89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615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1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0F19A4D-D0CB-4A3B-8D48-EB2AE2947BED}" type="datetimeFigureOut">
              <a:rPr lang="ru-RU" smtClean="0"/>
              <a:t>18.04.2021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461D9DD-1CD9-407A-BEB9-FC94741C4D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819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/>
              <a:t>Профессиональные риски на объектах </a:t>
            </a:r>
            <a:r>
              <a:rPr lang="ru-RU" sz="4800" b="1" dirty="0" err="1"/>
              <a:t>нефтегазодобычи</a:t>
            </a:r>
            <a:r>
              <a:rPr lang="ru-RU" sz="4800" b="1" dirty="0"/>
              <a:t> Иркутской области</a:t>
            </a: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Н.А. </a:t>
            </a:r>
            <a:r>
              <a:rPr lang="ru-RU" dirty="0" smtClean="0"/>
              <a:t>Попова</a:t>
            </a:r>
          </a:p>
          <a:p>
            <a:r>
              <a:rPr lang="ru-RU" dirty="0" smtClean="0"/>
              <a:t>Иркутский национальный исследовательский </a:t>
            </a:r>
            <a:r>
              <a:rPr lang="ru-RU" dirty="0" err="1" smtClean="0"/>
              <a:t>техничеснический</a:t>
            </a:r>
            <a:r>
              <a:rPr lang="ru-RU" dirty="0" smtClean="0"/>
              <a:t> университет</a:t>
            </a:r>
            <a:r>
              <a:rPr lang="en-US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797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/>
              <a:t>Целью  работы - анализ системы управления профессиональных рисков и мероприятий по их минимизации с использованием нововведений и инновационных решений на объектах нефтедобычи в Иркутской области. 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306473"/>
            <a:ext cx="10498424" cy="421715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</a:t>
            </a:r>
            <a:r>
              <a:rPr lang="ru-RU" dirty="0"/>
              <a:t>настоящее время Иркутская область является лидером по темпам роста добычи нефти. Общая оценка прогнозных извлекаемых ресурсов углеводородов в Иркутской области по нефти составляет 2,05 млрд тонн, по газу – 7,5 трлн м</a:t>
            </a:r>
            <a:r>
              <a:rPr lang="ru-RU" baseline="30000" dirty="0"/>
              <a:t>3</a:t>
            </a:r>
            <a:r>
              <a:rPr lang="ru-RU" dirty="0"/>
              <a:t>.  Открыты и успешно эксплуатируются крупные месторождения: </a:t>
            </a:r>
            <a:r>
              <a:rPr lang="ru-RU" dirty="0" err="1"/>
              <a:t>Ковыктинское</a:t>
            </a:r>
            <a:r>
              <a:rPr lang="ru-RU" dirty="0"/>
              <a:t>, </a:t>
            </a:r>
            <a:r>
              <a:rPr lang="ru-RU" dirty="0" err="1"/>
              <a:t>Верхнечонское</a:t>
            </a:r>
            <a:r>
              <a:rPr lang="ru-RU" dirty="0"/>
              <a:t>, </a:t>
            </a:r>
            <a:r>
              <a:rPr lang="ru-RU" dirty="0" err="1"/>
              <a:t>Ярактинское</a:t>
            </a:r>
            <a:r>
              <a:rPr lang="ru-RU" dirty="0"/>
              <a:t>, </a:t>
            </a:r>
            <a:r>
              <a:rPr lang="ru-RU" dirty="0" err="1"/>
              <a:t>Дулисьминское</a:t>
            </a:r>
            <a:r>
              <a:rPr lang="ru-RU" dirty="0"/>
              <a:t> и другие. Регион обеспечил максимальный прирост добычи в  физическом выражении – 3.3 млн тонн[3-5]</a:t>
            </a:r>
          </a:p>
          <a:p>
            <a:r>
              <a:rPr lang="ru-RU" dirty="0"/>
              <a:t>Объектом исследования явились  условия труда и профессиональные риски на объектах нефтедобычи двух ведущих нефтяных компаний в Иркутской области: Иркутский филиал «ООО «Газпром бурение» (</a:t>
            </a:r>
            <a:r>
              <a:rPr lang="ru-RU" dirty="0" err="1"/>
              <a:t>Ковыктинское</a:t>
            </a:r>
            <a:r>
              <a:rPr lang="ru-RU" dirty="0"/>
              <a:t> газоконденсатное месторождение – </a:t>
            </a:r>
            <a:r>
              <a:rPr lang="ru-RU" dirty="0" err="1"/>
              <a:t>Жигаловский</a:t>
            </a:r>
            <a:r>
              <a:rPr lang="ru-RU" dirty="0"/>
              <a:t> район) и Иркутский филиал ООО «РН-Бурение» (лицензионный участок №71 </a:t>
            </a:r>
            <a:r>
              <a:rPr lang="ru-RU" dirty="0" err="1"/>
              <a:t>Даниловский</a:t>
            </a:r>
            <a:r>
              <a:rPr lang="ru-RU" dirty="0"/>
              <a:t> на расстоянии 530 км от с. </a:t>
            </a:r>
            <a:r>
              <a:rPr lang="ru-RU" dirty="0" err="1"/>
              <a:t>Ербогачён</a:t>
            </a:r>
            <a:r>
              <a:rPr lang="ru-RU" dirty="0"/>
              <a:t> </a:t>
            </a:r>
            <a:r>
              <a:rPr lang="ru-RU" dirty="0" err="1"/>
              <a:t>Катангского</a:t>
            </a:r>
            <a:r>
              <a:rPr lang="ru-RU" dirty="0"/>
              <a:t> района).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3706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Климатические характеристики анализируемых районов</a:t>
            </a: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597093"/>
              </p:ext>
            </p:extLst>
          </p:nvPr>
        </p:nvGraphicFramePr>
        <p:xfrm>
          <a:off x="1269243" y="2047165"/>
          <a:ext cx="10727140" cy="4053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0586"/>
                <a:gridCol w="1930202"/>
                <a:gridCol w="1486085"/>
                <a:gridCol w="1212782"/>
                <a:gridCol w="1246944"/>
                <a:gridCol w="1622736"/>
                <a:gridCol w="1007805"/>
              </a:tblGrid>
              <a:tr h="1275419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Район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Климат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max </a:t>
                      </a:r>
                      <a:r>
                        <a:rPr lang="ru-RU" sz="1600">
                          <a:effectLst/>
                        </a:rPr>
                        <a:t>°С лето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max </a:t>
                      </a:r>
                      <a:r>
                        <a:rPr lang="ru-RU" sz="1600">
                          <a:effectLst/>
                        </a:rPr>
                        <a:t>°С зима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Влажность воздуха годовая,%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Скорость ветра, м/с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</a:tr>
              <a:tr h="164232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Филиал «Иркутск бурение»</a:t>
                      </a:r>
                      <a:endParaRPr lang="ru-RU" sz="2000">
                        <a:effectLst/>
                      </a:endParaRPr>
                    </a:p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ООО «Газпром бурение»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Жигаловский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Резко континентальный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37,5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- 55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1,3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</a:tr>
              <a:tr h="113564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Иркутский филиал ООО «РН-Бурение»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Катангский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Резко континентальный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- 59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1,8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127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58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Значения обобщенных уровней профессионального риска для каждой профессии при ведении работ</a:t>
            </a:r>
            <a:endParaRPr lang="ru-RU" sz="32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22902158"/>
              </p:ext>
            </p:extLst>
          </p:nvPr>
        </p:nvGraphicFramePr>
        <p:xfrm>
          <a:off x="2382733" y="2438399"/>
          <a:ext cx="7757554" cy="3942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907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1606" y="426492"/>
            <a:ext cx="10018713" cy="392373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Уровни профессионального риска для каждой профессии при проведении работ на буровой установке по добыче нефти и газа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181947"/>
              </p:ext>
            </p:extLst>
          </p:nvPr>
        </p:nvGraphicFramePr>
        <p:xfrm>
          <a:off x="1511606" y="1073706"/>
          <a:ext cx="9884275" cy="55045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501"/>
                <a:gridCol w="4104763"/>
                <a:gridCol w="1690376"/>
                <a:gridCol w="1298586"/>
                <a:gridCol w="1149380"/>
                <a:gridCol w="1064669"/>
              </a:tblGrid>
              <a:tr h="22983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91" marR="7491" marT="7491" marB="7491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Профессия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Значение профессионального риска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Уровень риска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45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ООО «Газпром бурение»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ООО «РН-Бурение»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Среднее значение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7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91" marR="7491" marT="7491" marB="749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Бурильщик эксплуатационного и разведочного бурения скважин на нефть и газ при бурении скважин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0,91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Высокий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8924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91" marR="7491" marT="7491" marB="749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Помощник бурильщика эксплуатационного и разведочного бурения скважин на нефть и газ при бурении скважин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Высокий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18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91" marR="7491" marT="7491" marB="749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Слесарь по обслуживанию буровых установок эксплуатационного и разведочного бурения на нефть и газ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Высокий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18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91" marR="7491" marT="7491" marB="749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Электромонтер по обслуживанию буровых установок эксплуатационного и разведочного бурения на нефть и газ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Высокий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67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91" marR="7491" marT="7491" marB="749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Вышкомонтажник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Высокий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67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91" marR="7491" marT="7491" marB="749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Мастер буровой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Высокий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67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91" marR="7491" marT="7491" marB="749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Супервайзер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0,56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Средний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912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91" marR="7491" marT="7491" marB="749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Помощник мастера бурового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0,66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0,63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0,65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Средний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677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849573"/>
            <a:ext cx="10018713" cy="1752599"/>
          </a:xfrm>
        </p:spPr>
        <p:txBody>
          <a:bodyPr>
            <a:noAutofit/>
          </a:bodyPr>
          <a:lstStyle/>
          <a:p>
            <a:pPr algn="l"/>
            <a:r>
              <a:rPr lang="ru-RU" sz="2000" dirty="0"/>
              <a:t>Для минимизации рисков предложено внедрить на исследуемых буровых  установках систему управления опасными зонами «Красные зоны» - «</a:t>
            </a:r>
            <a:r>
              <a:rPr lang="en-US" sz="2000" dirty="0"/>
              <a:t>Red zone management</a:t>
            </a:r>
            <a:r>
              <a:rPr lang="ru-RU" sz="2000" dirty="0"/>
              <a:t>»,  предназначенную для снижения риска падения предметов, контакта с движущимися механизмами, высокого давления, воздействия химикатов и бурового раствора, а также ограничения попадания сотрудников в опасные зоны с наиболее высоким уровнем риска получения травм и летальных исходов.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3212909"/>
            <a:ext cx="10018713" cy="312420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Заключение </a:t>
            </a:r>
            <a:endParaRPr lang="ru-RU" dirty="0"/>
          </a:p>
          <a:p>
            <a:r>
              <a:rPr lang="ru-RU" dirty="0"/>
              <a:t>При производстве работ на буровых установках нефтедобычи  произведена оценка профессиональных рисков и составлен реестр </a:t>
            </a:r>
            <a:r>
              <a:rPr lang="ru-RU" dirty="0" err="1"/>
              <a:t>высокорисковых</a:t>
            </a:r>
            <a:r>
              <a:rPr lang="ru-RU" dirty="0"/>
              <a:t> профессий и опасных зон  технологических процессов. Установлено, что неприемлемыми являются негативные воздействия движущихся машин и механизмов, общая вибрация, шум, пониженные температуры воздуха (в зимний период времени). Для минимизации неприемлемых рисков  предложено внедрение </a:t>
            </a:r>
            <a:r>
              <a:rPr lang="ru-RU" dirty="0" err="1"/>
              <a:t>малозатратной</a:t>
            </a:r>
            <a:r>
              <a:rPr lang="ru-RU" dirty="0"/>
              <a:t> технологии визуализации опасных зон на буровой установке.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369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6</TotalTime>
  <Words>389</Words>
  <Application>Microsoft Office PowerPoint</Application>
  <PresentationFormat>Широкоэкранный</PresentationFormat>
  <Paragraphs>89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Corbel</vt:lpstr>
      <vt:lpstr>Times New Roman</vt:lpstr>
      <vt:lpstr>Параллакс</vt:lpstr>
      <vt:lpstr>Профессиональные риски на объектах нефтегазодобычи Иркутской области </vt:lpstr>
      <vt:lpstr>Целью  работы - анализ системы управления профессиональных рисков и мероприятий по их минимизации с использованием нововведений и инновационных решений на объектах нефтедобычи в Иркутской области.  </vt:lpstr>
      <vt:lpstr>Климатические характеристики анализируемых районов</vt:lpstr>
      <vt:lpstr>Значения обобщенных уровней профессионального риска для каждой профессии при ведении работ</vt:lpstr>
      <vt:lpstr>Уровни профессионального риска для каждой профессии при проведении работ на буровой установке по добыче нефти и газа</vt:lpstr>
      <vt:lpstr>Для минимизации рисков предложено внедрить на исследуемых буровых  установках систему управления опасными зонами «Красные зоны» - «Red zone management»,  предназначенную для снижения риска падения предметов, контакта с движущимися механизмами, высокого давления, воздействия химикатов и бурового раствора, а также ограничения попадания сотрудников в опасные зоны с наиболее высоким уровнем риска получения травм и летальных исходов.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Профессиональные риски на объектах нефтегазодобычи Иркутской области </dc:title>
  <dc:creator>USER</dc:creator>
  <cp:lastModifiedBy>USER</cp:lastModifiedBy>
  <cp:revision>1</cp:revision>
  <dcterms:created xsi:type="dcterms:W3CDTF">2021-04-18T11:40:57Z</dcterms:created>
  <dcterms:modified xsi:type="dcterms:W3CDTF">2021-04-18T11:47:47Z</dcterms:modified>
</cp:coreProperties>
</file>