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ООО "Газпром бурение"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0.91</c:v>
                </c:pt>
                <c:pt idx="1">
                  <c:v>0.88</c:v>
                </c:pt>
                <c:pt idx="2">
                  <c:v>0.83</c:v>
                </c:pt>
                <c:pt idx="3">
                  <c:v>0.79</c:v>
                </c:pt>
                <c:pt idx="4">
                  <c:v>0.86</c:v>
                </c:pt>
                <c:pt idx="5">
                  <c:v>0.76</c:v>
                </c:pt>
                <c:pt idx="6">
                  <c:v>0.66</c:v>
                </c:pt>
                <c:pt idx="7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ООО "РН-Бурение"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0.89</c:v>
                </c:pt>
                <c:pt idx="1">
                  <c:v>0.82</c:v>
                </c:pt>
                <c:pt idx="2">
                  <c:v>0.79</c:v>
                </c:pt>
                <c:pt idx="3">
                  <c:v>0.83</c:v>
                </c:pt>
                <c:pt idx="4">
                  <c:v>0.83</c:v>
                </c:pt>
                <c:pt idx="5">
                  <c:v>0.63</c:v>
                </c:pt>
                <c:pt idx="6">
                  <c:v>0.56000000000000005</c:v>
                </c:pt>
                <c:pt idx="7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2003760"/>
        <c:axId val="212004544"/>
      </c:barChart>
      <c:catAx>
        <c:axId val="21200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004544"/>
        <c:crosses val="autoZero"/>
        <c:auto val="1"/>
        <c:lblAlgn val="ctr"/>
        <c:lblOffset val="100"/>
        <c:noMultiLvlLbl val="0"/>
      </c:catAx>
      <c:valAx>
        <c:axId val="212004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2003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1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55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39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35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95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7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5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5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35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0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1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F19A4D-D0CB-4A3B-8D48-EB2AE2947BE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1D9DD-1CD9-407A-BEB9-FC94741C4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1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Профессиональные риски на объектах </a:t>
            </a:r>
            <a:r>
              <a:rPr lang="ru-RU" sz="4800" b="1" dirty="0" err="1"/>
              <a:t>нефтегазодобычи</a:t>
            </a:r>
            <a:r>
              <a:rPr lang="ru-RU" sz="4800" b="1" dirty="0"/>
              <a:t> Иркутской области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Н.А. </a:t>
            </a:r>
            <a:r>
              <a:rPr lang="ru-RU" dirty="0" smtClean="0"/>
              <a:t>Попова</a:t>
            </a:r>
          </a:p>
          <a:p>
            <a:r>
              <a:rPr lang="ru-RU" dirty="0" smtClean="0"/>
              <a:t>Иркутский национальный исследовательский </a:t>
            </a:r>
            <a:r>
              <a:rPr lang="ru-RU" dirty="0" err="1" smtClean="0"/>
              <a:t>техничеснический</a:t>
            </a:r>
            <a:r>
              <a:rPr lang="ru-RU" dirty="0" smtClean="0"/>
              <a:t> университет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9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Целью  работы - анализ системы управления профессиональных рисков и мероприятий по их минимизации с использованием нововведений и инновационных решений на объектах нефтедобычи в Иркутской области.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306473"/>
            <a:ext cx="10498424" cy="42171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настоящее время Иркутская область является лидером по темпам роста добычи нефти. Общая оценка прогнозных извлекаемых ресурсов углеводородов в Иркутской области по нефти составляет 2,05 млрд тонн, по газу – 7,5 трлн м</a:t>
            </a:r>
            <a:r>
              <a:rPr lang="ru-RU" baseline="30000" dirty="0"/>
              <a:t>3</a:t>
            </a:r>
            <a:r>
              <a:rPr lang="ru-RU" dirty="0"/>
              <a:t>.  Открыты и успешно эксплуатируются крупные месторождения: </a:t>
            </a:r>
            <a:r>
              <a:rPr lang="ru-RU" dirty="0" err="1"/>
              <a:t>Ковыктинское</a:t>
            </a:r>
            <a:r>
              <a:rPr lang="ru-RU" dirty="0"/>
              <a:t>, </a:t>
            </a:r>
            <a:r>
              <a:rPr lang="ru-RU" dirty="0" err="1"/>
              <a:t>Верхнечонское</a:t>
            </a:r>
            <a:r>
              <a:rPr lang="ru-RU" dirty="0"/>
              <a:t>, </a:t>
            </a:r>
            <a:r>
              <a:rPr lang="ru-RU" dirty="0" err="1"/>
              <a:t>Ярактинское</a:t>
            </a:r>
            <a:r>
              <a:rPr lang="ru-RU" dirty="0"/>
              <a:t>, </a:t>
            </a:r>
            <a:r>
              <a:rPr lang="ru-RU" dirty="0" err="1"/>
              <a:t>Дулисьминское</a:t>
            </a:r>
            <a:r>
              <a:rPr lang="ru-RU" dirty="0"/>
              <a:t> и другие. Регион обеспечил максимальный прирост добычи в  физическом выражении – 3.3 млн тонн[3-5]</a:t>
            </a:r>
          </a:p>
          <a:p>
            <a:r>
              <a:rPr lang="ru-RU" dirty="0"/>
              <a:t>Объектом исследования явились  условия труда и профессиональные риски на объектах нефтедобычи двух ведущих нефтяных компаний в Иркутской области: Иркутский филиал «ООО «Газпром бурение» (</a:t>
            </a:r>
            <a:r>
              <a:rPr lang="ru-RU" dirty="0" err="1"/>
              <a:t>Ковыктинское</a:t>
            </a:r>
            <a:r>
              <a:rPr lang="ru-RU" dirty="0"/>
              <a:t> газоконденсатное месторождение – </a:t>
            </a:r>
            <a:r>
              <a:rPr lang="ru-RU" dirty="0" err="1"/>
              <a:t>Жигаловский</a:t>
            </a:r>
            <a:r>
              <a:rPr lang="ru-RU" dirty="0"/>
              <a:t> район) и Иркутский филиал ООО «РН-Бурение» (лицензионный участок №71 </a:t>
            </a:r>
            <a:r>
              <a:rPr lang="ru-RU" dirty="0" err="1"/>
              <a:t>Даниловский</a:t>
            </a:r>
            <a:r>
              <a:rPr lang="ru-RU" dirty="0"/>
              <a:t> на расстоянии 530 км от с. </a:t>
            </a:r>
            <a:r>
              <a:rPr lang="ru-RU" dirty="0" err="1"/>
              <a:t>Ербогачён</a:t>
            </a:r>
            <a:r>
              <a:rPr lang="ru-RU" dirty="0"/>
              <a:t> </a:t>
            </a:r>
            <a:r>
              <a:rPr lang="ru-RU" dirty="0" err="1"/>
              <a:t>Катангского</a:t>
            </a:r>
            <a:r>
              <a:rPr lang="ru-RU" dirty="0"/>
              <a:t> района).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70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Климатические характеристики анализируемых районов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597093"/>
              </p:ext>
            </p:extLst>
          </p:nvPr>
        </p:nvGraphicFramePr>
        <p:xfrm>
          <a:off x="1269243" y="2047165"/>
          <a:ext cx="10727140" cy="4053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586"/>
                <a:gridCol w="1930202"/>
                <a:gridCol w="1486085"/>
                <a:gridCol w="1212782"/>
                <a:gridCol w="1246944"/>
                <a:gridCol w="1622736"/>
                <a:gridCol w="1007805"/>
              </a:tblGrid>
              <a:tr h="127541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Район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Климат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max </a:t>
                      </a:r>
                      <a:r>
                        <a:rPr lang="ru-RU" sz="1600">
                          <a:effectLst/>
                        </a:rPr>
                        <a:t>°С лето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max </a:t>
                      </a:r>
                      <a:r>
                        <a:rPr lang="ru-RU" sz="1600">
                          <a:effectLst/>
                        </a:rPr>
                        <a:t>°С зима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Влажность воздуха годовая,%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Скорость ветра, м/с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</a:tr>
              <a:tr h="1642320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Филиал «Иркутск бурение»</a:t>
                      </a:r>
                      <a:endParaRPr lang="ru-RU" sz="2000">
                        <a:effectLst/>
                      </a:endParaRP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ООО «Газпром бурение»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Жигаловский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Резко континентальный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- 55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</a:tr>
              <a:tr h="1135647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Иркутский филиал ООО «РН-Бурение»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Катангский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Резко континентальный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- 59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127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58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Значения обобщенных уровней профессионального риска для каждой профессии при ведении работ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22902158"/>
              </p:ext>
            </p:extLst>
          </p:nvPr>
        </p:nvGraphicFramePr>
        <p:xfrm>
          <a:off x="2382733" y="2438399"/>
          <a:ext cx="7757554" cy="394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90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606" y="426492"/>
            <a:ext cx="10018713" cy="392373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Уровни профессионального риска для каждой профессии при проведении работ на буровой установке по добыче нефти и газа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81947"/>
              </p:ext>
            </p:extLst>
          </p:nvPr>
        </p:nvGraphicFramePr>
        <p:xfrm>
          <a:off x="1511606" y="1073706"/>
          <a:ext cx="9884275" cy="5504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501"/>
                <a:gridCol w="4104763"/>
                <a:gridCol w="1690376"/>
                <a:gridCol w="1298586"/>
                <a:gridCol w="1149380"/>
                <a:gridCol w="1064669"/>
              </a:tblGrid>
              <a:tr h="2298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Профессия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Значение профессионального риска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 риска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5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«Газпром бурение»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«РН-Бурение»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значение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Бурильщик эксплуатационного и разведочного бурения скважин на нефть и газ при бурении скважин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9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Помощник бурильщика эксплуатационного и разведочного бурения скважин на нефть и газ при бурении скважин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18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Слесарь по обслуживанию буровых установок эксплуатационного и разведочного бурения на нефть и газ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Высокий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18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Электромонтер по обслуживанию буровых установок эксплуатационного и разведочного бурения на нефть и газ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Вышкомонтажник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Мастер буровой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6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Супервайзер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1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1" marR="7491" marT="7491" marB="749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Помощник мастера бурового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7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849573"/>
            <a:ext cx="10018713" cy="1752599"/>
          </a:xfrm>
        </p:spPr>
        <p:txBody>
          <a:bodyPr>
            <a:noAutofit/>
          </a:bodyPr>
          <a:lstStyle/>
          <a:p>
            <a:pPr algn="l"/>
            <a:r>
              <a:rPr lang="ru-RU" sz="2000" dirty="0"/>
              <a:t>Для минимизации рисков предложено внедрить на исследуемых буровых  установках систему управления опасными зонами «Красные зоны» - «</a:t>
            </a:r>
            <a:r>
              <a:rPr lang="en-US" sz="2000" dirty="0"/>
              <a:t>Red zone management</a:t>
            </a:r>
            <a:r>
              <a:rPr lang="ru-RU" sz="2000" dirty="0"/>
              <a:t>»,  предназначенную для снижения риска падения предметов, контакта с движущимися механизмами, высокого давления, воздействия химикатов и бурового раствора, а также ограничения попадания сотрудников в опасные зоны с наиболее высоким уровнем риска получения травм и летальных исходов.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3212909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Заключение </a:t>
            </a:r>
            <a:endParaRPr lang="ru-RU" dirty="0"/>
          </a:p>
          <a:p>
            <a:r>
              <a:rPr lang="ru-RU" dirty="0"/>
              <a:t>При производстве работ на буровых установках нефтедобычи  произведена оценка профессиональных рисков и составлен реестр </a:t>
            </a:r>
            <a:r>
              <a:rPr lang="ru-RU" dirty="0" err="1"/>
              <a:t>высокорисковых</a:t>
            </a:r>
            <a:r>
              <a:rPr lang="ru-RU" dirty="0"/>
              <a:t> профессий и опасных зон  технологических процессов. Установлено, что неприемлемыми являются негативные воздействия движущихся машин и механизмов, общая вибрация, шум, пониженные температуры воздуха (в зимний период времени). Для минимизации неприемлемых рисков  предложено внедрение </a:t>
            </a:r>
            <a:r>
              <a:rPr lang="ru-RU" dirty="0" err="1"/>
              <a:t>малозатратной</a:t>
            </a:r>
            <a:r>
              <a:rPr lang="ru-RU" dirty="0"/>
              <a:t> технологии визуализации опасных зон на буровой установке.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36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</TotalTime>
  <Words>389</Words>
  <Application>Microsoft Office PowerPoint</Application>
  <PresentationFormat>Широкоэкранный</PresentationFormat>
  <Paragraphs>89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Параллакс</vt:lpstr>
      <vt:lpstr>Профессиональные риски на объектах нефтегазодобычи Иркутской области </vt:lpstr>
      <vt:lpstr>Целью  работы - анализ системы управления профессиональных рисков и мероприятий по их минимизации с использованием нововведений и инновационных решений на объектах нефтедобычи в Иркутской области.  </vt:lpstr>
      <vt:lpstr>Климатические характеристики анализируемых районов</vt:lpstr>
      <vt:lpstr>Значения обобщенных уровней профессионального риска для каждой профессии при ведении работ</vt:lpstr>
      <vt:lpstr>Уровни профессионального риска для каждой профессии при проведении работ на буровой установке по добыче нефти и газа</vt:lpstr>
      <vt:lpstr>Для минимизации рисков предложено внедрить на исследуемых буровых  установках систему управления опасными зонами «Красные зоны» - «Red zone management»,  предназначенную для снижения риска падения предметов, контакта с движущимися механизмами, высокого давления, воздействия химикатов и бурового раствора, а также ограничения попадания сотрудников в опасные зоны с наиболее высоким уровнем риска получения травм и летальных исходов.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риски на объектах нефтегазодобычи Иркутской области </dc:title>
  <dc:creator>USER</dc:creator>
  <cp:lastModifiedBy>USER</cp:lastModifiedBy>
  <cp:revision>1</cp:revision>
  <dcterms:created xsi:type="dcterms:W3CDTF">2021-04-18T11:40:57Z</dcterms:created>
  <dcterms:modified xsi:type="dcterms:W3CDTF">2021-04-18T11:47:47Z</dcterms:modified>
</cp:coreProperties>
</file>