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notesMasterIdLst>
    <p:notesMasterId r:id="rId7"/>
  </p:notesMasterIdLst>
  <p:sldIdLst>
    <p:sldId id="259" r:id="rId2"/>
    <p:sldId id="257" r:id="rId3"/>
    <p:sldId id="256" r:id="rId4"/>
    <p:sldId id="260" r:id="rId5"/>
    <p:sldId id="261" r:id="rId6"/>
  </p:sldIdLst>
  <p:sldSz cx="10691813" cy="7559675"/>
  <p:notesSz cx="9926638" cy="6797675"/>
  <p:defaultTextStyle>
    <a:defPPr>
      <a:defRPr lang="en-US"/>
    </a:defPPr>
    <a:lvl1pPr marL="0" algn="l" defTabSz="1042855" rtl="0" eaLnBrk="1" latinLnBrk="0" hangingPunct="1">
      <a:defRPr sz="2048" kern="1200">
        <a:solidFill>
          <a:schemeClr val="tx1"/>
        </a:solidFill>
        <a:latin typeface="+mn-lt"/>
        <a:ea typeface="+mn-ea"/>
        <a:cs typeface="+mn-cs"/>
      </a:defRPr>
    </a:lvl1pPr>
    <a:lvl2pPr marL="521427" algn="l" defTabSz="1042855" rtl="0" eaLnBrk="1" latinLnBrk="0" hangingPunct="1">
      <a:defRPr sz="2048" kern="1200">
        <a:solidFill>
          <a:schemeClr val="tx1"/>
        </a:solidFill>
        <a:latin typeface="+mn-lt"/>
        <a:ea typeface="+mn-ea"/>
        <a:cs typeface="+mn-cs"/>
      </a:defRPr>
    </a:lvl2pPr>
    <a:lvl3pPr marL="1042855" algn="l" defTabSz="1042855" rtl="0" eaLnBrk="1" latinLnBrk="0" hangingPunct="1">
      <a:defRPr sz="2048" kern="1200">
        <a:solidFill>
          <a:schemeClr val="tx1"/>
        </a:solidFill>
        <a:latin typeface="+mn-lt"/>
        <a:ea typeface="+mn-ea"/>
        <a:cs typeface="+mn-cs"/>
      </a:defRPr>
    </a:lvl3pPr>
    <a:lvl4pPr marL="1564282" algn="l" defTabSz="1042855" rtl="0" eaLnBrk="1" latinLnBrk="0" hangingPunct="1">
      <a:defRPr sz="2048" kern="1200">
        <a:solidFill>
          <a:schemeClr val="tx1"/>
        </a:solidFill>
        <a:latin typeface="+mn-lt"/>
        <a:ea typeface="+mn-ea"/>
        <a:cs typeface="+mn-cs"/>
      </a:defRPr>
    </a:lvl4pPr>
    <a:lvl5pPr marL="2085709" algn="l" defTabSz="1042855" rtl="0" eaLnBrk="1" latinLnBrk="0" hangingPunct="1">
      <a:defRPr sz="2048" kern="1200">
        <a:solidFill>
          <a:schemeClr val="tx1"/>
        </a:solidFill>
        <a:latin typeface="+mn-lt"/>
        <a:ea typeface="+mn-ea"/>
        <a:cs typeface="+mn-cs"/>
      </a:defRPr>
    </a:lvl5pPr>
    <a:lvl6pPr marL="2607137" algn="l" defTabSz="1042855" rtl="0" eaLnBrk="1" latinLnBrk="0" hangingPunct="1">
      <a:defRPr sz="2048" kern="1200">
        <a:solidFill>
          <a:schemeClr val="tx1"/>
        </a:solidFill>
        <a:latin typeface="+mn-lt"/>
        <a:ea typeface="+mn-ea"/>
        <a:cs typeface="+mn-cs"/>
      </a:defRPr>
    </a:lvl6pPr>
    <a:lvl7pPr marL="3128564" algn="l" defTabSz="1042855" rtl="0" eaLnBrk="1" latinLnBrk="0" hangingPunct="1">
      <a:defRPr sz="2048" kern="1200">
        <a:solidFill>
          <a:schemeClr val="tx1"/>
        </a:solidFill>
        <a:latin typeface="+mn-lt"/>
        <a:ea typeface="+mn-ea"/>
        <a:cs typeface="+mn-cs"/>
      </a:defRPr>
    </a:lvl7pPr>
    <a:lvl8pPr marL="3649991" algn="l" defTabSz="1042855" rtl="0" eaLnBrk="1" latinLnBrk="0" hangingPunct="1">
      <a:defRPr sz="2048" kern="1200">
        <a:solidFill>
          <a:schemeClr val="tx1"/>
        </a:solidFill>
        <a:latin typeface="+mn-lt"/>
        <a:ea typeface="+mn-ea"/>
        <a:cs typeface="+mn-cs"/>
      </a:defRPr>
    </a:lvl8pPr>
    <a:lvl9pPr marL="4171419" algn="l" defTabSz="1042855" rtl="0" eaLnBrk="1" latinLnBrk="0" hangingPunct="1">
      <a:defRPr sz="204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7400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92" autoAdjust="0"/>
    <p:restoredTop sz="94660"/>
  </p:normalViewPr>
  <p:slideViewPr>
    <p:cSldViewPr>
      <p:cViewPr>
        <p:scale>
          <a:sx n="75" d="100"/>
          <a:sy n="75" d="100"/>
        </p:scale>
        <p:origin x="-708" y="264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7BA8F3-DEFE-479D-87E5-689858993CB3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849313"/>
            <a:ext cx="3243262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88" y="3271838"/>
            <a:ext cx="7942262" cy="267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83EA1C-1C3D-4CDE-884B-FEB5542DA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595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0" dirty="0"/>
              <a:t>Уважаемые члены совета, вашему вниманию предлагается доклад по диссертационной работе «</a:t>
            </a:r>
            <a:r>
              <a:rPr lang="ru-RU" sz="1200" b="0" dirty="0">
                <a:solidFill>
                  <a:srgbClr val="445263"/>
                </a:solidFill>
                <a:latin typeface="+mn-lt"/>
              </a:rPr>
              <a:t>Анализ энергетической эффективности </a:t>
            </a:r>
            <a:br>
              <a:rPr lang="ru-RU" sz="1200" b="0" dirty="0">
                <a:solidFill>
                  <a:srgbClr val="445263"/>
                </a:solidFill>
                <a:latin typeface="+mn-lt"/>
              </a:rPr>
            </a:br>
            <a:r>
              <a:rPr lang="ru-RU" sz="1200" b="0" dirty="0">
                <a:solidFill>
                  <a:srgbClr val="445263"/>
                </a:solidFill>
                <a:latin typeface="+mn-lt"/>
              </a:rPr>
              <a:t>систем утилизации теплоты вытяжного воздуха активного типа». </a:t>
            </a:r>
          </a:p>
          <a:p>
            <a:r>
              <a:rPr lang="ru-RU" sz="1200" b="0" dirty="0">
                <a:solidFill>
                  <a:srgbClr val="445263"/>
                </a:solidFill>
                <a:latin typeface="+mn-lt"/>
              </a:rPr>
              <a:t>Научным руководителем данной работы является Сулин Александр Борисович.</a:t>
            </a:r>
            <a:endParaRPr lang="ru-RU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213B4E-E33D-4BDD-AC2B-A13C2BD68C0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3377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53A7-ABED-46BD-8CC1-C79F734C9844}" type="datetime1">
              <a:rPr lang="en-MY" smtClean="0"/>
              <a:t>16/4/2021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9FAB-A82C-4298-BDC6-19C4DC98793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19083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5F0DD-D8C4-4CAB-9DC5-83BDB70C0AE3}" type="datetime1">
              <a:rPr lang="en-MY" smtClean="0"/>
              <a:t>16/4/2021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9FAB-A82C-4298-BDC6-19C4DC98793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25725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C47D-7E65-4472-9D84-F0335846EB9D}" type="datetime1">
              <a:rPr lang="en-MY" smtClean="0"/>
              <a:t>16/4/2021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9FAB-A82C-4298-BDC6-19C4DC98793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25840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949EF-E3F4-42C9-93AA-246BC3DE9F16}" type="datetime1">
              <a:rPr lang="en-MY" smtClean="0"/>
              <a:t>16/4/2021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9FAB-A82C-4298-BDC6-19C4DC98793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31796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FE922-D8C6-45D8-BB7E-8F67DEBC6A63}" type="datetime1">
              <a:rPr lang="en-MY" smtClean="0"/>
              <a:t>16/4/2021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9FAB-A82C-4298-BDC6-19C4DC98793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3941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EF191-B4A3-41E2-B0E8-116B384E132F}" type="datetime1">
              <a:rPr lang="en-MY" smtClean="0"/>
              <a:t>16/4/2021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9FAB-A82C-4298-BDC6-19C4DC98793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89259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C51FA-440B-480F-B20D-7DB6AAE2EE16}" type="datetime1">
              <a:rPr lang="en-MY" smtClean="0"/>
              <a:t>16/4/2021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9FAB-A82C-4298-BDC6-19C4DC98793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88875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CB136-ADC5-4EE3-BF5F-0D692EFE0DBF}" type="datetime1">
              <a:rPr lang="en-MY" smtClean="0"/>
              <a:t>16/4/2021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9FAB-A82C-4298-BDC6-19C4DC98793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8323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77440-5A31-4C3C-899A-E8423BB711AA}" type="datetime1">
              <a:rPr lang="en-MY" smtClean="0"/>
              <a:t>16/4/2021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9FAB-A82C-4298-BDC6-19C4DC98793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78450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A696E-44EF-4999-80B0-B236F9E0106F}" type="datetime1">
              <a:rPr lang="en-MY" smtClean="0"/>
              <a:t>16/4/2021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9FAB-A82C-4298-BDC6-19C4DC98793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79123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DE68E-5753-4D49-B5FF-DD27F270221D}" type="datetime1">
              <a:rPr lang="en-MY" smtClean="0"/>
              <a:t>16/4/2021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9FAB-A82C-4298-BDC6-19C4DC98793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78384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7752" y="251445"/>
            <a:ext cx="10081120" cy="7130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7752" y="1187549"/>
            <a:ext cx="10081120" cy="56214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7752" y="7049762"/>
            <a:ext cx="100811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EE077C8-8B01-40F8-836F-1732FF324240}" type="datetime1">
              <a:rPr lang="en-MY" smtClean="0"/>
              <a:t>16/4/2021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9880" y="7049762"/>
            <a:ext cx="8064895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MY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66386" y="7049762"/>
            <a:ext cx="72008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C159FAB-A82C-4298-BDC6-19C4DC98793D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02971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B630FA6-58B7-4C27-9471-4E19A65CF4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403098"/>
            <a:ext cx="10691813" cy="1145588"/>
          </a:xfrm>
        </p:spPr>
        <p:txBody>
          <a:bodyPr>
            <a:normAutofit/>
          </a:bodyPr>
          <a:lstStyle/>
          <a:p>
            <a:r>
              <a:rPr lang="en-US" sz="3157" b="1" dirty="0">
                <a:solidFill>
                  <a:srgbClr val="445263"/>
                </a:solidFill>
                <a:latin typeface="+mn-lt"/>
              </a:rPr>
              <a:t>Title</a:t>
            </a:r>
            <a:r>
              <a:rPr lang="en-US" sz="3157" b="1" dirty="0" smtClean="0">
                <a:solidFill>
                  <a:srgbClr val="445263"/>
                </a:solidFill>
                <a:latin typeface="+mn-lt"/>
              </a:rPr>
              <a:t>: </a:t>
            </a:r>
            <a:r>
              <a:rPr lang="en-US" sz="3200" dirty="0"/>
              <a:t>Modeling of tailing dumps dusting at different wind speeds</a:t>
            </a:r>
            <a:endParaRPr lang="ru-RU" sz="3157" b="1" dirty="0">
              <a:solidFill>
                <a:srgbClr val="445263"/>
              </a:solidFill>
              <a:latin typeface="+mn-lt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DB1A0851-C81E-48BC-A2D3-AF4E7E1400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8928" y="4931965"/>
            <a:ext cx="7356334" cy="789182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smtClean="0">
                <a:solidFill>
                  <a:srgbClr val="445263"/>
                </a:solidFill>
              </a:rPr>
              <a:t>Authors</a:t>
            </a:r>
            <a:r>
              <a:rPr lang="ru-RU" sz="2000" b="1" dirty="0" smtClean="0">
                <a:solidFill>
                  <a:srgbClr val="445263"/>
                </a:solidFill>
              </a:rPr>
              <a:t>: </a:t>
            </a:r>
            <a:r>
              <a:rPr lang="en-US" sz="2000" dirty="0"/>
              <a:t>A.A. </a:t>
            </a:r>
            <a:r>
              <a:rPr lang="en-US" sz="2000" dirty="0" err="1"/>
              <a:t>Cherentsova</a:t>
            </a:r>
            <a:r>
              <a:rPr lang="en-US" sz="2000" dirty="0"/>
              <a:t>, L. P. </a:t>
            </a:r>
            <a:r>
              <a:rPr lang="en-US" sz="2000" dirty="0" err="1"/>
              <a:t>Maiorova</a:t>
            </a:r>
            <a:r>
              <a:rPr lang="en-US" sz="2000" dirty="0"/>
              <a:t>, L.T. Krupskaya, </a:t>
            </a:r>
            <a:r>
              <a:rPr lang="en-US" sz="2000" dirty="0" err="1"/>
              <a:t>M.Yu</a:t>
            </a:r>
            <a:r>
              <a:rPr lang="en-US" sz="2000" dirty="0"/>
              <a:t>. </a:t>
            </a:r>
            <a:r>
              <a:rPr lang="en-US" sz="2000" dirty="0" err="1"/>
              <a:t>Filatova</a:t>
            </a:r>
            <a:endParaRPr lang="ru-RU" sz="2000" b="1" dirty="0">
              <a:solidFill>
                <a:srgbClr val="445263"/>
              </a:solidFill>
            </a:endParaRPr>
          </a:p>
        </p:txBody>
      </p:sp>
      <p:sp>
        <p:nvSpPr>
          <p:cNvPr id="9" name="Subtitle 5">
            <a:extLst>
              <a:ext uri="{FF2B5EF4-FFF2-40B4-BE49-F238E27FC236}">
                <a16:creationId xmlns="" xmlns:a16="http://schemas.microsoft.com/office/drawing/2014/main" id="{2108EE42-05A9-4BC9-BEB4-019CCB5E506D}"/>
              </a:ext>
            </a:extLst>
          </p:cNvPr>
          <p:cNvSpPr txBox="1">
            <a:spLocks/>
          </p:cNvSpPr>
          <p:nvPr/>
        </p:nvSpPr>
        <p:spPr>
          <a:xfrm>
            <a:off x="2539304" y="7092205"/>
            <a:ext cx="5613202" cy="267294"/>
          </a:xfrm>
          <a:prstGeom prst="rect">
            <a:avLst/>
          </a:prstGeom>
        </p:spPr>
        <p:txBody>
          <a:bodyPr vert="horz" lIns="80189" tIns="40094" rIns="80189" bIns="40094" rtlCol="0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105" dirty="0">
                <a:solidFill>
                  <a:srgbClr val="445263"/>
                </a:solidFill>
              </a:rPr>
              <a:t>Saint-Petersburg,</a:t>
            </a:r>
            <a:r>
              <a:rPr lang="ru-RU" sz="2105" dirty="0">
                <a:solidFill>
                  <a:srgbClr val="445263"/>
                </a:solidFill>
              </a:rPr>
              <a:t> </a:t>
            </a:r>
            <a:r>
              <a:rPr lang="en-US" sz="2105" dirty="0">
                <a:solidFill>
                  <a:srgbClr val="445263"/>
                </a:solidFill>
              </a:rPr>
              <a:t> </a:t>
            </a:r>
            <a:r>
              <a:rPr lang="en-US" sz="2105" dirty="0" smtClean="0">
                <a:solidFill>
                  <a:srgbClr val="445263"/>
                </a:solidFill>
              </a:rPr>
              <a:t>April 19-24, </a:t>
            </a:r>
            <a:r>
              <a:rPr lang="ru-RU" sz="2105" dirty="0" smtClean="0">
                <a:solidFill>
                  <a:srgbClr val="445263"/>
                </a:solidFill>
              </a:rPr>
              <a:t>2021</a:t>
            </a:r>
            <a:endParaRPr lang="en-US" sz="2105" dirty="0">
              <a:solidFill>
                <a:srgbClr val="445263"/>
              </a:solidFill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="" xmlns:a16="http://schemas.microsoft.com/office/drawing/2014/main" id="{4A6EAAAD-6B90-49CC-A33C-F16BD216A4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2718" y="491766"/>
            <a:ext cx="8066374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200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III International Scientific Conference  </a:t>
            </a:r>
            <a:r>
              <a:rPr kumimoji="0" lang="en-US" altLang="ru-RU" sz="22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kumimoji="0" lang="en-US" altLang="ru-RU" sz="22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Sustainable and </a:t>
            </a:r>
            <a:r>
              <a:rPr kumimoji="0" lang="en-US" altLang="ru-RU" sz="22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efficient </a:t>
            </a:r>
            <a:r>
              <a:rPr kumimoji="0" lang="en-US" altLang="ru-RU" sz="22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use </a:t>
            </a:r>
            <a:r>
              <a:rPr kumimoji="0" lang="en-US" altLang="ru-RU" sz="22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n-US" altLang="ru-RU" sz="22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US" altLang="ru-RU" sz="22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of </a:t>
            </a:r>
            <a:r>
              <a:rPr kumimoji="0" lang="en-US" altLang="ru-RU" sz="22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energy, </a:t>
            </a:r>
            <a:r>
              <a:rPr kumimoji="0" lang="en-US" altLang="ru-RU" sz="22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water </a:t>
            </a:r>
            <a:r>
              <a:rPr kumimoji="0" lang="en-US" altLang="ru-RU" sz="22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and natural resources – SEWAN-2021</a:t>
            </a:r>
            <a:r>
              <a:rPr kumimoji="0" lang="en-US" altLang="ru-RU" sz="2200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” </a:t>
            </a:r>
            <a:endParaRPr kumimoji="0" lang="en-US" altLang="ru-RU" sz="2200" i="0" u="none" strike="noStrike" cap="none" normalizeH="0" baseline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</a:endParaRPr>
          </a:p>
        </p:txBody>
      </p:sp>
      <p:sp>
        <p:nvSpPr>
          <p:cNvPr id="11" name="Rectangle 4">
            <a:extLst>
              <a:ext uri="{FF2B5EF4-FFF2-40B4-BE49-F238E27FC236}">
                <a16:creationId xmlns="" xmlns:a16="http://schemas.microsoft.com/office/drawing/2014/main" id="{82568482-9FC6-4028-B91D-34693AC2D6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928" y="6732165"/>
            <a:ext cx="10313957" cy="10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wrap="square" lIns="12916" tIns="12916" rIns="12916" bIns="12916" numCol="1" anchor="t" anchorCtr="0" compatLnSpc="1">
            <a:prstTxWarp prst="textNoShape">
              <a:avLst/>
            </a:prstTxWarp>
          </a:bodyPr>
          <a:lstStyle/>
          <a:p>
            <a:endParaRPr lang="en-MY" sz="723" dirty="0"/>
          </a:p>
        </p:txBody>
      </p:sp>
      <p:cxnSp>
        <p:nvCxnSpPr>
          <p:cNvPr id="12" name="AutoShape 21">
            <a:extLst>
              <a:ext uri="{FF2B5EF4-FFF2-40B4-BE49-F238E27FC236}">
                <a16:creationId xmlns="" xmlns:a16="http://schemas.microsoft.com/office/drawing/2014/main" id="{EDBBDBA8-8218-4390-B2F6-D51BFE7BFF3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88928" y="1763613"/>
            <a:ext cx="10230718" cy="0"/>
          </a:xfrm>
          <a:prstGeom prst="straightConnector1">
            <a:avLst/>
          </a:prstGeom>
          <a:noFill/>
          <a:ln w="9525" algn="ctr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cxnSp>
      <p:sp>
        <p:nvSpPr>
          <p:cNvPr id="14" name="Подзаголовок 2">
            <a:extLst>
              <a:ext uri="{FF2B5EF4-FFF2-40B4-BE49-F238E27FC236}">
                <a16:creationId xmlns="" xmlns:a16="http://schemas.microsoft.com/office/drawing/2014/main" id="{F42C9D65-90BA-4312-A408-36F021C4658D}"/>
              </a:ext>
            </a:extLst>
          </p:cNvPr>
          <p:cNvSpPr txBox="1">
            <a:spLocks/>
          </p:cNvSpPr>
          <p:nvPr/>
        </p:nvSpPr>
        <p:spPr>
          <a:xfrm>
            <a:off x="262735" y="5460167"/>
            <a:ext cx="7356334" cy="78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b="1" dirty="0" smtClean="0">
                <a:solidFill>
                  <a:srgbClr val="445263"/>
                </a:solidFill>
              </a:rPr>
              <a:t>Affiliations</a:t>
            </a:r>
            <a:r>
              <a:rPr lang="ru-RU" sz="1600" b="1" dirty="0" smtClean="0">
                <a:solidFill>
                  <a:srgbClr val="445263"/>
                </a:solidFill>
              </a:rPr>
              <a:t>:</a:t>
            </a:r>
            <a:r>
              <a:rPr lang="ru-RU" sz="2000" b="1" dirty="0" smtClean="0">
                <a:solidFill>
                  <a:srgbClr val="445263"/>
                </a:solidFill>
              </a:rPr>
              <a:t> </a:t>
            </a:r>
            <a:r>
              <a:rPr lang="en-US" sz="2000" dirty="0" smtClean="0"/>
              <a:t>Pacific </a:t>
            </a:r>
            <a:r>
              <a:rPr lang="en-US" sz="2000" dirty="0"/>
              <a:t>National </a:t>
            </a:r>
            <a:r>
              <a:rPr lang="en-US" sz="2000" dirty="0" smtClean="0"/>
              <a:t>University,</a:t>
            </a:r>
            <a:r>
              <a:rPr lang="en-US" sz="2000" baseline="30000" dirty="0"/>
              <a:t> </a:t>
            </a:r>
            <a:r>
              <a:rPr lang="en-US" sz="2000" dirty="0" smtClean="0"/>
              <a:t>Far </a:t>
            </a:r>
            <a:r>
              <a:rPr lang="en-US" sz="2000" dirty="0"/>
              <a:t>East Forestry Research Institute, </a:t>
            </a:r>
            <a:r>
              <a:rPr lang="en-US" sz="2000" dirty="0" smtClean="0"/>
              <a:t>Khabarovsk</a:t>
            </a:r>
            <a:r>
              <a:rPr lang="en-US" sz="2000" dirty="0"/>
              <a:t>, 680030, Russia</a:t>
            </a:r>
            <a:endParaRPr lang="ru-RU" sz="2000" b="1" dirty="0">
              <a:solidFill>
                <a:srgbClr val="445263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373" y="272175"/>
            <a:ext cx="911431" cy="435902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418" y="693651"/>
            <a:ext cx="811339" cy="573581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94" r="7100"/>
          <a:stretch/>
        </p:blipFill>
        <p:spPr>
          <a:xfrm>
            <a:off x="274088" y="1161577"/>
            <a:ext cx="864000" cy="46176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031" y="464266"/>
            <a:ext cx="1185133" cy="41222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1699" y="940814"/>
            <a:ext cx="951795" cy="471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547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9FAB-A82C-4298-BDC6-19C4DC98793D}" type="slidenum">
              <a:rPr lang="en-MY" smtClean="0"/>
              <a:t>2</a:t>
            </a:fld>
            <a:endParaRPr lang="en-MY"/>
          </a:p>
        </p:txBody>
      </p:sp>
      <p:sp>
        <p:nvSpPr>
          <p:cNvPr id="2" name="Прямоугольник 1"/>
          <p:cNvSpPr/>
          <p:nvPr/>
        </p:nvSpPr>
        <p:spPr>
          <a:xfrm>
            <a:off x="230548" y="1403573"/>
            <a:ext cx="102723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lvl="0"/>
            <a:r>
              <a:rPr lang="en-GB" sz="2000" b="1" spc="-45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Objective</a:t>
            </a:r>
            <a:r>
              <a:rPr lang="en-GB" sz="2000" b="1" spc="-45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GB" sz="2000" b="1" spc="-45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ctangle 19">
            <a:extLst>
              <a:ext uri="{FF2B5EF4-FFF2-40B4-BE49-F238E27FC236}">
                <a16:creationId xmlns="" xmlns:a16="http://schemas.microsoft.com/office/drawing/2014/main" id="{D2DF5777-B313-4885-A0BE-9A5C776D4B39}"/>
              </a:ext>
            </a:extLst>
          </p:cNvPr>
          <p:cNvSpPr/>
          <p:nvPr/>
        </p:nvSpPr>
        <p:spPr>
          <a:xfrm>
            <a:off x="876343" y="80018"/>
            <a:ext cx="839491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III International Scientific Conference on “</a:t>
            </a:r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Sustainable and Efficient Use of Energy, Water and Natural Resources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”</a:t>
            </a:r>
          </a:p>
        </p:txBody>
      </p:sp>
      <p:sp>
        <p:nvSpPr>
          <p:cNvPr id="43" name="Text Box 16"/>
          <p:cNvSpPr txBox="1">
            <a:spLocks noChangeArrowheads="1"/>
          </p:cNvSpPr>
          <p:nvPr/>
        </p:nvSpPr>
        <p:spPr bwMode="auto">
          <a:xfrm>
            <a:off x="8749880" y="679160"/>
            <a:ext cx="728708" cy="159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12916" tIns="12916" rIns="12916" bIns="12916" numCol="1" anchor="t" anchorCtr="0" compatLnSpc="1">
            <a:prstTxWarp prst="textNoShape">
              <a:avLst/>
            </a:prstTxWarp>
          </a:bodyPr>
          <a:lstStyle/>
          <a:p>
            <a:pPr defTabSz="322937" fontAlgn="base">
              <a:spcBef>
                <a:spcPct val="0"/>
              </a:spcBef>
              <a:spcAft>
                <a:spcPct val="0"/>
              </a:spcAft>
            </a:pPr>
            <a:r>
              <a:rPr lang="en-MY" sz="849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Keywords</a:t>
            </a:r>
            <a:r>
              <a:rPr lang="en-US" sz="849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634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8705662" y="943342"/>
            <a:ext cx="179722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</a:rPr>
              <a:t>keywords</a:t>
            </a:r>
          </a:p>
        </p:txBody>
      </p:sp>
      <p:sp>
        <p:nvSpPr>
          <p:cNvPr id="45" name="Rectangle 7"/>
          <p:cNvSpPr/>
          <p:nvPr/>
        </p:nvSpPr>
        <p:spPr>
          <a:xfrm>
            <a:off x="935874" y="603993"/>
            <a:ext cx="8455260" cy="441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300"/>
              </a:spcAft>
              <a:tabLst>
                <a:tab pos="4508500" algn="r"/>
              </a:tabLst>
            </a:pPr>
            <a:r>
              <a:rPr lang="en-US" sz="1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Names </a:t>
            </a:r>
            <a:r>
              <a:rPr lang="en-US" sz="1000" dirty="0"/>
              <a:t>A.A. </a:t>
            </a:r>
            <a:r>
              <a:rPr lang="en-US" sz="1000" dirty="0" err="1"/>
              <a:t>Cherentsova</a:t>
            </a:r>
            <a:r>
              <a:rPr lang="en-US" sz="1000" dirty="0"/>
              <a:t>, L. P. </a:t>
            </a:r>
            <a:r>
              <a:rPr lang="en-US" sz="1000" dirty="0" err="1"/>
              <a:t>Maiorova</a:t>
            </a:r>
            <a:r>
              <a:rPr lang="en-US" sz="1000" dirty="0"/>
              <a:t>, L.T. Krupskaya, </a:t>
            </a:r>
            <a:r>
              <a:rPr lang="en-US" sz="1000" dirty="0" err="1"/>
              <a:t>M.Yu</a:t>
            </a:r>
            <a:r>
              <a:rPr lang="en-US" sz="1000" dirty="0"/>
              <a:t>. </a:t>
            </a:r>
            <a:r>
              <a:rPr lang="en-US" sz="1000" dirty="0" err="1"/>
              <a:t>Filatova</a:t>
            </a:r>
            <a:endParaRPr lang="ru-RU" sz="1000" b="1" dirty="0">
              <a:solidFill>
                <a:srgbClr val="445263"/>
              </a:solidFill>
            </a:endParaRPr>
          </a:p>
          <a:p>
            <a:pPr>
              <a:lnSpc>
                <a:spcPct val="115000"/>
              </a:lnSpc>
            </a:pPr>
            <a:r>
              <a:rPr lang="en-US" sz="8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Affiliations </a:t>
            </a:r>
            <a:r>
              <a:rPr lang="en-US" sz="800" dirty="0"/>
              <a:t>Pacific National University,</a:t>
            </a:r>
            <a:r>
              <a:rPr lang="en-US" sz="800" baseline="30000" dirty="0"/>
              <a:t> </a:t>
            </a:r>
            <a:r>
              <a:rPr lang="en-US" sz="800" dirty="0"/>
              <a:t>Far East Forestry Research Institute, Khabarovsk, 680030, </a:t>
            </a:r>
            <a:r>
              <a:rPr lang="en-US" sz="800" dirty="0" smtClean="0"/>
              <a:t>Russia</a:t>
            </a:r>
            <a:endParaRPr lang="ru-RU" sz="800" b="1" dirty="0">
              <a:solidFill>
                <a:srgbClr val="445263"/>
              </a:solidFill>
            </a:endParaRPr>
          </a:p>
        </p:txBody>
      </p:sp>
      <p:sp>
        <p:nvSpPr>
          <p:cNvPr id="46" name="Text Box 2"/>
          <p:cNvSpPr txBox="1">
            <a:spLocks noChangeArrowheads="1"/>
          </p:cNvSpPr>
          <p:nvPr/>
        </p:nvSpPr>
        <p:spPr bwMode="auto">
          <a:xfrm>
            <a:off x="1207519" y="340928"/>
            <a:ext cx="8458867" cy="270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12916" tIns="12916" rIns="12916" bIns="12916" numCol="1" anchor="ctr" anchorCtr="0" compatLnSpc="1">
            <a:prstTxWarp prst="textNoShape">
              <a:avLst/>
            </a:prstTxWarp>
          </a:bodyPr>
          <a:lstStyle/>
          <a:p>
            <a:pPr algn="ctr" defTabSz="322937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Title </a:t>
            </a:r>
            <a:r>
              <a:rPr lang="en-US" sz="1200" dirty="0"/>
              <a:t>Modeling of tailing dumps dusting at different wind speeds</a:t>
            </a:r>
            <a:endParaRPr lang="en-MY" sz="12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9" name="Рисунок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4234" y="-8392"/>
            <a:ext cx="685471" cy="484598"/>
          </a:xfrm>
          <a:prstGeom prst="rect">
            <a:avLst/>
          </a:prstGeom>
        </p:spPr>
      </p:pic>
      <p:pic>
        <p:nvPicPr>
          <p:cNvPr id="50" name="Рисунок 4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94" r="7100"/>
          <a:stretch/>
        </p:blipFill>
        <p:spPr>
          <a:xfrm>
            <a:off x="9799705" y="9402"/>
            <a:ext cx="864000" cy="461762"/>
          </a:xfrm>
          <a:prstGeom prst="rect">
            <a:avLst/>
          </a:prstGeom>
        </p:spPr>
      </p:pic>
      <p:sp>
        <p:nvSpPr>
          <p:cNvPr id="18" name="Rectangle 4">
            <a:extLst>
              <a:ext uri="{FF2B5EF4-FFF2-40B4-BE49-F238E27FC236}">
                <a16:creationId xmlns="" xmlns:a16="http://schemas.microsoft.com/office/drawing/2014/main" id="{82568482-9FC6-4028-B91D-34693AC2D6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928" y="6732165"/>
            <a:ext cx="10313957" cy="10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wrap="square" lIns="12916" tIns="12916" rIns="12916" bIns="12916" numCol="1" anchor="t" anchorCtr="0" compatLnSpc="1">
            <a:prstTxWarp prst="textNoShape">
              <a:avLst/>
            </a:prstTxWarp>
          </a:bodyPr>
          <a:lstStyle/>
          <a:p>
            <a:endParaRPr lang="en-MY" sz="723" dirty="0"/>
          </a:p>
        </p:txBody>
      </p:sp>
      <p:cxnSp>
        <p:nvCxnSpPr>
          <p:cNvPr id="19" name="AutoShape 21">
            <a:extLst>
              <a:ext uri="{FF2B5EF4-FFF2-40B4-BE49-F238E27FC236}">
                <a16:creationId xmlns="" xmlns:a16="http://schemas.microsoft.com/office/drawing/2014/main" id="{EDBBDBA8-8218-4390-B2F6-D51BFE7BFF3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88928" y="1179810"/>
            <a:ext cx="10230718" cy="0"/>
          </a:xfrm>
          <a:prstGeom prst="straightConnector1">
            <a:avLst/>
          </a:prstGeom>
          <a:noFill/>
          <a:ln w="9525" algn="ctr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cxnSp>
      <p:pic>
        <p:nvPicPr>
          <p:cNvPr id="20" name="Рисунок 19">
            <a:extLst>
              <a:ext uri="{FF2B5EF4-FFF2-40B4-BE49-F238E27FC236}">
                <a16:creationId xmlns="" xmlns:a16="http://schemas.microsoft.com/office/drawing/2014/main" id="{016B3565-0CFB-437F-B39E-8570E54D272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62" y="54363"/>
            <a:ext cx="777481" cy="371839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969642" y="1442366"/>
            <a:ext cx="7262063" cy="722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aim of this work is the assessment of impact on atmospheric air </a:t>
            </a:r>
            <a:r>
              <a:rPr lang="ru-RU" dirty="0" err="1"/>
              <a:t>Krasnorechensky</a:t>
            </a:r>
            <a:r>
              <a:rPr lang="ru-RU" dirty="0"/>
              <a:t> </a:t>
            </a:r>
            <a:r>
              <a:rPr lang="ru-RU" dirty="0" err="1"/>
              <a:t>tailing</a:t>
            </a:r>
            <a:r>
              <a:rPr lang="ru-RU" dirty="0"/>
              <a:t> </a:t>
            </a:r>
            <a:r>
              <a:rPr lang="ru-RU" dirty="0" err="1"/>
              <a:t>dump</a:t>
            </a:r>
            <a:r>
              <a:rPr lang="ru-RU" dirty="0"/>
              <a:t> </a:t>
            </a:r>
            <a:r>
              <a:rPr lang="en-US" dirty="0" smtClean="0"/>
              <a:t>in </a:t>
            </a:r>
            <a:r>
              <a:rPr lang="en-US" dirty="0"/>
              <a:t>the </a:t>
            </a:r>
            <a:r>
              <a:rPr lang="en-US" dirty="0" err="1"/>
              <a:t>Primorsky</a:t>
            </a:r>
            <a:r>
              <a:rPr lang="en-US" dirty="0"/>
              <a:t> </a:t>
            </a:r>
            <a:r>
              <a:rPr lang="en-US" dirty="0" err="1"/>
              <a:t>Krai</a:t>
            </a:r>
            <a:r>
              <a:rPr lang="en-US" dirty="0"/>
              <a:t>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45327" y="2167877"/>
            <a:ext cx="10001157" cy="1983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Modeling was performed </a:t>
            </a:r>
            <a:r>
              <a:rPr lang="en-US" dirty="0" smtClean="0"/>
              <a:t>for </a:t>
            </a:r>
            <a:r>
              <a:rPr lang="en-US" dirty="0" err="1" smtClean="0"/>
              <a:t>Krasnorechensky</a:t>
            </a:r>
            <a:r>
              <a:rPr lang="en-US" dirty="0" smtClean="0"/>
              <a:t> </a:t>
            </a:r>
            <a:r>
              <a:rPr lang="en-US" dirty="0"/>
              <a:t>(old and new) tailing dumps for warm period of the year by the variants: </a:t>
            </a:r>
            <a:endParaRPr lang="ru-RU" dirty="0"/>
          </a:p>
          <a:p>
            <a:r>
              <a:rPr lang="en-US" dirty="0"/>
              <a:t>1. Using emission values calculated at wind speed not exceeded in 95 % of cases (U*); </a:t>
            </a:r>
            <a:endParaRPr lang="ru-RU" dirty="0"/>
          </a:p>
          <a:p>
            <a:r>
              <a:rPr lang="en-US" dirty="0"/>
              <a:t>2. At an average annual wind </a:t>
            </a:r>
            <a:r>
              <a:rPr lang="en-US" dirty="0" smtClean="0"/>
              <a:t>speed</a:t>
            </a:r>
            <a:r>
              <a:rPr lang="ru-RU" dirty="0" smtClean="0"/>
              <a:t>;</a:t>
            </a:r>
            <a:endParaRPr lang="en-US" dirty="0" smtClean="0"/>
          </a:p>
          <a:p>
            <a:r>
              <a:rPr lang="en-US" dirty="0" smtClean="0"/>
              <a:t>3. </a:t>
            </a:r>
            <a:r>
              <a:rPr lang="en-US" dirty="0"/>
              <a:t>With material moisture content: 0-0.5; up to 1; up to 3; up  to 5; up to 7;up to 8; up to 9; up to 10; &gt; 10 %.</a:t>
            </a:r>
            <a:endParaRPr lang="ru-RU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952" y="3754085"/>
            <a:ext cx="4624880" cy="2673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10691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2371725"/>
            <a:ext cx="1069181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alt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alt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alt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</a:t>
            </a:r>
            <a:r>
              <a:rPr kumimoji="0" lang="en-US" alt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en-US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572674" y="6427005"/>
            <a:ext cx="409371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prstClr val="black"/>
                </a:solidFill>
              </a:rPr>
              <a:t>Krasnorechensky</a:t>
            </a:r>
            <a:r>
              <a:rPr lang="en-US" sz="1200" dirty="0">
                <a:solidFill>
                  <a:prstClr val="black"/>
                </a:solidFill>
              </a:rPr>
              <a:t> tailing dump block</a:t>
            </a:r>
            <a:endParaRPr lang="ru-RU" sz="12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97879" y="4257180"/>
            <a:ext cx="5068837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800" dirty="0" err="1"/>
              <a:t>Calculation</a:t>
            </a:r>
            <a:r>
              <a:rPr lang="ru-RU" sz="1800" dirty="0"/>
              <a:t> </a:t>
            </a:r>
            <a:r>
              <a:rPr lang="ru-RU" sz="1800" dirty="0" err="1"/>
              <a:t>of</a:t>
            </a:r>
            <a:r>
              <a:rPr lang="ru-RU" sz="1800" dirty="0"/>
              <a:t> </a:t>
            </a:r>
            <a:r>
              <a:rPr lang="ru-RU" sz="1800" dirty="0" err="1"/>
              <a:t>tailing</a:t>
            </a:r>
            <a:r>
              <a:rPr lang="ru-RU" sz="1800" dirty="0"/>
              <a:t> </a:t>
            </a:r>
            <a:r>
              <a:rPr lang="ru-RU" sz="1800" dirty="0" err="1"/>
              <a:t>dumps</a:t>
            </a:r>
            <a:r>
              <a:rPr lang="ru-RU" sz="1800" dirty="0"/>
              <a:t> </a:t>
            </a:r>
            <a:r>
              <a:rPr lang="ru-RU" sz="1800" dirty="0" err="1"/>
              <a:t>dusting</a:t>
            </a:r>
            <a:r>
              <a:rPr lang="ru-RU" sz="1800" dirty="0"/>
              <a:t> </a:t>
            </a:r>
            <a:r>
              <a:rPr lang="ru-RU" sz="1800" dirty="0" err="1"/>
              <a:t>was</a:t>
            </a:r>
            <a:r>
              <a:rPr lang="ru-RU" sz="1800" dirty="0"/>
              <a:t> </a:t>
            </a:r>
            <a:r>
              <a:rPr lang="ru-RU" sz="1800" dirty="0" err="1"/>
              <a:t>performed</a:t>
            </a:r>
            <a:r>
              <a:rPr lang="ru-RU" sz="1800" dirty="0"/>
              <a:t> </a:t>
            </a:r>
            <a:r>
              <a:rPr lang="ru-RU" sz="1800" dirty="0" err="1"/>
              <a:t>according</a:t>
            </a:r>
            <a:r>
              <a:rPr lang="ru-RU" sz="1800" dirty="0"/>
              <a:t> </a:t>
            </a:r>
            <a:r>
              <a:rPr lang="ru-RU" sz="1800" dirty="0" err="1"/>
              <a:t>to</a:t>
            </a:r>
            <a:r>
              <a:rPr lang="ru-RU" sz="1800" dirty="0"/>
              <a:t> </a:t>
            </a:r>
            <a:r>
              <a:rPr lang="ru-RU" sz="1800" dirty="0" err="1"/>
              <a:t>the</a:t>
            </a:r>
            <a:r>
              <a:rPr lang="ru-RU" sz="1800" dirty="0"/>
              <a:t> </a:t>
            </a:r>
            <a:r>
              <a:rPr lang="ru-RU" sz="1800" dirty="0" err="1"/>
              <a:t>methodical</a:t>
            </a:r>
            <a:r>
              <a:rPr lang="ru-RU" sz="1800" dirty="0"/>
              <a:t> </a:t>
            </a:r>
            <a:r>
              <a:rPr lang="ru-RU" sz="1800" dirty="0" err="1"/>
              <a:t>guide</a:t>
            </a:r>
            <a:r>
              <a:rPr lang="ru-RU" sz="1800" dirty="0"/>
              <a:t> </a:t>
            </a:r>
            <a:r>
              <a:rPr lang="ru-RU" sz="1800" dirty="0" err="1"/>
              <a:t>for</a:t>
            </a:r>
            <a:r>
              <a:rPr lang="ru-RU" sz="1800" dirty="0"/>
              <a:t>  </a:t>
            </a:r>
            <a:r>
              <a:rPr lang="ru-RU" sz="1800" dirty="0" err="1"/>
              <a:t>calculation</a:t>
            </a:r>
            <a:r>
              <a:rPr lang="ru-RU" sz="1800" dirty="0"/>
              <a:t> </a:t>
            </a:r>
            <a:r>
              <a:rPr lang="ru-RU" sz="1800" dirty="0" err="1"/>
              <a:t>of</a:t>
            </a:r>
            <a:r>
              <a:rPr lang="ru-RU" sz="1800" dirty="0"/>
              <a:t> </a:t>
            </a:r>
            <a:r>
              <a:rPr lang="ru-RU" sz="1800" dirty="0" err="1"/>
              <a:t>fugitive</a:t>
            </a:r>
            <a:r>
              <a:rPr lang="ru-RU" sz="1800" dirty="0"/>
              <a:t>  </a:t>
            </a:r>
            <a:r>
              <a:rPr lang="ru-RU" sz="1800" dirty="0" err="1"/>
              <a:t>source</a:t>
            </a:r>
            <a:r>
              <a:rPr lang="ru-RU" sz="1800" dirty="0"/>
              <a:t> </a:t>
            </a:r>
            <a:r>
              <a:rPr lang="ru-RU" sz="1800" dirty="0" err="1"/>
              <a:t>emissions</a:t>
            </a:r>
            <a:r>
              <a:rPr lang="ru-RU" sz="1800" dirty="0"/>
              <a:t> </a:t>
            </a:r>
            <a:r>
              <a:rPr lang="ru-RU" sz="1800" dirty="0" err="1"/>
              <a:t>in</a:t>
            </a:r>
            <a:r>
              <a:rPr lang="ru-RU" sz="1800" dirty="0"/>
              <a:t> </a:t>
            </a:r>
            <a:r>
              <a:rPr lang="ru-RU" sz="1800" dirty="0" err="1"/>
              <a:t>the</a:t>
            </a:r>
            <a:r>
              <a:rPr lang="ru-RU" sz="1800" dirty="0"/>
              <a:t> </a:t>
            </a:r>
            <a:r>
              <a:rPr lang="ru-RU" sz="1800" dirty="0" err="1"/>
              <a:t>building</a:t>
            </a:r>
            <a:r>
              <a:rPr lang="ru-RU" sz="1800" dirty="0"/>
              <a:t> </a:t>
            </a:r>
            <a:r>
              <a:rPr lang="ru-RU" sz="1800" dirty="0" err="1"/>
              <a:t>materials</a:t>
            </a:r>
            <a:r>
              <a:rPr lang="ru-RU" sz="1800" dirty="0"/>
              <a:t> </a:t>
            </a:r>
            <a:r>
              <a:rPr lang="ru-RU" sz="1800" dirty="0" err="1"/>
              <a:t>industry</a:t>
            </a:r>
            <a:r>
              <a:rPr lang="ru-RU" sz="1800" dirty="0"/>
              <a:t> (2000</a:t>
            </a:r>
            <a:r>
              <a:rPr lang="ru-RU" sz="1800" dirty="0" smtClean="0"/>
              <a:t>). </a:t>
            </a:r>
            <a:endParaRPr lang="en-US" sz="1800" dirty="0" smtClean="0"/>
          </a:p>
          <a:p>
            <a:pPr algn="just"/>
            <a:r>
              <a:rPr lang="ru-RU" sz="1800" dirty="0" err="1" smtClean="0"/>
              <a:t>To</a:t>
            </a:r>
            <a:r>
              <a:rPr lang="ru-RU" sz="1800" dirty="0" smtClean="0"/>
              <a:t> </a:t>
            </a:r>
            <a:r>
              <a:rPr lang="ru-RU" sz="1800" dirty="0" err="1"/>
              <a:t>calculate</a:t>
            </a:r>
            <a:r>
              <a:rPr lang="ru-RU" sz="1800" dirty="0"/>
              <a:t> </a:t>
            </a:r>
            <a:r>
              <a:rPr lang="ru-RU" sz="1800" dirty="0" err="1"/>
              <a:t>the</a:t>
            </a:r>
            <a:r>
              <a:rPr lang="ru-RU" sz="1800" dirty="0"/>
              <a:t> </a:t>
            </a:r>
            <a:r>
              <a:rPr lang="ru-RU" sz="1800" dirty="0" err="1"/>
              <a:t>ground</a:t>
            </a:r>
            <a:r>
              <a:rPr lang="ru-RU" sz="1800" dirty="0"/>
              <a:t> </a:t>
            </a:r>
            <a:r>
              <a:rPr lang="ru-RU" sz="1800" dirty="0" err="1"/>
              <a:t>level</a:t>
            </a:r>
            <a:r>
              <a:rPr lang="ru-RU" sz="1800" dirty="0"/>
              <a:t> </a:t>
            </a:r>
            <a:r>
              <a:rPr lang="ru-RU" sz="1800" dirty="0" err="1"/>
              <a:t>concentrations</a:t>
            </a:r>
            <a:r>
              <a:rPr lang="ru-RU" sz="1800" dirty="0"/>
              <a:t>, </a:t>
            </a:r>
            <a:r>
              <a:rPr lang="ru-RU" sz="1800" dirty="0" err="1"/>
              <a:t>the</a:t>
            </a:r>
            <a:r>
              <a:rPr lang="ru-RU" sz="1800" dirty="0"/>
              <a:t> </a:t>
            </a:r>
            <a:r>
              <a:rPr lang="ru-RU" sz="1800" dirty="0" err="1"/>
              <a:t>program</a:t>
            </a:r>
            <a:r>
              <a:rPr lang="ru-RU" sz="1800" dirty="0"/>
              <a:t> UPAPE (</a:t>
            </a:r>
            <a:r>
              <a:rPr lang="ru-RU" sz="1800" dirty="0" err="1"/>
              <a:t>Unified</a:t>
            </a:r>
            <a:r>
              <a:rPr lang="ru-RU" sz="1800" dirty="0"/>
              <a:t> </a:t>
            </a:r>
            <a:r>
              <a:rPr lang="ru-RU" sz="1800" dirty="0" err="1"/>
              <a:t>Program</a:t>
            </a:r>
            <a:r>
              <a:rPr lang="ru-RU" sz="1800" dirty="0"/>
              <a:t> </a:t>
            </a:r>
            <a:r>
              <a:rPr lang="ru-RU" sz="1800" dirty="0" err="1"/>
              <a:t>of</a:t>
            </a:r>
            <a:r>
              <a:rPr lang="ru-RU" sz="1800" dirty="0"/>
              <a:t> </a:t>
            </a:r>
            <a:r>
              <a:rPr lang="ru-RU" sz="1800" dirty="0" err="1"/>
              <a:t>air</a:t>
            </a:r>
            <a:r>
              <a:rPr lang="ru-RU" sz="1800" dirty="0"/>
              <a:t> </a:t>
            </a:r>
            <a:r>
              <a:rPr lang="ru-RU" sz="1800" dirty="0" err="1"/>
              <a:t>pollution</a:t>
            </a:r>
            <a:r>
              <a:rPr lang="ru-RU" sz="1800" dirty="0"/>
              <a:t> </a:t>
            </a:r>
            <a:r>
              <a:rPr lang="ru-RU" sz="1800" dirty="0" err="1"/>
              <a:t>estimation</a:t>
            </a:r>
            <a:r>
              <a:rPr lang="ru-RU" sz="1800" dirty="0"/>
              <a:t>) </a:t>
            </a:r>
            <a:r>
              <a:rPr lang="ru-RU" sz="1800" dirty="0" err="1"/>
              <a:t>Ecolog</a:t>
            </a:r>
            <a:r>
              <a:rPr lang="ru-RU" sz="1800" dirty="0"/>
              <a:t> - 4.6 </a:t>
            </a:r>
            <a:r>
              <a:rPr lang="ru-RU" sz="1800" dirty="0" err="1"/>
              <a:t>was</a:t>
            </a:r>
            <a:r>
              <a:rPr lang="ru-RU" sz="1800" dirty="0"/>
              <a:t> </a:t>
            </a:r>
            <a:r>
              <a:rPr lang="ru-RU" sz="1800" dirty="0" err="1"/>
              <a:t>used</a:t>
            </a:r>
            <a:r>
              <a:rPr lang="ru-RU" sz="1800" dirty="0"/>
              <a:t> </a:t>
            </a:r>
            <a:r>
              <a:rPr lang="ru-RU" sz="1800" dirty="0" err="1"/>
              <a:t>according</a:t>
            </a:r>
            <a:r>
              <a:rPr lang="ru-RU" sz="1800" dirty="0"/>
              <a:t> </a:t>
            </a:r>
            <a:r>
              <a:rPr lang="ru-RU" sz="1800" dirty="0" err="1"/>
              <a:t>to</a:t>
            </a:r>
            <a:r>
              <a:rPr lang="ru-RU" sz="1800" dirty="0"/>
              <a:t> MPEE-2017 (</a:t>
            </a:r>
            <a:r>
              <a:rPr lang="ru-RU" sz="1800" dirty="0" err="1"/>
              <a:t>Methods</a:t>
            </a:r>
            <a:r>
              <a:rPr lang="ru-RU" sz="1800" dirty="0"/>
              <a:t> </a:t>
            </a:r>
            <a:r>
              <a:rPr lang="ru-RU" sz="1800" dirty="0" err="1"/>
              <a:t>of</a:t>
            </a:r>
            <a:r>
              <a:rPr lang="ru-RU" sz="1800" dirty="0"/>
              <a:t> </a:t>
            </a:r>
            <a:r>
              <a:rPr lang="ru-RU" sz="1800" dirty="0" err="1"/>
              <a:t>pollutants</a:t>
            </a:r>
            <a:r>
              <a:rPr lang="ru-RU" sz="1800" dirty="0"/>
              <a:t> </a:t>
            </a:r>
            <a:r>
              <a:rPr lang="ru-RU" sz="1800" dirty="0" err="1"/>
              <a:t>emission</a:t>
            </a:r>
            <a:r>
              <a:rPr lang="ru-RU" sz="1800" dirty="0"/>
              <a:t> </a:t>
            </a:r>
            <a:r>
              <a:rPr lang="ru-RU" sz="1800" dirty="0" err="1"/>
              <a:t>estimation</a:t>
            </a:r>
            <a:r>
              <a:rPr lang="ru-RU" sz="1800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1130964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traight Connector 28">
            <a:extLst>
              <a:ext uri="{FF2B5EF4-FFF2-40B4-BE49-F238E27FC236}">
                <a16:creationId xmlns="" xmlns:a16="http://schemas.microsoft.com/office/drawing/2014/main" id="{81C66F88-F311-428E-BA1E-42D180A1B72D}"/>
              </a:ext>
            </a:extLst>
          </p:cNvPr>
          <p:cNvCxnSpPr>
            <a:cxnSpLocks/>
          </p:cNvCxnSpPr>
          <p:nvPr/>
        </p:nvCxnSpPr>
        <p:spPr>
          <a:xfrm>
            <a:off x="4232037" y="7000710"/>
            <a:ext cx="0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9FAB-A82C-4298-BDC6-19C4DC98793D}" type="slidenum">
              <a:rPr lang="en-MY" smtClean="0"/>
              <a:t>3</a:t>
            </a:fld>
            <a:endParaRPr lang="en-MY"/>
          </a:p>
        </p:txBody>
      </p:sp>
      <p:sp>
        <p:nvSpPr>
          <p:cNvPr id="3" name="Прямоугольник 2"/>
          <p:cNvSpPr/>
          <p:nvPr/>
        </p:nvSpPr>
        <p:spPr>
          <a:xfrm>
            <a:off x="377354" y="1327653"/>
            <a:ext cx="12695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GB" sz="2400" b="1" spc="-45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38" name="Text Box 16">
            <a:extLst>
              <a:ext uri="{FF2B5EF4-FFF2-40B4-BE49-F238E27FC236}">
                <a16:creationId xmlns="" xmlns:a16="http://schemas.microsoft.com/office/drawing/2014/main" id="{52A1B88A-7472-4B18-87BB-644CECC9D1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9880" y="679160"/>
            <a:ext cx="728708" cy="159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12916" tIns="12916" rIns="12916" bIns="12916" numCol="1" anchor="t" anchorCtr="0" compatLnSpc="1">
            <a:prstTxWarp prst="textNoShape">
              <a:avLst/>
            </a:prstTxWarp>
          </a:bodyPr>
          <a:lstStyle/>
          <a:p>
            <a:pPr defTabSz="322937" fontAlgn="base">
              <a:spcBef>
                <a:spcPct val="0"/>
              </a:spcBef>
              <a:spcAft>
                <a:spcPct val="0"/>
              </a:spcAft>
            </a:pPr>
            <a:r>
              <a:rPr lang="en-MY" sz="849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Keywords</a:t>
            </a:r>
            <a:r>
              <a:rPr lang="en-US" sz="849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634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="" xmlns:a16="http://schemas.microsoft.com/office/drawing/2014/main" id="{6E2E0B8F-7495-4E36-9F62-531344E197D6}"/>
              </a:ext>
            </a:extLst>
          </p:cNvPr>
          <p:cNvSpPr txBox="1"/>
          <p:nvPr/>
        </p:nvSpPr>
        <p:spPr>
          <a:xfrm>
            <a:off x="8705662" y="943342"/>
            <a:ext cx="179722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</a:rPr>
              <a:t>keywords</a:t>
            </a:r>
          </a:p>
        </p:txBody>
      </p:sp>
      <p:sp>
        <p:nvSpPr>
          <p:cNvPr id="40" name="Rectangle 7">
            <a:extLst>
              <a:ext uri="{FF2B5EF4-FFF2-40B4-BE49-F238E27FC236}">
                <a16:creationId xmlns="" xmlns:a16="http://schemas.microsoft.com/office/drawing/2014/main" id="{84EB3EF1-880A-491B-9CD7-022EFAB6A593}"/>
              </a:ext>
            </a:extLst>
          </p:cNvPr>
          <p:cNvSpPr/>
          <p:nvPr/>
        </p:nvSpPr>
        <p:spPr>
          <a:xfrm>
            <a:off x="935874" y="603993"/>
            <a:ext cx="8455260" cy="441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300"/>
              </a:spcAft>
              <a:tabLst>
                <a:tab pos="4508500" algn="r"/>
              </a:tabLst>
            </a:pPr>
            <a:r>
              <a:rPr lang="en-US" sz="10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Names </a:t>
            </a:r>
            <a:r>
              <a:rPr lang="en-US" sz="1000" dirty="0"/>
              <a:t>A.A. </a:t>
            </a:r>
            <a:r>
              <a:rPr lang="en-US" sz="1000" dirty="0" err="1"/>
              <a:t>Cherentsova</a:t>
            </a:r>
            <a:r>
              <a:rPr lang="en-US" sz="1000" dirty="0"/>
              <a:t>, L. P. </a:t>
            </a:r>
            <a:r>
              <a:rPr lang="en-US" sz="1000" dirty="0" err="1"/>
              <a:t>Maiorova</a:t>
            </a:r>
            <a:r>
              <a:rPr lang="en-US" sz="1000" dirty="0"/>
              <a:t>, L.T. Krupskaya, </a:t>
            </a:r>
            <a:r>
              <a:rPr lang="en-US" sz="1000" dirty="0" err="1"/>
              <a:t>M.Yu</a:t>
            </a:r>
            <a:r>
              <a:rPr lang="en-US" sz="1000" dirty="0"/>
              <a:t>. </a:t>
            </a:r>
            <a:r>
              <a:rPr lang="en-US" sz="1000" dirty="0" err="1"/>
              <a:t>Filatova</a:t>
            </a:r>
            <a:endParaRPr lang="ru-RU" sz="1000" b="1" dirty="0">
              <a:solidFill>
                <a:srgbClr val="445263"/>
              </a:solidFill>
            </a:endParaRPr>
          </a:p>
          <a:p>
            <a:pPr>
              <a:lnSpc>
                <a:spcPct val="115000"/>
              </a:lnSpc>
            </a:pPr>
            <a:r>
              <a:rPr lang="en-US" sz="8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Affiliations </a:t>
            </a:r>
            <a:r>
              <a:rPr lang="en-US" sz="800" dirty="0"/>
              <a:t>Pacific National University,</a:t>
            </a:r>
            <a:r>
              <a:rPr lang="en-US" sz="800" baseline="30000" dirty="0"/>
              <a:t> </a:t>
            </a:r>
            <a:r>
              <a:rPr lang="en-US" sz="800" dirty="0"/>
              <a:t>Far East Forestry Research Institute, Khabarovsk, 680030, </a:t>
            </a:r>
            <a:r>
              <a:rPr lang="en-US" sz="800" dirty="0" smtClean="0"/>
              <a:t>Russia</a:t>
            </a:r>
            <a:endParaRPr lang="ru-RU" sz="800" b="1" dirty="0">
              <a:solidFill>
                <a:srgbClr val="445263"/>
              </a:solidFill>
            </a:endParaRPr>
          </a:p>
        </p:txBody>
      </p:sp>
      <p:sp>
        <p:nvSpPr>
          <p:cNvPr id="41" name="Text Box 2">
            <a:extLst>
              <a:ext uri="{FF2B5EF4-FFF2-40B4-BE49-F238E27FC236}">
                <a16:creationId xmlns="" xmlns:a16="http://schemas.microsoft.com/office/drawing/2014/main" id="{00EC476F-F698-4BDF-8A5D-10E4BCC3EE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7519" y="340928"/>
            <a:ext cx="8458867" cy="270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12916" tIns="12916" rIns="12916" bIns="12916" numCol="1" anchor="ctr" anchorCtr="0" compatLnSpc="1">
            <a:prstTxWarp prst="textNoShape">
              <a:avLst/>
            </a:prstTxWarp>
          </a:bodyPr>
          <a:lstStyle/>
          <a:p>
            <a:pPr algn="ctr" defTabSz="322937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Title </a:t>
            </a:r>
            <a:r>
              <a:rPr lang="en-US" sz="1200" dirty="0"/>
              <a:t>Modeling of tailing dumps dusting at different wind </a:t>
            </a:r>
            <a:r>
              <a:rPr lang="en-US" sz="1200" dirty="0" smtClean="0"/>
              <a:t>speeds</a:t>
            </a:r>
            <a:r>
              <a:rPr lang="en-US" sz="1200" dirty="0"/>
              <a:t> Modeling of tailing dumps dusting at different wind speeds</a:t>
            </a:r>
            <a:endParaRPr lang="en-MY" sz="12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Рисунок 17">
            <a:extLst>
              <a:ext uri="{FF2B5EF4-FFF2-40B4-BE49-F238E27FC236}">
                <a16:creationId xmlns="" xmlns:a16="http://schemas.microsoft.com/office/drawing/2014/main" id="{016B3565-0CFB-437F-B39E-8570E54D27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62" y="54363"/>
            <a:ext cx="777481" cy="371839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="" xmlns:a16="http://schemas.microsoft.com/office/drawing/2014/main" id="{4FEE8285-680B-4AC8-A547-5C210FC93A5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4234" y="-8392"/>
            <a:ext cx="685471" cy="484598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="" xmlns:a16="http://schemas.microsoft.com/office/drawing/2014/main" id="{4FB7CC8C-0D50-4E43-BF0F-7AB7830C403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94" r="7100"/>
          <a:stretch/>
        </p:blipFill>
        <p:spPr>
          <a:xfrm>
            <a:off x="9799705" y="9402"/>
            <a:ext cx="864000" cy="461762"/>
          </a:xfrm>
          <a:prstGeom prst="rect">
            <a:avLst/>
          </a:prstGeom>
        </p:spPr>
      </p:pic>
      <p:sp>
        <p:nvSpPr>
          <p:cNvPr id="21" name="Rectangle 4">
            <a:extLst>
              <a:ext uri="{FF2B5EF4-FFF2-40B4-BE49-F238E27FC236}">
                <a16:creationId xmlns="" xmlns:a16="http://schemas.microsoft.com/office/drawing/2014/main" id="{82568482-9FC6-4028-B91D-34693AC2D6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928" y="6732165"/>
            <a:ext cx="10313957" cy="10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wrap="square" lIns="12916" tIns="12916" rIns="12916" bIns="12916" numCol="1" anchor="t" anchorCtr="0" compatLnSpc="1">
            <a:prstTxWarp prst="textNoShape">
              <a:avLst/>
            </a:prstTxWarp>
          </a:bodyPr>
          <a:lstStyle/>
          <a:p>
            <a:endParaRPr lang="en-MY" sz="723" dirty="0"/>
          </a:p>
        </p:txBody>
      </p:sp>
      <p:cxnSp>
        <p:nvCxnSpPr>
          <p:cNvPr id="23" name="AutoShape 21">
            <a:extLst>
              <a:ext uri="{FF2B5EF4-FFF2-40B4-BE49-F238E27FC236}">
                <a16:creationId xmlns="" xmlns:a16="http://schemas.microsoft.com/office/drawing/2014/main" id="{EDBBDBA8-8218-4390-B2F6-D51BFE7BFF3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88928" y="1179810"/>
            <a:ext cx="10230718" cy="0"/>
          </a:xfrm>
          <a:prstGeom prst="straightConnector1">
            <a:avLst/>
          </a:prstGeom>
          <a:noFill/>
          <a:ln w="9525" algn="ctr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cxnSp>
      <p:sp>
        <p:nvSpPr>
          <p:cNvPr id="25" name="Rectangle 19">
            <a:extLst>
              <a:ext uri="{FF2B5EF4-FFF2-40B4-BE49-F238E27FC236}">
                <a16:creationId xmlns="" xmlns:a16="http://schemas.microsoft.com/office/drawing/2014/main" id="{D2DF5777-B313-4885-A0BE-9A5C776D4B39}"/>
              </a:ext>
            </a:extLst>
          </p:cNvPr>
          <p:cNvSpPr/>
          <p:nvPr/>
        </p:nvSpPr>
        <p:spPr>
          <a:xfrm>
            <a:off x="876343" y="80018"/>
            <a:ext cx="839491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III International Scientific Conference on “</a:t>
            </a:r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Sustainable and Efficient Use of Energy, Water and Natural Resources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”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834526" y="1558485"/>
            <a:ext cx="826390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sz="2400" dirty="0" err="1" smtClean="0"/>
              <a:t>The</a:t>
            </a:r>
            <a:r>
              <a:rPr lang="ru-RU" sz="2400" dirty="0" smtClean="0"/>
              <a:t> </a:t>
            </a:r>
            <a:r>
              <a:rPr lang="ru-RU" sz="2400" dirty="0" err="1"/>
              <a:t>geochemical</a:t>
            </a:r>
            <a:r>
              <a:rPr lang="ru-RU" sz="2400" dirty="0"/>
              <a:t> </a:t>
            </a:r>
            <a:r>
              <a:rPr lang="ru-RU" sz="2400" dirty="0" err="1"/>
              <a:t>series</a:t>
            </a:r>
            <a:r>
              <a:rPr lang="ru-RU" sz="2400" dirty="0"/>
              <a:t> </a:t>
            </a:r>
            <a:r>
              <a:rPr lang="ru-RU" sz="2400" dirty="0" err="1"/>
              <a:t>of</a:t>
            </a:r>
            <a:r>
              <a:rPr lang="ru-RU" sz="2400" dirty="0"/>
              <a:t> </a:t>
            </a:r>
            <a:r>
              <a:rPr lang="ru-RU" sz="2400" dirty="0" err="1"/>
              <a:t>surface</a:t>
            </a:r>
            <a:r>
              <a:rPr lang="ru-RU" sz="2400" dirty="0"/>
              <a:t> </a:t>
            </a:r>
            <a:r>
              <a:rPr lang="ru-RU" sz="2400" dirty="0" err="1"/>
              <a:t>concentrations</a:t>
            </a:r>
            <a:r>
              <a:rPr lang="ru-RU" sz="2400" dirty="0"/>
              <a:t> </a:t>
            </a:r>
            <a:r>
              <a:rPr lang="ru-RU" sz="2400" dirty="0" err="1"/>
              <a:t>in</a:t>
            </a:r>
            <a:r>
              <a:rPr lang="ru-RU" sz="2400" dirty="0"/>
              <a:t> </a:t>
            </a:r>
            <a:r>
              <a:rPr lang="ru-RU" sz="2400" dirty="0" err="1"/>
              <a:t>the</a:t>
            </a:r>
            <a:r>
              <a:rPr lang="ru-RU" sz="2400" dirty="0"/>
              <a:t> </a:t>
            </a:r>
            <a:r>
              <a:rPr lang="ru-RU" sz="2400" dirty="0" err="1"/>
              <a:t>atmosphere</a:t>
            </a:r>
            <a:r>
              <a:rPr lang="ru-RU" sz="2400" dirty="0"/>
              <a:t> (</a:t>
            </a:r>
            <a:r>
              <a:rPr lang="ru-RU" sz="2400" dirty="0" err="1"/>
              <a:t>mg</a:t>
            </a:r>
            <a:r>
              <a:rPr lang="ru-RU" sz="2400" dirty="0"/>
              <a:t>/m</a:t>
            </a:r>
            <a:r>
              <a:rPr lang="ru-RU" sz="2400" baseline="30000" dirty="0"/>
              <a:t>3</a:t>
            </a:r>
            <a:r>
              <a:rPr lang="ru-RU" sz="2400" dirty="0"/>
              <a:t>) </a:t>
            </a:r>
            <a:r>
              <a:rPr lang="ru-RU" sz="2400" dirty="0" err="1"/>
              <a:t>within</a:t>
            </a:r>
            <a:r>
              <a:rPr lang="ru-RU" sz="2400" dirty="0"/>
              <a:t> </a:t>
            </a:r>
            <a:r>
              <a:rPr lang="ru-RU" sz="2400" dirty="0" err="1"/>
              <a:t>the</a:t>
            </a:r>
            <a:r>
              <a:rPr lang="ru-RU" sz="2400" dirty="0"/>
              <a:t> </a:t>
            </a:r>
            <a:r>
              <a:rPr lang="ru-RU" sz="2400" dirty="0" err="1"/>
              <a:t>limits</a:t>
            </a:r>
            <a:r>
              <a:rPr lang="ru-RU" sz="2400" dirty="0"/>
              <a:t> </a:t>
            </a:r>
            <a:r>
              <a:rPr lang="ru-RU" sz="2400" dirty="0" err="1"/>
              <a:t>of</a:t>
            </a:r>
            <a:r>
              <a:rPr lang="ru-RU" sz="2400" dirty="0"/>
              <a:t> </a:t>
            </a:r>
            <a:r>
              <a:rPr lang="ru-RU" sz="2400" dirty="0" err="1"/>
              <a:t>the</a:t>
            </a:r>
            <a:r>
              <a:rPr lang="ru-RU" sz="2400" dirty="0"/>
              <a:t> </a:t>
            </a:r>
            <a:r>
              <a:rPr lang="ru-RU" sz="2400" dirty="0" err="1"/>
              <a:t>tailing</a:t>
            </a:r>
            <a:r>
              <a:rPr lang="ru-RU" sz="2400" dirty="0"/>
              <a:t> </a:t>
            </a:r>
            <a:r>
              <a:rPr lang="ru-RU" sz="2400" dirty="0" err="1"/>
              <a:t>dump</a:t>
            </a:r>
            <a:r>
              <a:rPr lang="ru-RU" sz="2400" dirty="0"/>
              <a:t> </a:t>
            </a:r>
            <a:r>
              <a:rPr lang="ru-RU" sz="2400" dirty="0" err="1"/>
              <a:t>impact</a:t>
            </a:r>
            <a:r>
              <a:rPr lang="ru-RU" sz="2400" dirty="0"/>
              <a:t> </a:t>
            </a:r>
            <a:r>
              <a:rPr lang="ru-RU" sz="2400" dirty="0" err="1"/>
              <a:t>for</a:t>
            </a:r>
            <a:r>
              <a:rPr lang="ru-RU" sz="2400" dirty="0"/>
              <a:t> </a:t>
            </a:r>
            <a:r>
              <a:rPr lang="ru-RU" sz="2400" dirty="0" err="1"/>
              <a:t>compounds</a:t>
            </a:r>
            <a:r>
              <a:rPr lang="ru-RU" sz="2400" dirty="0"/>
              <a:t> </a:t>
            </a:r>
            <a:r>
              <a:rPr lang="ru-RU" sz="2400" dirty="0" err="1"/>
              <a:t>of</a:t>
            </a:r>
            <a:r>
              <a:rPr lang="ru-RU" sz="2400" dirty="0"/>
              <a:t> </a:t>
            </a:r>
            <a:r>
              <a:rPr lang="ru-RU" sz="2400" dirty="0" err="1"/>
              <a:t>heavy</a:t>
            </a:r>
            <a:r>
              <a:rPr lang="ru-RU" sz="2400" dirty="0"/>
              <a:t> </a:t>
            </a:r>
            <a:r>
              <a:rPr lang="ru-RU" sz="2400" dirty="0" err="1"/>
              <a:t>metals</a:t>
            </a:r>
            <a:r>
              <a:rPr lang="ru-RU" sz="2400" dirty="0"/>
              <a:t> </a:t>
            </a:r>
            <a:r>
              <a:rPr lang="ru-RU" sz="2400" dirty="0" err="1"/>
              <a:t>and</a:t>
            </a:r>
            <a:r>
              <a:rPr lang="ru-RU" sz="2400" dirty="0"/>
              <a:t> </a:t>
            </a:r>
            <a:r>
              <a:rPr lang="ru-RU" sz="2400" dirty="0" err="1"/>
              <a:t>arsenic</a:t>
            </a:r>
            <a:r>
              <a:rPr lang="ru-RU" sz="2400" dirty="0"/>
              <a:t> </a:t>
            </a:r>
            <a:r>
              <a:rPr lang="ru-RU" sz="2400" dirty="0" err="1"/>
              <a:t>are</a:t>
            </a:r>
            <a:r>
              <a:rPr lang="ru-RU" sz="2400" dirty="0"/>
              <a:t> </a:t>
            </a:r>
            <a:r>
              <a:rPr lang="ru-RU" sz="2400" dirty="0" err="1"/>
              <a:t>as</a:t>
            </a:r>
            <a:r>
              <a:rPr lang="ru-RU" sz="2400" dirty="0"/>
              <a:t> </a:t>
            </a:r>
            <a:r>
              <a:rPr lang="ru-RU" sz="2400" dirty="0" err="1" smtClean="0"/>
              <a:t>follows</a:t>
            </a:r>
            <a:r>
              <a:rPr lang="en-US" sz="2400" dirty="0" smtClean="0"/>
              <a:t> (</a:t>
            </a:r>
            <a:r>
              <a:rPr lang="en-US" sz="2400" dirty="0" err="1"/>
              <a:t>Krasnorechensky</a:t>
            </a:r>
            <a:r>
              <a:rPr lang="en-US" sz="2400" dirty="0"/>
              <a:t> settlement residential zone</a:t>
            </a:r>
            <a:r>
              <a:rPr lang="en-US" sz="2400" dirty="0" smtClean="0"/>
              <a:t>)</a:t>
            </a:r>
            <a:r>
              <a:rPr lang="ru-RU" sz="2400" dirty="0" smtClean="0"/>
              <a:t>: </a:t>
            </a:r>
            <a:r>
              <a:rPr lang="en-US" sz="2400" dirty="0" err="1"/>
              <a:t>Pb</a:t>
            </a:r>
            <a:r>
              <a:rPr lang="en-US" sz="2400" dirty="0"/>
              <a:t> &gt; </a:t>
            </a:r>
            <a:r>
              <a:rPr lang="en-US" sz="2400" dirty="0" err="1"/>
              <a:t>Mn</a:t>
            </a:r>
            <a:r>
              <a:rPr lang="en-US" sz="2400" dirty="0"/>
              <a:t> &gt; As &gt; Zn &gt; Cu, Sn &gt; Cr &gt; Ni &gt; Co &gt; Mo &gt; </a:t>
            </a:r>
            <a:r>
              <a:rPr lang="en-US" sz="2400" dirty="0" smtClean="0"/>
              <a:t>Hg.</a:t>
            </a:r>
          </a:p>
          <a:p>
            <a:pPr marL="457200" indent="-457200">
              <a:buAutoNum type="arabicPeriod"/>
            </a:pPr>
            <a:r>
              <a:rPr lang="ru-RU" sz="2400" dirty="0" err="1" smtClean="0"/>
              <a:t>At</a:t>
            </a:r>
            <a:r>
              <a:rPr lang="ru-RU" sz="2400" dirty="0" smtClean="0"/>
              <a:t> </a:t>
            </a:r>
            <a:r>
              <a:rPr lang="ru-RU" sz="2400" dirty="0" err="1"/>
              <a:t>the</a:t>
            </a:r>
            <a:r>
              <a:rPr lang="ru-RU" sz="2400" dirty="0"/>
              <a:t> </a:t>
            </a:r>
            <a:r>
              <a:rPr lang="ru-RU" sz="2400" dirty="0" err="1"/>
              <a:t>residential</a:t>
            </a:r>
            <a:r>
              <a:rPr lang="ru-RU" sz="2400" dirty="0"/>
              <a:t> </a:t>
            </a:r>
            <a:r>
              <a:rPr lang="ru-RU" sz="2400" dirty="0" err="1"/>
              <a:t>area</a:t>
            </a:r>
            <a:r>
              <a:rPr lang="ru-RU" sz="2400" dirty="0"/>
              <a:t> </a:t>
            </a:r>
            <a:r>
              <a:rPr lang="ru-RU" sz="2400" dirty="0" err="1"/>
              <a:t>of</a:t>
            </a:r>
            <a:r>
              <a:rPr lang="ru-RU" sz="2400" dirty="0"/>
              <a:t> </a:t>
            </a:r>
            <a:r>
              <a:rPr lang="ru-RU" sz="2400" dirty="0" err="1"/>
              <a:t>the</a:t>
            </a:r>
            <a:r>
              <a:rPr lang="ru-RU" sz="2400" dirty="0"/>
              <a:t> </a:t>
            </a:r>
            <a:r>
              <a:rPr lang="ru-RU" sz="2400" dirty="0" err="1"/>
              <a:t>Krasnorechensky</a:t>
            </a:r>
            <a:r>
              <a:rPr lang="ru-RU" sz="2400" dirty="0"/>
              <a:t> </a:t>
            </a:r>
            <a:r>
              <a:rPr lang="ru-RU" sz="2400" dirty="0" err="1"/>
              <a:t>site</a:t>
            </a:r>
            <a:r>
              <a:rPr lang="ru-RU" sz="2400" dirty="0"/>
              <a:t>, </a:t>
            </a:r>
            <a:r>
              <a:rPr lang="ru-RU" sz="2400" dirty="0" err="1"/>
              <a:t>it</a:t>
            </a:r>
            <a:r>
              <a:rPr lang="ru-RU" sz="2400" dirty="0"/>
              <a:t> </a:t>
            </a:r>
            <a:r>
              <a:rPr lang="ru-RU" sz="2400" dirty="0" err="1"/>
              <a:t>was</a:t>
            </a:r>
            <a:r>
              <a:rPr lang="ru-RU" sz="2400" dirty="0"/>
              <a:t> </a:t>
            </a:r>
            <a:r>
              <a:rPr lang="ru-RU" sz="2400" dirty="0" err="1"/>
              <a:t>revealed</a:t>
            </a:r>
            <a:r>
              <a:rPr lang="ru-RU" sz="2400" dirty="0"/>
              <a:t> </a:t>
            </a:r>
            <a:r>
              <a:rPr lang="ru-RU" sz="2400" dirty="0" err="1"/>
              <a:t>that</a:t>
            </a:r>
            <a:r>
              <a:rPr lang="ru-RU" sz="2400" dirty="0"/>
              <a:t> </a:t>
            </a:r>
            <a:r>
              <a:rPr lang="ru-RU" sz="2400" dirty="0" err="1"/>
              <a:t>the</a:t>
            </a:r>
            <a:r>
              <a:rPr lang="ru-RU" sz="2400" dirty="0"/>
              <a:t>  </a:t>
            </a:r>
            <a:r>
              <a:rPr lang="ru-RU" sz="2400" dirty="0" err="1"/>
              <a:t>hygienic</a:t>
            </a:r>
            <a:r>
              <a:rPr lang="ru-RU" sz="2400" dirty="0"/>
              <a:t> </a:t>
            </a:r>
            <a:r>
              <a:rPr lang="ru-RU" sz="2400" dirty="0" err="1"/>
              <a:t>requirements</a:t>
            </a:r>
            <a:r>
              <a:rPr lang="ru-RU" sz="2400" dirty="0"/>
              <a:t>  </a:t>
            </a:r>
            <a:r>
              <a:rPr lang="ru-RU" sz="2400" dirty="0" err="1"/>
              <a:t>were</a:t>
            </a:r>
            <a:r>
              <a:rPr lang="ru-RU" sz="2400" dirty="0"/>
              <a:t> </a:t>
            </a:r>
            <a:r>
              <a:rPr lang="ru-RU" sz="2400" dirty="0" err="1"/>
              <a:t>exceeded</a:t>
            </a:r>
            <a:r>
              <a:rPr lang="ru-RU" sz="2400" dirty="0"/>
              <a:t>:  </a:t>
            </a:r>
            <a:r>
              <a:rPr lang="ru-RU" sz="2400" dirty="0" err="1"/>
              <a:t>for</a:t>
            </a:r>
            <a:r>
              <a:rPr lang="ru-RU" sz="2400" dirty="0"/>
              <a:t> </a:t>
            </a:r>
            <a:r>
              <a:rPr lang="ru-RU" sz="2400" dirty="0" err="1"/>
              <a:t>manganese</a:t>
            </a:r>
            <a:r>
              <a:rPr lang="ru-RU" sz="2400" dirty="0"/>
              <a:t> </a:t>
            </a:r>
            <a:r>
              <a:rPr lang="ru-RU" sz="2400" dirty="0" err="1"/>
              <a:t>compounds</a:t>
            </a:r>
            <a:r>
              <a:rPr lang="ru-RU" sz="2400" dirty="0"/>
              <a:t> - </a:t>
            </a:r>
            <a:r>
              <a:rPr lang="ru-RU" sz="2400" dirty="0" err="1"/>
              <a:t>in</a:t>
            </a:r>
            <a:r>
              <a:rPr lang="ru-RU" sz="2400" dirty="0"/>
              <a:t> 1.07-3.3 </a:t>
            </a:r>
            <a:r>
              <a:rPr lang="ru-RU" sz="2400" dirty="0" err="1"/>
              <a:t>times</a:t>
            </a:r>
            <a:r>
              <a:rPr lang="ru-RU" sz="2400" dirty="0"/>
              <a:t> (</a:t>
            </a:r>
            <a:r>
              <a:rPr lang="ru-RU" sz="2400" dirty="0" err="1"/>
              <a:t>when</a:t>
            </a:r>
            <a:r>
              <a:rPr lang="ru-RU" sz="2400" dirty="0"/>
              <a:t> </a:t>
            </a:r>
            <a:r>
              <a:rPr lang="ru-RU" sz="2400" dirty="0" err="1"/>
              <a:t>the</a:t>
            </a:r>
            <a:r>
              <a:rPr lang="ru-RU" sz="2400" dirty="0"/>
              <a:t> </a:t>
            </a:r>
            <a:r>
              <a:rPr lang="ru-RU" sz="2400" dirty="0" err="1"/>
              <a:t>wind</a:t>
            </a:r>
            <a:r>
              <a:rPr lang="ru-RU" sz="2400" dirty="0"/>
              <a:t> </a:t>
            </a:r>
            <a:r>
              <a:rPr lang="ru-RU" sz="2400" dirty="0" err="1"/>
              <a:t>speed</a:t>
            </a:r>
            <a:r>
              <a:rPr lang="ru-RU" sz="2400" dirty="0"/>
              <a:t>  </a:t>
            </a:r>
            <a:r>
              <a:rPr lang="ru-RU" sz="2400" dirty="0" err="1"/>
              <a:t>does</a:t>
            </a:r>
            <a:r>
              <a:rPr lang="ru-RU" sz="2400" dirty="0"/>
              <a:t> </a:t>
            </a:r>
            <a:r>
              <a:rPr lang="ru-RU" sz="2400" dirty="0" err="1"/>
              <a:t>not</a:t>
            </a:r>
            <a:r>
              <a:rPr lang="ru-RU" sz="2400" dirty="0"/>
              <a:t> </a:t>
            </a:r>
            <a:r>
              <a:rPr lang="ru-RU" sz="2400" dirty="0" err="1"/>
              <a:t>exceed</a:t>
            </a:r>
            <a:r>
              <a:rPr lang="ru-RU" sz="2400" dirty="0"/>
              <a:t> </a:t>
            </a:r>
            <a:r>
              <a:rPr lang="ru-RU" sz="2400" dirty="0" err="1"/>
              <a:t>in</a:t>
            </a:r>
            <a:r>
              <a:rPr lang="ru-RU" sz="2400" dirty="0"/>
              <a:t> 95% </a:t>
            </a:r>
            <a:r>
              <a:rPr lang="ru-RU" sz="2400" dirty="0" err="1"/>
              <a:t>of</a:t>
            </a:r>
            <a:r>
              <a:rPr lang="ru-RU" sz="2400" dirty="0"/>
              <a:t> </a:t>
            </a:r>
            <a:r>
              <a:rPr lang="ru-RU" sz="2400" dirty="0" err="1"/>
              <a:t>cases</a:t>
            </a:r>
            <a:r>
              <a:rPr lang="ru-RU" sz="2400" dirty="0"/>
              <a:t>, </a:t>
            </a:r>
            <a:r>
              <a:rPr lang="ru-RU" sz="2400" dirty="0" err="1"/>
              <a:t>the</a:t>
            </a:r>
            <a:r>
              <a:rPr lang="ru-RU" sz="2400" dirty="0"/>
              <a:t> </a:t>
            </a:r>
            <a:r>
              <a:rPr lang="ru-RU" sz="2400" dirty="0" err="1"/>
              <a:t>humidity</a:t>
            </a:r>
            <a:r>
              <a:rPr lang="ru-RU" sz="2400" dirty="0"/>
              <a:t> </a:t>
            </a:r>
            <a:r>
              <a:rPr lang="ru-RU" sz="2400" dirty="0" err="1"/>
              <a:t>of</a:t>
            </a:r>
            <a:r>
              <a:rPr lang="ru-RU" sz="2400" dirty="0"/>
              <a:t> </a:t>
            </a:r>
            <a:r>
              <a:rPr lang="ru-RU" sz="2400" dirty="0" err="1"/>
              <a:t>the</a:t>
            </a:r>
            <a:r>
              <a:rPr lang="ru-RU" sz="2400" dirty="0"/>
              <a:t> </a:t>
            </a:r>
            <a:r>
              <a:rPr lang="ru-RU" sz="2400" dirty="0" err="1"/>
              <a:t>material</a:t>
            </a:r>
            <a:r>
              <a:rPr lang="ru-RU" sz="2400" dirty="0"/>
              <a:t> - </a:t>
            </a:r>
            <a:r>
              <a:rPr lang="ru-RU" sz="2400" dirty="0" err="1"/>
              <a:t>from</a:t>
            </a:r>
            <a:r>
              <a:rPr lang="ru-RU" sz="2400" dirty="0"/>
              <a:t> 0-0.5% </a:t>
            </a:r>
            <a:r>
              <a:rPr lang="ru-RU" sz="2400" dirty="0" err="1"/>
              <a:t>to</a:t>
            </a:r>
            <a:r>
              <a:rPr lang="ru-RU" sz="2400" dirty="0"/>
              <a:t> 8%), </a:t>
            </a:r>
            <a:r>
              <a:rPr lang="ru-RU" sz="2400" dirty="0" err="1"/>
              <a:t>for</a:t>
            </a:r>
            <a:r>
              <a:rPr lang="ru-RU" sz="2400" dirty="0"/>
              <a:t> </a:t>
            </a:r>
            <a:r>
              <a:rPr lang="ru-RU" sz="2400" dirty="0" err="1"/>
              <a:t>lead</a:t>
            </a:r>
            <a:r>
              <a:rPr lang="ru-RU" sz="2400" dirty="0"/>
              <a:t> </a:t>
            </a:r>
            <a:r>
              <a:rPr lang="ru-RU" sz="2400" dirty="0" err="1"/>
              <a:t>compounds</a:t>
            </a:r>
            <a:r>
              <a:rPr lang="ru-RU" sz="2400" dirty="0"/>
              <a:t> - </a:t>
            </a:r>
            <a:r>
              <a:rPr lang="ru-RU" sz="2400" dirty="0" err="1"/>
              <a:t>in</a:t>
            </a:r>
            <a:r>
              <a:rPr lang="ru-RU" sz="2400" dirty="0"/>
              <a:t> 2.35-34.54 </a:t>
            </a:r>
            <a:r>
              <a:rPr lang="ru-RU" sz="2400" dirty="0" err="1"/>
              <a:t>times</a:t>
            </a:r>
            <a:r>
              <a:rPr lang="ru-RU" sz="2400" dirty="0"/>
              <a:t> </a:t>
            </a:r>
            <a:r>
              <a:rPr lang="ru-RU" sz="2400" dirty="0" err="1"/>
              <a:t>and</a:t>
            </a:r>
            <a:r>
              <a:rPr lang="ru-RU" sz="2400" dirty="0"/>
              <a:t> </a:t>
            </a:r>
            <a:r>
              <a:rPr lang="ru-RU" sz="2400" dirty="0" err="1"/>
              <a:t>for</a:t>
            </a:r>
            <a:r>
              <a:rPr lang="ru-RU" sz="2400" dirty="0"/>
              <a:t> </a:t>
            </a:r>
            <a:r>
              <a:rPr lang="ru-RU" sz="2400" dirty="0" err="1"/>
              <a:t>inorganic</a:t>
            </a:r>
            <a:r>
              <a:rPr lang="ru-RU" sz="2400" dirty="0"/>
              <a:t> </a:t>
            </a:r>
            <a:r>
              <a:rPr lang="ru-RU" sz="2400" dirty="0" err="1"/>
              <a:t>dust</a:t>
            </a:r>
            <a:r>
              <a:rPr lang="ru-RU" sz="2400" dirty="0"/>
              <a:t>  - </a:t>
            </a:r>
            <a:r>
              <a:rPr lang="ru-RU" sz="2400" dirty="0" err="1"/>
              <a:t>in</a:t>
            </a:r>
            <a:r>
              <a:rPr lang="ru-RU" sz="2400" dirty="0"/>
              <a:t> 2.56-38.16 </a:t>
            </a:r>
            <a:r>
              <a:rPr lang="ru-RU" sz="2400" dirty="0" err="1"/>
              <a:t>times</a:t>
            </a:r>
            <a:r>
              <a:rPr lang="ru-RU" sz="2400" dirty="0"/>
              <a:t> (</a:t>
            </a:r>
            <a:r>
              <a:rPr lang="ru-RU" sz="2400" dirty="0" err="1"/>
              <a:t>when</a:t>
            </a:r>
            <a:r>
              <a:rPr lang="ru-RU" sz="2400" dirty="0"/>
              <a:t> </a:t>
            </a:r>
            <a:r>
              <a:rPr lang="ru-RU" sz="2400" dirty="0" err="1"/>
              <a:t>the</a:t>
            </a:r>
            <a:r>
              <a:rPr lang="ru-RU" sz="2400" dirty="0"/>
              <a:t> </a:t>
            </a:r>
            <a:r>
              <a:rPr lang="ru-RU" sz="2400" dirty="0" err="1"/>
              <a:t>wind</a:t>
            </a:r>
            <a:r>
              <a:rPr lang="ru-RU" sz="2400" dirty="0"/>
              <a:t> </a:t>
            </a:r>
            <a:r>
              <a:rPr lang="ru-RU" sz="2400" dirty="0" err="1"/>
              <a:t>speed</a:t>
            </a:r>
            <a:r>
              <a:rPr lang="ru-RU" sz="2400" dirty="0"/>
              <a:t>  </a:t>
            </a:r>
            <a:r>
              <a:rPr lang="ru-RU" sz="2400" dirty="0" err="1"/>
              <a:t>does</a:t>
            </a:r>
            <a:r>
              <a:rPr lang="ru-RU" sz="2400" dirty="0"/>
              <a:t> </a:t>
            </a:r>
            <a:r>
              <a:rPr lang="ru-RU" sz="2400" dirty="0" err="1"/>
              <a:t>not</a:t>
            </a:r>
            <a:r>
              <a:rPr lang="ru-RU" sz="2400" dirty="0"/>
              <a:t> </a:t>
            </a:r>
            <a:r>
              <a:rPr lang="ru-RU" sz="2400" dirty="0" err="1"/>
              <a:t>exceed</a:t>
            </a:r>
            <a:r>
              <a:rPr lang="ru-RU" sz="2400" dirty="0"/>
              <a:t> </a:t>
            </a:r>
            <a:r>
              <a:rPr lang="ru-RU" sz="2400" dirty="0" err="1"/>
              <a:t>in</a:t>
            </a:r>
            <a:r>
              <a:rPr lang="ru-RU" sz="2400" dirty="0"/>
              <a:t> 95% </a:t>
            </a:r>
            <a:r>
              <a:rPr lang="ru-RU" sz="2400" dirty="0" err="1"/>
              <a:t>of</a:t>
            </a:r>
            <a:r>
              <a:rPr lang="ru-RU" sz="2400" dirty="0"/>
              <a:t> </a:t>
            </a:r>
            <a:r>
              <a:rPr lang="ru-RU" sz="2400" dirty="0" err="1"/>
              <a:t>cases</a:t>
            </a:r>
            <a:r>
              <a:rPr lang="ru-RU" sz="2400" dirty="0"/>
              <a:t>, </a:t>
            </a:r>
            <a:r>
              <a:rPr lang="ru-RU" sz="2400" dirty="0" err="1"/>
              <a:t>humidity</a:t>
            </a:r>
            <a:r>
              <a:rPr lang="ru-RU" sz="2400" dirty="0"/>
              <a:t> - </a:t>
            </a:r>
            <a:r>
              <a:rPr lang="ru-RU" sz="2400" dirty="0" err="1"/>
              <a:t>from</a:t>
            </a:r>
            <a:r>
              <a:rPr lang="ru-RU" sz="2400" dirty="0"/>
              <a:t> </a:t>
            </a:r>
            <a:r>
              <a:rPr lang="ru-RU" sz="2400" dirty="0" smtClean="0"/>
              <a:t>0-0.5</a:t>
            </a:r>
            <a:r>
              <a:rPr lang="en-US" sz="2400" dirty="0" smtClean="0"/>
              <a:t> </a:t>
            </a:r>
            <a:r>
              <a:rPr lang="ru-RU" sz="2400" dirty="0" smtClean="0"/>
              <a:t>% </a:t>
            </a:r>
            <a:r>
              <a:rPr lang="ru-RU" sz="2400" dirty="0" err="1"/>
              <a:t>to</a:t>
            </a:r>
            <a:r>
              <a:rPr lang="ru-RU" sz="2400" dirty="0"/>
              <a:t> </a:t>
            </a:r>
            <a:r>
              <a:rPr lang="ru-RU" sz="2400" dirty="0" smtClean="0"/>
              <a:t>10</a:t>
            </a:r>
            <a:r>
              <a:rPr lang="en-US" sz="2400" dirty="0" smtClean="0"/>
              <a:t> </a:t>
            </a:r>
            <a:r>
              <a:rPr lang="ru-RU" sz="2400" dirty="0" smtClean="0"/>
              <a:t>%).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47795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traight Connector 28">
            <a:extLst>
              <a:ext uri="{FF2B5EF4-FFF2-40B4-BE49-F238E27FC236}">
                <a16:creationId xmlns="" xmlns:a16="http://schemas.microsoft.com/office/drawing/2014/main" id="{81C66F88-F311-428E-BA1E-42D180A1B72D}"/>
              </a:ext>
            </a:extLst>
          </p:cNvPr>
          <p:cNvCxnSpPr>
            <a:cxnSpLocks/>
          </p:cNvCxnSpPr>
          <p:nvPr/>
        </p:nvCxnSpPr>
        <p:spPr>
          <a:xfrm>
            <a:off x="4232037" y="7000710"/>
            <a:ext cx="0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9FAB-A82C-4298-BDC6-19C4DC98793D}" type="slidenum">
              <a:rPr lang="en-MY" smtClean="0"/>
              <a:t>4</a:t>
            </a:fld>
            <a:endParaRPr lang="en-MY"/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893468A9-975A-4D66-B449-DA8F383120B2}"/>
              </a:ext>
            </a:extLst>
          </p:cNvPr>
          <p:cNvSpPr/>
          <p:nvPr/>
        </p:nvSpPr>
        <p:spPr>
          <a:xfrm>
            <a:off x="179502" y="1259557"/>
            <a:ext cx="15190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GB" sz="1800" b="1" spc="-45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  <a:endParaRPr lang="en-GB" sz="1800" b="1" spc="-45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="" xmlns:a16="http://schemas.microsoft.com/office/drawing/2014/main" id="{EC777E92-F34D-4A9C-A99B-0CC5B2676399}"/>
              </a:ext>
            </a:extLst>
          </p:cNvPr>
          <p:cNvSpPr/>
          <p:nvPr/>
        </p:nvSpPr>
        <p:spPr>
          <a:xfrm>
            <a:off x="171848" y="4571925"/>
            <a:ext cx="13837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GB" sz="1800" b="1" spc="-45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</p:txBody>
      </p:sp>
      <p:sp>
        <p:nvSpPr>
          <p:cNvPr id="34" name="Text Box 16">
            <a:extLst>
              <a:ext uri="{FF2B5EF4-FFF2-40B4-BE49-F238E27FC236}">
                <a16:creationId xmlns="" xmlns:a16="http://schemas.microsoft.com/office/drawing/2014/main" id="{E5B7091B-89A0-4E83-87C1-8811447F06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9880" y="679160"/>
            <a:ext cx="728708" cy="159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12916" tIns="12916" rIns="12916" bIns="12916" numCol="1" anchor="t" anchorCtr="0" compatLnSpc="1">
            <a:prstTxWarp prst="textNoShape">
              <a:avLst/>
            </a:prstTxWarp>
          </a:bodyPr>
          <a:lstStyle/>
          <a:p>
            <a:pPr defTabSz="322937" fontAlgn="base">
              <a:spcBef>
                <a:spcPct val="0"/>
              </a:spcBef>
              <a:spcAft>
                <a:spcPct val="0"/>
              </a:spcAft>
            </a:pPr>
            <a:r>
              <a:rPr lang="en-MY" sz="849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Keywords</a:t>
            </a:r>
            <a:r>
              <a:rPr lang="en-US" sz="849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634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="" xmlns:a16="http://schemas.microsoft.com/office/drawing/2014/main" id="{5BC342A7-961C-4DEB-8E5B-8C5194470A87}"/>
              </a:ext>
            </a:extLst>
          </p:cNvPr>
          <p:cNvSpPr txBox="1"/>
          <p:nvPr/>
        </p:nvSpPr>
        <p:spPr>
          <a:xfrm>
            <a:off x="8705662" y="943342"/>
            <a:ext cx="179722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</a:rPr>
              <a:t>keywords</a:t>
            </a:r>
          </a:p>
        </p:txBody>
      </p:sp>
      <p:sp>
        <p:nvSpPr>
          <p:cNvPr id="36" name="Rectangle 7">
            <a:extLst>
              <a:ext uri="{FF2B5EF4-FFF2-40B4-BE49-F238E27FC236}">
                <a16:creationId xmlns="" xmlns:a16="http://schemas.microsoft.com/office/drawing/2014/main" id="{C39ED936-7DBA-42E7-AF15-A8BE18AE5B98}"/>
              </a:ext>
            </a:extLst>
          </p:cNvPr>
          <p:cNvSpPr/>
          <p:nvPr/>
        </p:nvSpPr>
        <p:spPr>
          <a:xfrm>
            <a:off x="935874" y="603993"/>
            <a:ext cx="8455260" cy="441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300"/>
              </a:spcAft>
              <a:tabLst>
                <a:tab pos="4508500" algn="r"/>
              </a:tabLst>
            </a:pPr>
            <a:r>
              <a:rPr lang="en-US" sz="10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Names </a:t>
            </a:r>
            <a:r>
              <a:rPr lang="en-US" sz="1000" dirty="0"/>
              <a:t>A.A. </a:t>
            </a:r>
            <a:r>
              <a:rPr lang="en-US" sz="1000" dirty="0" err="1"/>
              <a:t>Cherentsova</a:t>
            </a:r>
            <a:r>
              <a:rPr lang="en-US" sz="1000" dirty="0"/>
              <a:t>, L. P. </a:t>
            </a:r>
            <a:r>
              <a:rPr lang="en-US" sz="1000" dirty="0" err="1"/>
              <a:t>Maiorova</a:t>
            </a:r>
            <a:r>
              <a:rPr lang="en-US" sz="1000" dirty="0"/>
              <a:t>, L.T. Krupskaya, </a:t>
            </a:r>
            <a:r>
              <a:rPr lang="en-US" sz="1000" dirty="0" err="1"/>
              <a:t>M.Yu</a:t>
            </a:r>
            <a:r>
              <a:rPr lang="en-US" sz="1000" dirty="0"/>
              <a:t>. </a:t>
            </a:r>
            <a:r>
              <a:rPr lang="en-US" sz="1000" dirty="0" err="1"/>
              <a:t>Filatova</a:t>
            </a:r>
            <a:endParaRPr lang="ru-RU" sz="1000" b="1" dirty="0">
              <a:solidFill>
                <a:srgbClr val="445263"/>
              </a:solidFill>
            </a:endParaRPr>
          </a:p>
          <a:p>
            <a:pPr>
              <a:lnSpc>
                <a:spcPct val="115000"/>
              </a:lnSpc>
            </a:pPr>
            <a:r>
              <a:rPr lang="en-US" sz="8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Affiliations </a:t>
            </a:r>
            <a:r>
              <a:rPr lang="en-US" sz="800" dirty="0"/>
              <a:t>Pacific National University,</a:t>
            </a:r>
            <a:r>
              <a:rPr lang="en-US" sz="800" baseline="30000" dirty="0"/>
              <a:t> </a:t>
            </a:r>
            <a:r>
              <a:rPr lang="en-US" sz="800" dirty="0"/>
              <a:t>Far East Forestry Research Institute, Khabarovsk, 680030, </a:t>
            </a:r>
            <a:r>
              <a:rPr lang="en-US" sz="800" dirty="0" smtClean="0"/>
              <a:t>Russia</a:t>
            </a:r>
            <a:endParaRPr lang="ru-RU" sz="800" b="1" dirty="0">
              <a:solidFill>
                <a:srgbClr val="445263"/>
              </a:solidFill>
            </a:endParaRPr>
          </a:p>
        </p:txBody>
      </p:sp>
      <p:sp>
        <p:nvSpPr>
          <p:cNvPr id="37" name="Text Box 2">
            <a:extLst>
              <a:ext uri="{FF2B5EF4-FFF2-40B4-BE49-F238E27FC236}">
                <a16:creationId xmlns="" xmlns:a16="http://schemas.microsoft.com/office/drawing/2014/main" id="{237094EF-49C6-4326-9B57-F1601FC4E0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7519" y="340928"/>
            <a:ext cx="8458867" cy="270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12916" tIns="12916" rIns="12916" bIns="12916" numCol="1" anchor="ctr" anchorCtr="0" compatLnSpc="1">
            <a:prstTxWarp prst="textNoShape">
              <a:avLst/>
            </a:prstTxWarp>
          </a:bodyPr>
          <a:lstStyle/>
          <a:p>
            <a:pPr algn="ctr" defTabSz="322937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Title </a:t>
            </a:r>
            <a:r>
              <a:rPr lang="en-US" sz="1200" dirty="0"/>
              <a:t>Modeling of tailing dumps dusting at different wind speeds</a:t>
            </a:r>
            <a:endParaRPr lang="en-MY" sz="12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8" name="Рисунок 37">
            <a:extLst>
              <a:ext uri="{FF2B5EF4-FFF2-40B4-BE49-F238E27FC236}">
                <a16:creationId xmlns="" xmlns:a16="http://schemas.microsoft.com/office/drawing/2014/main" id="{016B3565-0CFB-437F-B39E-8570E54D27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62" y="54363"/>
            <a:ext cx="777481" cy="371839"/>
          </a:xfrm>
          <a:prstGeom prst="rect">
            <a:avLst/>
          </a:prstGeom>
        </p:spPr>
      </p:pic>
      <p:pic>
        <p:nvPicPr>
          <p:cNvPr id="39" name="Рисунок 38">
            <a:extLst>
              <a:ext uri="{FF2B5EF4-FFF2-40B4-BE49-F238E27FC236}">
                <a16:creationId xmlns="" xmlns:a16="http://schemas.microsoft.com/office/drawing/2014/main" id="{4FEE8285-680B-4AC8-A547-5C210FC93A5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4234" y="-8392"/>
            <a:ext cx="685471" cy="484598"/>
          </a:xfrm>
          <a:prstGeom prst="rect">
            <a:avLst/>
          </a:prstGeom>
        </p:spPr>
      </p:pic>
      <p:pic>
        <p:nvPicPr>
          <p:cNvPr id="40" name="Рисунок 39">
            <a:extLst>
              <a:ext uri="{FF2B5EF4-FFF2-40B4-BE49-F238E27FC236}">
                <a16:creationId xmlns="" xmlns:a16="http://schemas.microsoft.com/office/drawing/2014/main" id="{4FB7CC8C-0D50-4E43-BF0F-7AB7830C403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94" r="7100"/>
          <a:stretch/>
        </p:blipFill>
        <p:spPr>
          <a:xfrm>
            <a:off x="9799705" y="9402"/>
            <a:ext cx="864000" cy="461762"/>
          </a:xfrm>
          <a:prstGeom prst="rect">
            <a:avLst/>
          </a:prstGeom>
        </p:spPr>
      </p:pic>
      <p:sp>
        <p:nvSpPr>
          <p:cNvPr id="22" name="Text Box 22">
            <a:extLst>
              <a:ext uri="{FF2B5EF4-FFF2-40B4-BE49-F238E27FC236}">
                <a16:creationId xmlns="" xmlns:a16="http://schemas.microsoft.com/office/drawing/2014/main" id="{F27517C1-FA8E-4514-A73D-AEFEEF5815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02" y="6876181"/>
            <a:ext cx="1205964" cy="216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12916" tIns="12916" rIns="12916" bIns="12916" numCol="1" anchor="t" anchorCtr="0" compatLnSpc="1">
            <a:prstTxWarp prst="textNoShape">
              <a:avLst/>
            </a:prstTxWarp>
          </a:bodyPr>
          <a:lstStyle/>
          <a:p>
            <a:pPr defTabSz="322937" fontAlgn="base">
              <a:spcBef>
                <a:spcPts val="600"/>
              </a:spcBef>
              <a:spcAft>
                <a:spcPct val="0"/>
              </a:spcAft>
            </a:pPr>
            <a:r>
              <a:rPr lang="en-MY" sz="1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Acknowledgement</a:t>
            </a:r>
            <a:endParaRPr lang="en-US" sz="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4">
            <a:extLst>
              <a:ext uri="{FF2B5EF4-FFF2-40B4-BE49-F238E27FC236}">
                <a16:creationId xmlns="" xmlns:a16="http://schemas.microsoft.com/office/drawing/2014/main" id="{82568482-9FC6-4028-B91D-34693AC2D6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928" y="6732165"/>
            <a:ext cx="10313957" cy="10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wrap="square" lIns="12916" tIns="12916" rIns="12916" bIns="12916" numCol="1" anchor="t" anchorCtr="0" compatLnSpc="1">
            <a:prstTxWarp prst="textNoShape">
              <a:avLst/>
            </a:prstTxWarp>
          </a:bodyPr>
          <a:lstStyle/>
          <a:p>
            <a:endParaRPr lang="en-MY" sz="723" dirty="0"/>
          </a:p>
        </p:txBody>
      </p:sp>
      <p:cxnSp>
        <p:nvCxnSpPr>
          <p:cNvPr id="27" name="AutoShape 21">
            <a:extLst>
              <a:ext uri="{FF2B5EF4-FFF2-40B4-BE49-F238E27FC236}">
                <a16:creationId xmlns="" xmlns:a16="http://schemas.microsoft.com/office/drawing/2014/main" id="{EDBBDBA8-8218-4390-B2F6-D51BFE7BFF3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79502" y="4499917"/>
            <a:ext cx="10230718" cy="0"/>
          </a:xfrm>
          <a:prstGeom prst="straightConnector1">
            <a:avLst/>
          </a:prstGeom>
          <a:noFill/>
          <a:ln w="9525" algn="ctr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cxnSp>
      <p:cxnSp>
        <p:nvCxnSpPr>
          <p:cNvPr id="28" name="AutoShape 21">
            <a:extLst>
              <a:ext uri="{FF2B5EF4-FFF2-40B4-BE49-F238E27FC236}">
                <a16:creationId xmlns="" xmlns:a16="http://schemas.microsoft.com/office/drawing/2014/main" id="{EDBBDBA8-8218-4390-B2F6-D51BFE7BFF3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88928" y="1179810"/>
            <a:ext cx="10230718" cy="0"/>
          </a:xfrm>
          <a:prstGeom prst="straightConnector1">
            <a:avLst/>
          </a:prstGeom>
          <a:noFill/>
          <a:ln w="9525" algn="ctr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cxnSp>
      <p:sp>
        <p:nvSpPr>
          <p:cNvPr id="33" name="Rectangle 19">
            <a:extLst>
              <a:ext uri="{FF2B5EF4-FFF2-40B4-BE49-F238E27FC236}">
                <a16:creationId xmlns="" xmlns:a16="http://schemas.microsoft.com/office/drawing/2014/main" id="{D2DF5777-B313-4885-A0BE-9A5C776D4B39}"/>
              </a:ext>
            </a:extLst>
          </p:cNvPr>
          <p:cNvSpPr/>
          <p:nvPr/>
        </p:nvSpPr>
        <p:spPr>
          <a:xfrm>
            <a:off x="876343" y="80018"/>
            <a:ext cx="839491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III International Scientific Conference on “</a:t>
            </a:r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Sustainable and Efficient Use of Energy, Water and Natural Resources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”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031884" y="1444223"/>
            <a:ext cx="8138557" cy="2298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results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study</a:t>
            </a:r>
            <a:r>
              <a:rPr lang="ru-RU" dirty="0"/>
              <a:t> </a:t>
            </a:r>
            <a:r>
              <a:rPr lang="ru-RU" dirty="0" err="1"/>
              <a:t>indicate</a:t>
            </a:r>
            <a:r>
              <a:rPr lang="ru-RU" dirty="0"/>
              <a:t> </a:t>
            </a:r>
            <a:r>
              <a:rPr lang="ru-RU" dirty="0" err="1"/>
              <a:t>that</a:t>
            </a:r>
            <a:r>
              <a:rPr lang="ru-RU" dirty="0"/>
              <a:t> </a:t>
            </a:r>
            <a:r>
              <a:rPr lang="ru-RU" dirty="0" err="1"/>
              <a:t>dusting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tailings</a:t>
            </a:r>
            <a:r>
              <a:rPr lang="ru-RU" dirty="0"/>
              <a:t> </a:t>
            </a:r>
            <a:r>
              <a:rPr lang="ru-RU" dirty="0" err="1"/>
              <a:t>dump</a:t>
            </a:r>
            <a:r>
              <a:rPr lang="ru-RU" dirty="0"/>
              <a:t> </a:t>
            </a:r>
            <a:r>
              <a:rPr lang="ru-RU" dirty="0" err="1"/>
              <a:t>contributes</a:t>
            </a:r>
            <a:r>
              <a:rPr lang="ru-RU" dirty="0"/>
              <a:t> </a:t>
            </a:r>
            <a:r>
              <a:rPr lang="ru-RU" dirty="0" err="1"/>
              <a:t>significantly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pollution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environment</a:t>
            </a:r>
            <a:r>
              <a:rPr lang="ru-RU" dirty="0"/>
              <a:t>. </a:t>
            </a:r>
            <a:r>
              <a:rPr lang="ru-RU" dirty="0" err="1"/>
              <a:t>Zones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increased</a:t>
            </a:r>
            <a:r>
              <a:rPr lang="ru-RU" dirty="0"/>
              <a:t> </a:t>
            </a:r>
            <a:r>
              <a:rPr lang="ru-RU" dirty="0" err="1"/>
              <a:t>technogenic</a:t>
            </a:r>
            <a:r>
              <a:rPr lang="ru-RU" dirty="0"/>
              <a:t> </a:t>
            </a:r>
            <a:r>
              <a:rPr lang="ru-RU" dirty="0" err="1"/>
              <a:t>pollution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air</a:t>
            </a:r>
            <a:r>
              <a:rPr lang="ru-RU" dirty="0"/>
              <a:t> </a:t>
            </a:r>
            <a:r>
              <a:rPr lang="ru-RU" dirty="0" err="1"/>
              <a:t>basin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environment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general</a:t>
            </a:r>
            <a:r>
              <a:rPr lang="ru-RU" dirty="0"/>
              <a:t> </a:t>
            </a:r>
            <a:r>
              <a:rPr lang="ru-RU" dirty="0" err="1"/>
              <a:t>are</a:t>
            </a:r>
            <a:r>
              <a:rPr lang="ru-RU" dirty="0"/>
              <a:t> </a:t>
            </a:r>
            <a:r>
              <a:rPr lang="ru-RU" dirty="0" err="1"/>
              <a:t>formed</a:t>
            </a:r>
            <a:r>
              <a:rPr lang="ru-RU" dirty="0"/>
              <a:t>, </a:t>
            </a:r>
            <a:r>
              <a:rPr lang="ru-RU" dirty="0" err="1"/>
              <a:t>halos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intensive</a:t>
            </a:r>
            <a:r>
              <a:rPr lang="ru-RU" dirty="0"/>
              <a:t> </a:t>
            </a:r>
            <a:r>
              <a:rPr lang="ru-RU" dirty="0" err="1"/>
              <a:t>pollution</a:t>
            </a:r>
            <a:r>
              <a:rPr lang="ru-RU" dirty="0"/>
              <a:t> </a:t>
            </a:r>
            <a:r>
              <a:rPr lang="ru-RU" dirty="0" err="1"/>
              <a:t>appear</a:t>
            </a:r>
            <a:r>
              <a:rPr lang="ru-RU" dirty="0"/>
              <a:t> 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area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tailings</a:t>
            </a:r>
            <a:r>
              <a:rPr lang="ru-RU" dirty="0"/>
              <a:t> </a:t>
            </a:r>
            <a:r>
              <a:rPr lang="ru-RU" dirty="0" err="1"/>
              <a:t>dump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at</a:t>
            </a:r>
            <a:r>
              <a:rPr lang="ru-RU" dirty="0"/>
              <a:t> </a:t>
            </a:r>
            <a:r>
              <a:rPr lang="ru-RU" dirty="0" err="1"/>
              <a:t>considerable</a:t>
            </a:r>
            <a:r>
              <a:rPr lang="ru-RU" dirty="0"/>
              <a:t> </a:t>
            </a:r>
            <a:r>
              <a:rPr lang="ru-RU" dirty="0" err="1"/>
              <a:t>distances</a:t>
            </a:r>
            <a:r>
              <a:rPr lang="ru-RU" dirty="0"/>
              <a:t> </a:t>
            </a:r>
            <a:r>
              <a:rPr lang="ru-RU" dirty="0" err="1"/>
              <a:t>from</a:t>
            </a:r>
            <a:r>
              <a:rPr lang="ru-RU" dirty="0"/>
              <a:t> </a:t>
            </a:r>
            <a:r>
              <a:rPr lang="ru-RU" dirty="0" err="1"/>
              <a:t>them</a:t>
            </a:r>
            <a:r>
              <a:rPr lang="ru-RU" dirty="0"/>
              <a:t>, </a:t>
            </a:r>
            <a:r>
              <a:rPr lang="ru-RU" dirty="0" err="1"/>
              <a:t>which</a:t>
            </a:r>
            <a:r>
              <a:rPr lang="ru-RU" dirty="0"/>
              <a:t> </a:t>
            </a:r>
            <a:r>
              <a:rPr lang="ru-RU" dirty="0" err="1"/>
              <a:t>causes</a:t>
            </a:r>
            <a:r>
              <a:rPr lang="ru-RU" dirty="0"/>
              <a:t> </a:t>
            </a:r>
            <a:r>
              <a:rPr lang="ru-RU" dirty="0" err="1"/>
              <a:t>deterioration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health</a:t>
            </a:r>
            <a:r>
              <a:rPr lang="ru-RU" dirty="0"/>
              <a:t> 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mining</a:t>
            </a:r>
            <a:r>
              <a:rPr lang="ru-RU" dirty="0"/>
              <a:t> </a:t>
            </a:r>
            <a:r>
              <a:rPr lang="ru-RU" dirty="0" err="1"/>
              <a:t>settlements</a:t>
            </a:r>
            <a:r>
              <a:rPr lang="ru-RU" dirty="0"/>
              <a:t> </a:t>
            </a:r>
            <a:r>
              <a:rPr lang="ru-RU" dirty="0" err="1"/>
              <a:t>population</a:t>
            </a:r>
            <a:r>
              <a:rPr lang="ru-RU" dirty="0"/>
              <a:t>, </a:t>
            </a:r>
            <a:r>
              <a:rPr lang="ru-RU" dirty="0" err="1"/>
              <a:t>especially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areas</a:t>
            </a:r>
            <a:r>
              <a:rPr lang="ru-RU" dirty="0"/>
              <a:t> </a:t>
            </a:r>
            <a:r>
              <a:rPr lang="ru-RU" dirty="0" err="1"/>
              <a:t>adjacent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tailings</a:t>
            </a:r>
            <a:r>
              <a:rPr lang="ru-RU" dirty="0"/>
              <a:t> </a:t>
            </a:r>
            <a:r>
              <a:rPr lang="ru-RU" dirty="0" err="1"/>
              <a:t>dumps</a:t>
            </a:r>
            <a:r>
              <a:rPr lang="ru-RU" dirty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31883" y="4756591"/>
            <a:ext cx="8138557" cy="1668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Assessment results obtained dust formation of man-made waste stored at the </a:t>
            </a:r>
            <a:r>
              <a:rPr lang="en-US" dirty="0" err="1"/>
              <a:t>Krasnorechensky</a:t>
            </a:r>
            <a:r>
              <a:rPr lang="en-US" dirty="0"/>
              <a:t> tailing dump (</a:t>
            </a:r>
            <a:r>
              <a:rPr lang="en-US" dirty="0" err="1"/>
              <a:t>Primorsky</a:t>
            </a:r>
            <a:r>
              <a:rPr lang="en-US" dirty="0"/>
              <a:t> Territory) is necessary for the development of scientific recommendations to prevent the danger of environmental situations not only in the Far Eastern Federal District, but also in other mining regions of </a:t>
            </a:r>
            <a:r>
              <a:rPr lang="en-US" dirty="0" smtClean="0"/>
              <a:t>Russia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091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traight Connector 28">
            <a:extLst>
              <a:ext uri="{FF2B5EF4-FFF2-40B4-BE49-F238E27FC236}">
                <a16:creationId xmlns="" xmlns:a16="http://schemas.microsoft.com/office/drawing/2014/main" id="{81C66F88-F311-428E-BA1E-42D180A1B72D}"/>
              </a:ext>
            </a:extLst>
          </p:cNvPr>
          <p:cNvCxnSpPr>
            <a:cxnSpLocks/>
          </p:cNvCxnSpPr>
          <p:nvPr/>
        </p:nvCxnSpPr>
        <p:spPr>
          <a:xfrm>
            <a:off x="4232037" y="7000710"/>
            <a:ext cx="0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60424CEB-ADCE-42BE-8D3F-8D355DE1BD25}"/>
              </a:ext>
            </a:extLst>
          </p:cNvPr>
          <p:cNvSpPr txBox="1"/>
          <p:nvPr/>
        </p:nvSpPr>
        <p:spPr>
          <a:xfrm>
            <a:off x="458418" y="2629012"/>
            <a:ext cx="9784080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75000"/>
                  </a:schemeClr>
                </a:solidFill>
                <a:latin typeface="Muller Black" pitchFamily="50" charset="-52"/>
              </a:rPr>
              <a:t>Thank you for your attention!</a:t>
            </a:r>
            <a:endParaRPr lang="ru-RU" sz="4000" dirty="0">
              <a:solidFill>
                <a:schemeClr val="accent1">
                  <a:lumMod val="75000"/>
                </a:schemeClr>
              </a:solidFill>
              <a:latin typeface="Muller Black" pitchFamily="50" charset="-52"/>
            </a:endParaRPr>
          </a:p>
        </p:txBody>
      </p:sp>
      <p:sp>
        <p:nvSpPr>
          <p:cNvPr id="26" name="Text Box 16">
            <a:extLst>
              <a:ext uri="{FF2B5EF4-FFF2-40B4-BE49-F238E27FC236}">
                <a16:creationId xmlns="" xmlns:a16="http://schemas.microsoft.com/office/drawing/2014/main" id="{859223CD-C7A8-4BA6-A7B4-9079AE035B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9880" y="679160"/>
            <a:ext cx="728708" cy="159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12916" tIns="12916" rIns="12916" bIns="12916" numCol="1" anchor="t" anchorCtr="0" compatLnSpc="1">
            <a:prstTxWarp prst="textNoShape">
              <a:avLst/>
            </a:prstTxWarp>
          </a:bodyPr>
          <a:lstStyle/>
          <a:p>
            <a:pPr defTabSz="322937" fontAlgn="base">
              <a:spcBef>
                <a:spcPct val="0"/>
              </a:spcBef>
              <a:spcAft>
                <a:spcPct val="0"/>
              </a:spcAft>
            </a:pPr>
            <a:r>
              <a:rPr lang="en-MY" sz="849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Keywords</a:t>
            </a:r>
            <a:r>
              <a:rPr lang="en-US" sz="849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634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519188CD-3D2A-4B9A-9FF2-7939370DB3BE}"/>
              </a:ext>
            </a:extLst>
          </p:cNvPr>
          <p:cNvSpPr txBox="1"/>
          <p:nvPr/>
        </p:nvSpPr>
        <p:spPr>
          <a:xfrm>
            <a:off x="8705662" y="943342"/>
            <a:ext cx="179722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</a:rPr>
              <a:t>keywords</a:t>
            </a:r>
          </a:p>
        </p:txBody>
      </p:sp>
      <p:sp>
        <p:nvSpPr>
          <p:cNvPr id="32" name="Rectangle 7">
            <a:extLst>
              <a:ext uri="{FF2B5EF4-FFF2-40B4-BE49-F238E27FC236}">
                <a16:creationId xmlns="" xmlns:a16="http://schemas.microsoft.com/office/drawing/2014/main" id="{FE04C4B8-1515-4AB8-AAD0-5CDCE5D265E1}"/>
              </a:ext>
            </a:extLst>
          </p:cNvPr>
          <p:cNvSpPr/>
          <p:nvPr/>
        </p:nvSpPr>
        <p:spPr>
          <a:xfrm>
            <a:off x="935874" y="603993"/>
            <a:ext cx="8455260" cy="441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300"/>
              </a:spcAft>
              <a:tabLst>
                <a:tab pos="4508500" algn="r"/>
              </a:tabLst>
            </a:pPr>
            <a:r>
              <a:rPr lang="en-US" sz="10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Names </a:t>
            </a:r>
            <a:r>
              <a:rPr lang="en-US" sz="1000" dirty="0"/>
              <a:t>A.A. </a:t>
            </a:r>
            <a:r>
              <a:rPr lang="en-US" sz="1000" dirty="0" err="1"/>
              <a:t>Cherentsova</a:t>
            </a:r>
            <a:r>
              <a:rPr lang="en-US" sz="1000" dirty="0"/>
              <a:t>, L. P. </a:t>
            </a:r>
            <a:r>
              <a:rPr lang="en-US" sz="1000" dirty="0" err="1"/>
              <a:t>Maiorova</a:t>
            </a:r>
            <a:r>
              <a:rPr lang="en-US" sz="1000" dirty="0"/>
              <a:t>, L.T. Krupskaya, </a:t>
            </a:r>
            <a:r>
              <a:rPr lang="en-US" sz="1000" dirty="0" err="1"/>
              <a:t>M.Yu</a:t>
            </a:r>
            <a:r>
              <a:rPr lang="en-US" sz="1000" dirty="0"/>
              <a:t>. </a:t>
            </a:r>
            <a:r>
              <a:rPr lang="en-US" sz="1000" dirty="0" err="1"/>
              <a:t>Filatova</a:t>
            </a:r>
            <a:endParaRPr lang="ru-RU" sz="1000" b="1" dirty="0">
              <a:solidFill>
                <a:srgbClr val="445263"/>
              </a:solidFill>
            </a:endParaRPr>
          </a:p>
          <a:p>
            <a:pPr>
              <a:lnSpc>
                <a:spcPct val="115000"/>
              </a:lnSpc>
            </a:pPr>
            <a:r>
              <a:rPr lang="en-US" sz="8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Affilations</a:t>
            </a:r>
            <a:r>
              <a:rPr lang="en-US" sz="8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" dirty="0"/>
              <a:t>Pacific National University,</a:t>
            </a:r>
            <a:r>
              <a:rPr lang="en-US" sz="800" baseline="30000" dirty="0"/>
              <a:t> </a:t>
            </a:r>
            <a:r>
              <a:rPr lang="en-US" sz="800" dirty="0"/>
              <a:t>Far East Forestry Research Institute, Khabarovsk, 680030, </a:t>
            </a:r>
            <a:r>
              <a:rPr lang="en-US" sz="800" dirty="0" smtClean="0"/>
              <a:t>Russia</a:t>
            </a:r>
            <a:endParaRPr lang="ru-RU" sz="800" b="1" dirty="0">
              <a:solidFill>
                <a:srgbClr val="445263"/>
              </a:solidFill>
            </a:endParaRPr>
          </a:p>
        </p:txBody>
      </p:sp>
      <p:sp>
        <p:nvSpPr>
          <p:cNvPr id="34" name="Text Box 2">
            <a:extLst>
              <a:ext uri="{FF2B5EF4-FFF2-40B4-BE49-F238E27FC236}">
                <a16:creationId xmlns="" xmlns:a16="http://schemas.microsoft.com/office/drawing/2014/main" id="{ACA2CEF8-144F-40E5-A9D4-9A94ADDB97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7519" y="340928"/>
            <a:ext cx="8458867" cy="270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12916" tIns="12916" rIns="12916" bIns="12916" numCol="1" anchor="ctr" anchorCtr="0" compatLnSpc="1">
            <a:prstTxWarp prst="textNoShape">
              <a:avLst/>
            </a:prstTxWarp>
          </a:bodyPr>
          <a:lstStyle/>
          <a:p>
            <a:pPr algn="ctr" defTabSz="322937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Title </a:t>
            </a:r>
            <a:r>
              <a:rPr lang="en-US" sz="1200" dirty="0"/>
              <a:t>Modeling of tailing dumps dusting at different wind speeds</a:t>
            </a:r>
            <a:endParaRPr lang="en-MY" sz="12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="" xmlns:a16="http://schemas.microsoft.com/office/drawing/2014/main" id="{BD483BEC-93D3-42A9-B819-90335D5BF62C}"/>
              </a:ext>
            </a:extLst>
          </p:cNvPr>
          <p:cNvSpPr txBox="1"/>
          <p:nvPr/>
        </p:nvSpPr>
        <p:spPr>
          <a:xfrm>
            <a:off x="876343" y="3617762"/>
            <a:ext cx="7624342" cy="188481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Authors: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A.A.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Cherentsova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L. P.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Maiorova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L.T. Krupskaya,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M.Yu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Filatova</a:t>
            </a:r>
            <a:endParaRPr lang="ru-RU" sz="2400" b="1" dirty="0">
              <a:solidFill>
                <a:srgbClr val="44526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Affiliations: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Pacific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National University,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Far East Forestry Research Institute, Khabarovsk, 680030, Russia</a:t>
            </a:r>
            <a:endParaRPr lang="ru-RU" sz="2400" b="1" dirty="0">
              <a:solidFill>
                <a:srgbClr val="44526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Contact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details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e-mail: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000318@pnu.edu.ru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Рисунок 18">
            <a:extLst>
              <a:ext uri="{FF2B5EF4-FFF2-40B4-BE49-F238E27FC236}">
                <a16:creationId xmlns="" xmlns:a16="http://schemas.microsoft.com/office/drawing/2014/main" id="{016B3565-0CFB-437F-B39E-8570E54D27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62" y="54363"/>
            <a:ext cx="777481" cy="371839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="" xmlns:a16="http://schemas.microsoft.com/office/drawing/2014/main" id="{4FEE8285-680B-4AC8-A547-5C210FC93A5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4234" y="-8392"/>
            <a:ext cx="685471" cy="484598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="" xmlns:a16="http://schemas.microsoft.com/office/drawing/2014/main" id="{4FB7CC8C-0D50-4E43-BF0F-7AB7830C403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94" r="7100"/>
          <a:stretch/>
        </p:blipFill>
        <p:spPr>
          <a:xfrm>
            <a:off x="9799705" y="9402"/>
            <a:ext cx="864000" cy="461762"/>
          </a:xfrm>
          <a:prstGeom prst="rect">
            <a:avLst/>
          </a:prstGeom>
        </p:spPr>
      </p:pic>
      <p:sp>
        <p:nvSpPr>
          <p:cNvPr id="27" name="Rectangle 4">
            <a:extLst>
              <a:ext uri="{FF2B5EF4-FFF2-40B4-BE49-F238E27FC236}">
                <a16:creationId xmlns="" xmlns:a16="http://schemas.microsoft.com/office/drawing/2014/main" id="{82568482-9FC6-4028-B91D-34693AC2D6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928" y="6732165"/>
            <a:ext cx="10313957" cy="10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wrap="square" lIns="12916" tIns="12916" rIns="12916" bIns="12916" numCol="1" anchor="t" anchorCtr="0" compatLnSpc="1">
            <a:prstTxWarp prst="textNoShape">
              <a:avLst/>
            </a:prstTxWarp>
          </a:bodyPr>
          <a:lstStyle/>
          <a:p>
            <a:endParaRPr lang="en-MY" sz="723" dirty="0"/>
          </a:p>
        </p:txBody>
      </p:sp>
      <p:cxnSp>
        <p:nvCxnSpPr>
          <p:cNvPr id="28" name="AutoShape 21">
            <a:extLst>
              <a:ext uri="{FF2B5EF4-FFF2-40B4-BE49-F238E27FC236}">
                <a16:creationId xmlns="" xmlns:a16="http://schemas.microsoft.com/office/drawing/2014/main" id="{EDBBDBA8-8218-4390-B2F6-D51BFE7BFF3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88928" y="1179810"/>
            <a:ext cx="10230718" cy="0"/>
          </a:xfrm>
          <a:prstGeom prst="straightConnector1">
            <a:avLst/>
          </a:prstGeom>
          <a:noFill/>
          <a:ln w="9525" algn="ctr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cxnSp>
      <p:sp>
        <p:nvSpPr>
          <p:cNvPr id="30" name="Rectangle 19">
            <a:extLst>
              <a:ext uri="{FF2B5EF4-FFF2-40B4-BE49-F238E27FC236}">
                <a16:creationId xmlns="" xmlns:a16="http://schemas.microsoft.com/office/drawing/2014/main" id="{D2DF5777-B313-4885-A0BE-9A5C776D4B39}"/>
              </a:ext>
            </a:extLst>
          </p:cNvPr>
          <p:cNvSpPr/>
          <p:nvPr/>
        </p:nvSpPr>
        <p:spPr>
          <a:xfrm>
            <a:off x="876343" y="80018"/>
            <a:ext cx="839491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III International Scientific Conference on “</a:t>
            </a:r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Sustainable and Efficient Use of Energy, Water and Natural Resources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30062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748</Words>
  <Application>Microsoft Office PowerPoint</Application>
  <PresentationFormat>Произвольный</PresentationFormat>
  <Paragraphs>58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Office Theme</vt:lpstr>
      <vt:lpstr>Title: Modeling of tailing dumps dusting at different wind speeds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2017-08-13T17:26:20Z</dcterms:created>
  <dcterms:modified xsi:type="dcterms:W3CDTF">2021-04-15T23:33:35Z</dcterms:modified>
</cp:coreProperties>
</file>