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4" r:id="rId1"/>
  </p:sldMasterIdLst>
  <p:notesMasterIdLst>
    <p:notesMasterId r:id="rId12"/>
  </p:notesMasterIdLst>
  <p:sldIdLst>
    <p:sldId id="259" r:id="rId2"/>
    <p:sldId id="263" r:id="rId3"/>
    <p:sldId id="270" r:id="rId4"/>
    <p:sldId id="266" r:id="rId5"/>
    <p:sldId id="268" r:id="rId6"/>
    <p:sldId id="271" r:id="rId7"/>
    <p:sldId id="267" r:id="rId8"/>
    <p:sldId id="264" r:id="rId9"/>
    <p:sldId id="262" r:id="rId10"/>
    <p:sldId id="265" r:id="rId11"/>
  </p:sldIdLst>
  <p:sldSz cx="10691813" cy="7559675"/>
  <p:notesSz cx="9926638" cy="6797675"/>
  <p:defaultTextStyle>
    <a:defPPr>
      <a:defRPr lang="en-US"/>
    </a:defPPr>
    <a:lvl1pPr marL="0" algn="l" defTabSz="1042855" rtl="0" eaLnBrk="1" latinLnBrk="0" hangingPunct="1">
      <a:defRPr sz="2048" kern="1200">
        <a:solidFill>
          <a:schemeClr val="tx1"/>
        </a:solidFill>
        <a:latin typeface="+mn-lt"/>
        <a:ea typeface="+mn-ea"/>
        <a:cs typeface="+mn-cs"/>
      </a:defRPr>
    </a:lvl1pPr>
    <a:lvl2pPr marL="521427" algn="l" defTabSz="1042855" rtl="0" eaLnBrk="1" latinLnBrk="0" hangingPunct="1">
      <a:defRPr sz="2048" kern="1200">
        <a:solidFill>
          <a:schemeClr val="tx1"/>
        </a:solidFill>
        <a:latin typeface="+mn-lt"/>
        <a:ea typeface="+mn-ea"/>
        <a:cs typeface="+mn-cs"/>
      </a:defRPr>
    </a:lvl2pPr>
    <a:lvl3pPr marL="1042855" algn="l" defTabSz="1042855" rtl="0" eaLnBrk="1" latinLnBrk="0" hangingPunct="1">
      <a:defRPr sz="2048" kern="1200">
        <a:solidFill>
          <a:schemeClr val="tx1"/>
        </a:solidFill>
        <a:latin typeface="+mn-lt"/>
        <a:ea typeface="+mn-ea"/>
        <a:cs typeface="+mn-cs"/>
      </a:defRPr>
    </a:lvl3pPr>
    <a:lvl4pPr marL="1564282" algn="l" defTabSz="1042855" rtl="0" eaLnBrk="1" latinLnBrk="0" hangingPunct="1">
      <a:defRPr sz="2048" kern="1200">
        <a:solidFill>
          <a:schemeClr val="tx1"/>
        </a:solidFill>
        <a:latin typeface="+mn-lt"/>
        <a:ea typeface="+mn-ea"/>
        <a:cs typeface="+mn-cs"/>
      </a:defRPr>
    </a:lvl4pPr>
    <a:lvl5pPr marL="2085709" algn="l" defTabSz="1042855" rtl="0" eaLnBrk="1" latinLnBrk="0" hangingPunct="1">
      <a:defRPr sz="2048" kern="1200">
        <a:solidFill>
          <a:schemeClr val="tx1"/>
        </a:solidFill>
        <a:latin typeface="+mn-lt"/>
        <a:ea typeface="+mn-ea"/>
        <a:cs typeface="+mn-cs"/>
      </a:defRPr>
    </a:lvl5pPr>
    <a:lvl6pPr marL="2607137" algn="l" defTabSz="1042855" rtl="0" eaLnBrk="1" latinLnBrk="0" hangingPunct="1">
      <a:defRPr sz="2048" kern="1200">
        <a:solidFill>
          <a:schemeClr val="tx1"/>
        </a:solidFill>
        <a:latin typeface="+mn-lt"/>
        <a:ea typeface="+mn-ea"/>
        <a:cs typeface="+mn-cs"/>
      </a:defRPr>
    </a:lvl6pPr>
    <a:lvl7pPr marL="3128564" algn="l" defTabSz="1042855" rtl="0" eaLnBrk="1" latinLnBrk="0" hangingPunct="1">
      <a:defRPr sz="2048" kern="1200">
        <a:solidFill>
          <a:schemeClr val="tx1"/>
        </a:solidFill>
        <a:latin typeface="+mn-lt"/>
        <a:ea typeface="+mn-ea"/>
        <a:cs typeface="+mn-cs"/>
      </a:defRPr>
    </a:lvl7pPr>
    <a:lvl8pPr marL="3649991" algn="l" defTabSz="1042855" rtl="0" eaLnBrk="1" latinLnBrk="0" hangingPunct="1">
      <a:defRPr sz="2048" kern="1200">
        <a:solidFill>
          <a:schemeClr val="tx1"/>
        </a:solidFill>
        <a:latin typeface="+mn-lt"/>
        <a:ea typeface="+mn-ea"/>
        <a:cs typeface="+mn-cs"/>
      </a:defRPr>
    </a:lvl8pPr>
    <a:lvl9pPr marL="4171419" algn="l" defTabSz="1042855" rtl="0" eaLnBrk="1" latinLnBrk="0" hangingPunct="1">
      <a:defRPr sz="204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7400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292" autoAdjust="0"/>
    <p:restoredTop sz="94660"/>
  </p:normalViewPr>
  <p:slideViewPr>
    <p:cSldViewPr>
      <p:cViewPr varScale="1">
        <p:scale>
          <a:sx n="59" d="100"/>
          <a:sy n="59" d="100"/>
        </p:scale>
        <p:origin x="102" y="132"/>
      </p:cViewPr>
      <p:guideLst>
        <p:guide orient="horz" pos="2381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0% carrot powder</c:v>
                </c:pt>
              </c:strCache>
            </c:strRef>
          </c:tx>
          <c:spPr>
            <a:ln w="571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57150">
                <a:solidFill>
                  <a:schemeClr val="accent1"/>
                </a:solidFill>
              </a:ln>
              <a:effectLst/>
            </c:spPr>
          </c:marker>
          <c:dPt>
            <c:idx val="1"/>
            <c:marker>
              <c:symbol val="circle"/>
              <c:size val="5"/>
              <c:spPr>
                <a:solidFill>
                  <a:schemeClr val="accent1"/>
                </a:solidFill>
                <a:ln w="57150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57150" cap="rnd">
                <a:solidFill>
                  <a:schemeClr val="accent1"/>
                </a:solidFill>
                <a:round/>
              </a:ln>
              <a:effectLst/>
            </c:spPr>
          </c:dPt>
          <c:dPt>
            <c:idx val="2"/>
            <c:marker>
              <c:symbol val="circle"/>
              <c:size val="5"/>
              <c:spPr>
                <a:solidFill>
                  <a:schemeClr val="accent1"/>
                </a:solidFill>
                <a:ln w="57150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57150" cap="rnd">
                <a:solidFill>
                  <a:schemeClr val="accent1"/>
                </a:solidFill>
                <a:round/>
              </a:ln>
              <a:effectLst/>
            </c:spPr>
          </c:dPt>
          <c:dPt>
            <c:idx val="3"/>
            <c:marker>
              <c:symbol val="circle"/>
              <c:size val="5"/>
              <c:spPr>
                <a:solidFill>
                  <a:schemeClr val="accent1"/>
                </a:solidFill>
                <a:ln w="57150">
                  <a:solidFill>
                    <a:schemeClr val="accent1"/>
                  </a:solidFill>
                </a:ln>
                <a:effectLst/>
                <a:scene3d>
                  <a:camera prst="orthographicFront"/>
                  <a:lightRig rig="threePt" dir="t"/>
                </a:scene3d>
              </c:spPr>
            </c:marker>
            <c:bubble3D val="0"/>
            <c:spPr>
              <a:ln w="57150" cap="rnd">
                <a:solidFill>
                  <a:schemeClr val="accent1"/>
                </a:solidFill>
                <a:round/>
              </a:ln>
              <a:effectLst/>
            </c:spPr>
          </c:dPt>
          <c:dPt>
            <c:idx val="4"/>
            <c:marker>
              <c:symbol val="circle"/>
              <c:size val="5"/>
              <c:spPr>
                <a:solidFill>
                  <a:schemeClr val="accent1"/>
                </a:solidFill>
                <a:ln w="57150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57150" cap="rnd">
                <a:solidFill>
                  <a:schemeClr val="accent1"/>
                </a:solidFill>
                <a:round/>
              </a:ln>
              <a:effectLst/>
            </c:spPr>
          </c:dPt>
          <c:cat>
            <c:strRef>
              <c:f>Лист1!$A$2:$A$6</c:f>
              <c:strCache>
                <c:ptCount val="5"/>
                <c:pt idx="0">
                  <c:v>30 min</c:v>
                </c:pt>
                <c:pt idx="1">
                  <c:v>60 min</c:v>
                </c:pt>
                <c:pt idx="2">
                  <c:v>90 min</c:v>
                </c:pt>
                <c:pt idx="3">
                  <c:v>120 min</c:v>
                </c:pt>
                <c:pt idx="4">
                  <c:v>150 min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10.5</c:v>
                </c:pt>
                <c:pt idx="1">
                  <c:v>9.5</c:v>
                </c:pt>
                <c:pt idx="2">
                  <c:v>8.5</c:v>
                </c:pt>
                <c:pt idx="3">
                  <c:v>8</c:v>
                </c:pt>
                <c:pt idx="4">
                  <c:v>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1,5% carrot powder 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rgbClr val="FF0000"/>
                </a:solidFill>
              </a:ln>
              <a:effectLst/>
            </c:spPr>
          </c:marker>
          <c:cat>
            <c:strRef>
              <c:f>Лист1!$A$2:$A$6</c:f>
              <c:strCache>
                <c:ptCount val="5"/>
                <c:pt idx="0">
                  <c:v>30 min</c:v>
                </c:pt>
                <c:pt idx="1">
                  <c:v>60 min</c:v>
                </c:pt>
                <c:pt idx="2">
                  <c:v>90 min</c:v>
                </c:pt>
                <c:pt idx="3">
                  <c:v>120 min</c:v>
                </c:pt>
                <c:pt idx="4">
                  <c:v>150 min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11</c:v>
                </c:pt>
                <c:pt idx="1">
                  <c:v>8.5</c:v>
                </c:pt>
                <c:pt idx="2">
                  <c:v>7.5</c:v>
                </c:pt>
                <c:pt idx="3">
                  <c:v>6.5</c:v>
                </c:pt>
                <c:pt idx="4">
                  <c:v>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3% carrot powder</c:v>
                </c:pt>
              </c:strCache>
            </c:strRef>
          </c:tx>
          <c:spPr>
            <a:ln w="28575" cap="sq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Лист1!$A$2:$A$6</c:f>
              <c:strCache>
                <c:ptCount val="5"/>
                <c:pt idx="0">
                  <c:v>30 min</c:v>
                </c:pt>
                <c:pt idx="1">
                  <c:v>60 min</c:v>
                </c:pt>
                <c:pt idx="2">
                  <c:v>90 min</c:v>
                </c:pt>
                <c:pt idx="3">
                  <c:v>120 min</c:v>
                </c:pt>
                <c:pt idx="4">
                  <c:v>150 min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7.5</c:v>
                </c:pt>
                <c:pt idx="1">
                  <c:v>7</c:v>
                </c:pt>
                <c:pt idx="2">
                  <c:v>6.5</c:v>
                </c:pt>
                <c:pt idx="3">
                  <c:v>6</c:v>
                </c:pt>
                <c:pt idx="4">
                  <c:v>4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6% carrot powder </c:v>
                </c:pt>
              </c:strCache>
            </c:strRef>
          </c:tx>
          <c:spPr>
            <a:ln w="57150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/>
            </c:spPr>
          </c:marker>
          <c:dPt>
            <c:idx val="3"/>
            <c:marker>
              <c:symbol val="circle"/>
              <c:size val="5"/>
              <c:spPr>
                <a:solidFill>
                  <a:schemeClr val="accent6">
                    <a:lumMod val="60000"/>
                    <a:lumOff val="40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/>
              </c:spPr>
            </c:marker>
            <c:bubble3D val="0"/>
          </c:dPt>
          <c:cat>
            <c:strRef>
              <c:f>Лист1!$A$2:$A$6</c:f>
              <c:strCache>
                <c:ptCount val="5"/>
                <c:pt idx="0">
                  <c:v>30 min</c:v>
                </c:pt>
                <c:pt idx="1">
                  <c:v>60 min</c:v>
                </c:pt>
                <c:pt idx="2">
                  <c:v>90 min</c:v>
                </c:pt>
                <c:pt idx="3">
                  <c:v>120 min</c:v>
                </c:pt>
                <c:pt idx="4">
                  <c:v>150 min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9.5</c:v>
                </c:pt>
                <c:pt idx="1">
                  <c:v>7.5</c:v>
                </c:pt>
                <c:pt idx="2">
                  <c:v>6.5</c:v>
                </c:pt>
                <c:pt idx="3">
                  <c:v>6</c:v>
                </c:pt>
                <c:pt idx="4">
                  <c:v>4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9% carrot powder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rgbClr val="7030A0"/>
                </a:solidFill>
              </a:ln>
              <a:effectLst/>
            </c:spPr>
          </c:marker>
          <c:cat>
            <c:strRef>
              <c:f>Лист1!$A$2:$A$6</c:f>
              <c:strCache>
                <c:ptCount val="5"/>
                <c:pt idx="0">
                  <c:v>30 min</c:v>
                </c:pt>
                <c:pt idx="1">
                  <c:v>60 min</c:v>
                </c:pt>
                <c:pt idx="2">
                  <c:v>90 min</c:v>
                </c:pt>
                <c:pt idx="3">
                  <c:v>120 min</c:v>
                </c:pt>
                <c:pt idx="4">
                  <c:v>150 min</c:v>
                </c:pt>
              </c:strCache>
            </c:strRef>
          </c:cat>
          <c:val>
            <c:numRef>
              <c:f>Лист1!$F$2:$F$6</c:f>
              <c:numCache>
                <c:formatCode>General</c:formatCode>
                <c:ptCount val="5"/>
                <c:pt idx="0">
                  <c:v>13.5</c:v>
                </c:pt>
                <c:pt idx="1">
                  <c:v>10</c:v>
                </c:pt>
                <c:pt idx="2">
                  <c:v>8</c:v>
                </c:pt>
                <c:pt idx="3">
                  <c:v>7</c:v>
                </c:pt>
                <c:pt idx="4">
                  <c:v>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97894064"/>
        <c:axId val="597897200"/>
      </c:lineChart>
      <c:catAx>
        <c:axId val="597894064"/>
        <c:scaling>
          <c:orientation val="minMax"/>
        </c:scaling>
        <c:delete val="0"/>
        <c:axPos val="b"/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0" i="0" u="none" strike="noStrike" baseline="0" dirty="0" smtClean="0">
                    <a:effectLst/>
                  </a:rPr>
                  <a:t>Fermentation time, min</a:t>
                </a:r>
                <a:endParaRPr lang="ru-RU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0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978972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97897200"/>
        <c:scaling>
          <c:orientation val="minMax"/>
          <c:max val="14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Ball</a:t>
                </a:r>
                <a:r>
                  <a:rPr lang="en-US" baseline="0" dirty="0" smtClean="0"/>
                  <a:t> rise time, min</a:t>
                </a:r>
                <a:endParaRPr lang="ru-RU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97894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7BA8F3-DEFE-479D-87E5-689858993CB3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849313"/>
            <a:ext cx="3243262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188" y="3271838"/>
            <a:ext cx="7942262" cy="2676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83EA1C-1C3D-4CDE-884B-FEB5542DA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595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0" dirty="0"/>
              <a:t>Уважаемые члены совета, вашему вниманию предлагается доклад по диссертационной работе «</a:t>
            </a:r>
            <a:r>
              <a:rPr lang="ru-RU" sz="1200" b="0" dirty="0">
                <a:solidFill>
                  <a:srgbClr val="445263"/>
                </a:solidFill>
                <a:latin typeface="+mn-lt"/>
              </a:rPr>
              <a:t>Анализ энергетической эффективности </a:t>
            </a:r>
            <a:br>
              <a:rPr lang="ru-RU" sz="1200" b="0" dirty="0">
                <a:solidFill>
                  <a:srgbClr val="445263"/>
                </a:solidFill>
                <a:latin typeface="+mn-lt"/>
              </a:rPr>
            </a:br>
            <a:r>
              <a:rPr lang="ru-RU" sz="1200" b="0" dirty="0">
                <a:solidFill>
                  <a:srgbClr val="445263"/>
                </a:solidFill>
                <a:latin typeface="+mn-lt"/>
              </a:rPr>
              <a:t>систем утилизации теплоты вытяжного воздуха активного типа». </a:t>
            </a:r>
          </a:p>
          <a:p>
            <a:r>
              <a:rPr lang="ru-RU" sz="1200" b="0" dirty="0">
                <a:solidFill>
                  <a:srgbClr val="445263"/>
                </a:solidFill>
                <a:latin typeface="+mn-lt"/>
              </a:rPr>
              <a:t>Научным руководителем данной работы является Сулин Александр Борисович.</a:t>
            </a:r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13B4E-E33D-4BDD-AC2B-A13C2BD68C0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3377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53A7-ABED-46BD-8CC1-C79F734C9844}" type="datetime1">
              <a:rPr lang="en-MY" smtClean="0"/>
              <a:t>21/4/2021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59FAB-A82C-4298-BDC6-19C4DC98793D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719083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5F0DD-D8C4-4CAB-9DC5-83BDB70C0AE3}" type="datetime1">
              <a:rPr lang="en-MY" smtClean="0"/>
              <a:t>21/4/2021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59FAB-A82C-4298-BDC6-19C4DC98793D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025725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2C47D-7E65-4472-9D84-F0335846EB9D}" type="datetime1">
              <a:rPr lang="en-MY" smtClean="0"/>
              <a:t>21/4/2021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59FAB-A82C-4298-BDC6-19C4DC98793D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725840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949EF-E3F4-42C9-93AA-246BC3DE9F16}" type="datetime1">
              <a:rPr lang="en-MY" smtClean="0"/>
              <a:t>21/4/2021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59FAB-A82C-4298-BDC6-19C4DC98793D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131796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FE922-D8C6-45D8-BB7E-8F67DEBC6A63}" type="datetime1">
              <a:rPr lang="en-MY" smtClean="0"/>
              <a:t>21/4/2021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59FAB-A82C-4298-BDC6-19C4DC98793D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13941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EF191-B4A3-41E2-B0E8-116B384E132F}" type="datetime1">
              <a:rPr lang="en-MY" smtClean="0"/>
              <a:t>21/4/2021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59FAB-A82C-4298-BDC6-19C4DC98793D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689259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C51FA-440B-480F-B20D-7DB6AAE2EE16}" type="datetime1">
              <a:rPr lang="en-MY" smtClean="0"/>
              <a:t>21/4/2021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59FAB-A82C-4298-BDC6-19C4DC98793D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388875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CB136-ADC5-4EE3-BF5F-0D692EFE0DBF}" type="datetime1">
              <a:rPr lang="en-MY" smtClean="0"/>
              <a:t>21/4/2021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59FAB-A82C-4298-BDC6-19C4DC98793D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883236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77440-5A31-4C3C-899A-E8423BB711AA}" type="datetime1">
              <a:rPr lang="en-MY" smtClean="0"/>
              <a:t>21/4/2021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59FAB-A82C-4298-BDC6-19C4DC98793D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278450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A696E-44EF-4999-80B0-B236F9E0106F}" type="datetime1">
              <a:rPr lang="en-MY" smtClean="0"/>
              <a:t>21/4/2021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59FAB-A82C-4298-BDC6-19C4DC98793D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979123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DE68E-5753-4D49-B5FF-DD27F270221D}" type="datetime1">
              <a:rPr lang="en-MY" smtClean="0"/>
              <a:t>21/4/2021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59FAB-A82C-4298-BDC6-19C4DC98793D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878384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7752" y="251445"/>
            <a:ext cx="10081120" cy="7130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7752" y="1187549"/>
            <a:ext cx="10081120" cy="56214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7752" y="7049762"/>
            <a:ext cx="1008112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EE077C8-8B01-40F8-836F-1732FF324240}" type="datetime1">
              <a:rPr lang="en-MY" smtClean="0"/>
              <a:t>21/4/2021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9880" y="7049762"/>
            <a:ext cx="806489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MY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66386" y="7049762"/>
            <a:ext cx="720080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C159FAB-A82C-4298-BDC6-19C4DC98793D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802971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B630FA6-58B7-4C27-9471-4E19A65CF4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403098"/>
            <a:ext cx="10691813" cy="1145588"/>
          </a:xfrm>
        </p:spPr>
        <p:txBody>
          <a:bodyPr>
            <a:normAutofit fontScale="90000"/>
          </a:bodyPr>
          <a:lstStyle/>
          <a:p>
            <a:r>
              <a:rPr lang="en-US" sz="3157" b="1" dirty="0" smtClean="0">
                <a:solidFill>
                  <a:srgbClr val="445263"/>
                </a:solidFill>
                <a:latin typeface="+mn-lt"/>
              </a:rPr>
              <a:t>Title</a:t>
            </a:r>
            <a:r>
              <a:rPr lang="en-US" sz="3157" b="1" dirty="0">
                <a:solidFill>
                  <a:srgbClr val="445263"/>
                </a:solidFill>
                <a:latin typeface="+mn-lt"/>
              </a:rPr>
              <a:t>:</a:t>
            </a:r>
            <a:r>
              <a:rPr lang="ru-RU" sz="3157" b="1" dirty="0">
                <a:solidFill>
                  <a:srgbClr val="445263"/>
                </a:solidFill>
                <a:latin typeface="+mn-lt"/>
              </a:rPr>
              <a:t> </a:t>
            </a:r>
            <a:r>
              <a:rPr lang="ru-RU" altLang="ru-RU" sz="3157" b="1" dirty="0" err="1">
                <a:solidFill>
                  <a:srgbClr val="445263"/>
                </a:solidFill>
                <a:latin typeface="+mn-lt"/>
              </a:rPr>
              <a:t>Expansion</a:t>
            </a:r>
            <a:r>
              <a:rPr lang="ru-RU" altLang="ru-RU" sz="3157" b="1" dirty="0">
                <a:solidFill>
                  <a:srgbClr val="445263"/>
                </a:solidFill>
                <a:latin typeface="+mn-lt"/>
              </a:rPr>
              <a:t> </a:t>
            </a:r>
            <a:r>
              <a:rPr lang="ru-RU" altLang="ru-RU" sz="3157" b="1" dirty="0" err="1">
                <a:solidFill>
                  <a:srgbClr val="445263"/>
                </a:solidFill>
                <a:latin typeface="+mn-lt"/>
              </a:rPr>
              <a:t>of</a:t>
            </a:r>
            <a:r>
              <a:rPr lang="ru-RU" altLang="ru-RU" sz="3157" b="1" dirty="0">
                <a:solidFill>
                  <a:srgbClr val="445263"/>
                </a:solidFill>
                <a:latin typeface="+mn-lt"/>
              </a:rPr>
              <a:t> </a:t>
            </a:r>
            <a:r>
              <a:rPr lang="ru-RU" altLang="ru-RU" sz="3157" b="1" dirty="0" err="1">
                <a:solidFill>
                  <a:srgbClr val="445263"/>
                </a:solidFill>
                <a:latin typeface="+mn-lt"/>
              </a:rPr>
              <a:t>the</a:t>
            </a:r>
            <a:r>
              <a:rPr lang="ru-RU" altLang="ru-RU" sz="3157" b="1" dirty="0">
                <a:solidFill>
                  <a:srgbClr val="445263"/>
                </a:solidFill>
                <a:latin typeface="+mn-lt"/>
              </a:rPr>
              <a:t> </a:t>
            </a:r>
            <a:r>
              <a:rPr lang="ru-RU" altLang="ru-RU" sz="3157" b="1" dirty="0" err="1">
                <a:solidFill>
                  <a:srgbClr val="445263"/>
                </a:solidFill>
                <a:latin typeface="+mn-lt"/>
              </a:rPr>
              <a:t>line</a:t>
            </a:r>
            <a:r>
              <a:rPr lang="ru-RU" altLang="ru-RU" sz="3157" b="1" dirty="0">
                <a:solidFill>
                  <a:srgbClr val="445263"/>
                </a:solidFill>
                <a:latin typeface="+mn-lt"/>
              </a:rPr>
              <a:t> </a:t>
            </a:r>
            <a:r>
              <a:rPr lang="ru-RU" altLang="ru-RU" sz="3157" b="1" dirty="0" err="1">
                <a:solidFill>
                  <a:srgbClr val="445263"/>
                </a:solidFill>
                <a:latin typeface="+mn-lt"/>
              </a:rPr>
              <a:t>of</a:t>
            </a:r>
            <a:r>
              <a:rPr lang="ru-RU" altLang="ru-RU" sz="3157" b="1" dirty="0">
                <a:solidFill>
                  <a:srgbClr val="445263"/>
                </a:solidFill>
                <a:latin typeface="+mn-lt"/>
              </a:rPr>
              <a:t> </a:t>
            </a:r>
            <a:r>
              <a:rPr lang="ru-RU" altLang="ru-RU" sz="3157" b="1" dirty="0" err="1">
                <a:solidFill>
                  <a:srgbClr val="445263"/>
                </a:solidFill>
                <a:latin typeface="+mn-lt"/>
              </a:rPr>
              <a:t>recipes</a:t>
            </a:r>
            <a:r>
              <a:rPr lang="ru-RU" altLang="ru-RU" sz="3157" b="1" dirty="0">
                <a:solidFill>
                  <a:srgbClr val="445263"/>
                </a:solidFill>
                <a:latin typeface="+mn-lt"/>
              </a:rPr>
              <a:t> </a:t>
            </a:r>
            <a:r>
              <a:rPr lang="ru-RU" altLang="ru-RU" sz="3157" b="1" dirty="0" err="1">
                <a:solidFill>
                  <a:srgbClr val="445263"/>
                </a:solidFill>
                <a:latin typeface="+mn-lt"/>
              </a:rPr>
              <a:t>for</a:t>
            </a:r>
            <a:r>
              <a:rPr lang="ru-RU" altLang="ru-RU" sz="3157" b="1" dirty="0">
                <a:solidFill>
                  <a:srgbClr val="445263"/>
                </a:solidFill>
                <a:latin typeface="+mn-lt"/>
              </a:rPr>
              <a:t> </a:t>
            </a:r>
            <a:r>
              <a:rPr lang="en-US" altLang="ru-RU" sz="3157" b="1" dirty="0" err="1">
                <a:solidFill>
                  <a:srgbClr val="445263"/>
                </a:solidFill>
                <a:latin typeface="+mn-lt"/>
              </a:rPr>
              <a:t>r</a:t>
            </a:r>
            <a:r>
              <a:rPr lang="en-US" altLang="ru-RU" sz="3157" b="1" dirty="0" err="1" smtClean="0">
                <a:solidFill>
                  <a:srgbClr val="445263"/>
                </a:solidFill>
                <a:latin typeface="+mn-lt"/>
              </a:rPr>
              <a:t>ussian</a:t>
            </a:r>
            <a:r>
              <a:rPr lang="en-US" altLang="ru-RU" sz="3157" b="1" dirty="0" smtClean="0">
                <a:solidFill>
                  <a:srgbClr val="445263"/>
                </a:solidFill>
                <a:latin typeface="+mn-lt"/>
              </a:rPr>
              <a:t> bagel </a:t>
            </a:r>
            <a:r>
              <a:rPr lang="ru-RU" altLang="ru-RU" sz="3157" b="1" dirty="0" err="1" smtClean="0">
                <a:solidFill>
                  <a:srgbClr val="445263"/>
                </a:solidFill>
                <a:latin typeface="+mn-lt"/>
              </a:rPr>
              <a:t>products</a:t>
            </a:r>
            <a:r>
              <a:rPr lang="ru-RU" altLang="ru-RU" sz="3157" b="1" dirty="0" smtClean="0">
                <a:solidFill>
                  <a:srgbClr val="445263"/>
                </a:solidFill>
                <a:latin typeface="+mn-lt"/>
              </a:rPr>
              <a:t> </a:t>
            </a:r>
            <a:r>
              <a:rPr lang="ru-RU" altLang="ru-RU" sz="2400" dirty="0">
                <a:latin typeface="+mn-lt"/>
              </a:rPr>
              <a:t/>
            </a:r>
            <a:br>
              <a:rPr lang="ru-RU" altLang="ru-RU" sz="2400" dirty="0">
                <a:latin typeface="+mn-lt"/>
              </a:rPr>
            </a:br>
            <a:endParaRPr lang="ru-RU" sz="3157" b="1" dirty="0">
              <a:solidFill>
                <a:srgbClr val="445263"/>
              </a:solidFill>
              <a:latin typeface="+mn-lt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DB1A0851-C81E-48BC-A2D3-AF4E7E1400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4876" y="4911841"/>
            <a:ext cx="8125366" cy="789182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 smtClean="0">
                <a:solidFill>
                  <a:srgbClr val="445263"/>
                </a:solidFill>
              </a:rPr>
              <a:t>Authors</a:t>
            </a:r>
            <a:r>
              <a:rPr lang="ru-RU" sz="2000" b="1" dirty="0" smtClean="0">
                <a:solidFill>
                  <a:srgbClr val="445263"/>
                </a:solidFill>
              </a:rPr>
              <a:t>: </a:t>
            </a:r>
            <a:r>
              <a:rPr lang="en-US" sz="2000" b="1" dirty="0" err="1" smtClean="0">
                <a:solidFill>
                  <a:srgbClr val="445263"/>
                </a:solidFill>
              </a:rPr>
              <a:t>Tikhiy</a:t>
            </a:r>
            <a:r>
              <a:rPr lang="en-US" sz="2000" b="1" dirty="0" smtClean="0">
                <a:solidFill>
                  <a:srgbClr val="445263"/>
                </a:solidFill>
              </a:rPr>
              <a:t> Anton, </a:t>
            </a:r>
            <a:r>
              <a:rPr lang="en-US" sz="2000" b="1" dirty="0" err="1" smtClean="0">
                <a:solidFill>
                  <a:srgbClr val="445263"/>
                </a:solidFill>
              </a:rPr>
              <a:t>Barakova</a:t>
            </a:r>
            <a:r>
              <a:rPr lang="en-US" sz="2000" b="1" dirty="0" smtClean="0">
                <a:solidFill>
                  <a:srgbClr val="445263"/>
                </a:solidFill>
              </a:rPr>
              <a:t> </a:t>
            </a:r>
            <a:r>
              <a:rPr lang="en-US" sz="2000" b="1" dirty="0" err="1" smtClean="0">
                <a:solidFill>
                  <a:srgbClr val="445263"/>
                </a:solidFill>
              </a:rPr>
              <a:t>Nadezhda</a:t>
            </a:r>
            <a:r>
              <a:rPr lang="en-US" sz="2000" b="1" dirty="0" smtClean="0">
                <a:solidFill>
                  <a:srgbClr val="445263"/>
                </a:solidFill>
              </a:rPr>
              <a:t>, </a:t>
            </a:r>
            <a:r>
              <a:rPr lang="en-US" sz="2000" b="1" dirty="0" err="1" smtClean="0">
                <a:solidFill>
                  <a:srgbClr val="445263"/>
                </a:solidFill>
              </a:rPr>
              <a:t>Sergacheva</a:t>
            </a:r>
            <a:r>
              <a:rPr lang="en-US" sz="2000" b="1" dirty="0" smtClean="0">
                <a:solidFill>
                  <a:srgbClr val="445263"/>
                </a:solidFill>
              </a:rPr>
              <a:t> Elena</a:t>
            </a:r>
            <a:endParaRPr lang="ru-RU" sz="2000" b="1" dirty="0">
              <a:solidFill>
                <a:srgbClr val="445263"/>
              </a:solidFill>
            </a:endParaRPr>
          </a:p>
        </p:txBody>
      </p:sp>
      <p:sp>
        <p:nvSpPr>
          <p:cNvPr id="9" name="Subtitle 5">
            <a:extLst>
              <a:ext uri="{FF2B5EF4-FFF2-40B4-BE49-F238E27FC236}">
                <a16:creationId xmlns="" xmlns:a16="http://schemas.microsoft.com/office/drawing/2014/main" id="{2108EE42-05A9-4BC9-BEB4-019CCB5E506D}"/>
              </a:ext>
            </a:extLst>
          </p:cNvPr>
          <p:cNvSpPr txBox="1">
            <a:spLocks/>
          </p:cNvSpPr>
          <p:nvPr/>
        </p:nvSpPr>
        <p:spPr>
          <a:xfrm>
            <a:off x="2539304" y="7092205"/>
            <a:ext cx="5613202" cy="267294"/>
          </a:xfrm>
          <a:prstGeom prst="rect">
            <a:avLst/>
          </a:prstGeom>
        </p:spPr>
        <p:txBody>
          <a:bodyPr vert="horz" lIns="80189" tIns="40094" rIns="80189" bIns="40094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5" dirty="0">
                <a:solidFill>
                  <a:srgbClr val="445263"/>
                </a:solidFill>
              </a:rPr>
              <a:t>Saint-Petersburg,</a:t>
            </a:r>
            <a:r>
              <a:rPr lang="ru-RU" sz="2105" dirty="0">
                <a:solidFill>
                  <a:srgbClr val="445263"/>
                </a:solidFill>
              </a:rPr>
              <a:t> </a:t>
            </a:r>
            <a:r>
              <a:rPr lang="en-US" sz="2105" dirty="0">
                <a:solidFill>
                  <a:srgbClr val="445263"/>
                </a:solidFill>
              </a:rPr>
              <a:t> </a:t>
            </a:r>
            <a:r>
              <a:rPr lang="en-US" sz="2105" dirty="0" smtClean="0">
                <a:solidFill>
                  <a:srgbClr val="445263"/>
                </a:solidFill>
              </a:rPr>
              <a:t>April 19-24, </a:t>
            </a:r>
            <a:r>
              <a:rPr lang="ru-RU" sz="2105" dirty="0" smtClean="0">
                <a:solidFill>
                  <a:srgbClr val="445263"/>
                </a:solidFill>
              </a:rPr>
              <a:t>2021</a:t>
            </a:r>
            <a:endParaRPr lang="en-US" sz="2105" dirty="0">
              <a:solidFill>
                <a:srgbClr val="445263"/>
              </a:solidFill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="" xmlns:a16="http://schemas.microsoft.com/office/drawing/2014/main" id="{4A6EAAAD-6B90-49CC-A33C-F16BD216A4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2718" y="491766"/>
            <a:ext cx="8066374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220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III International Scientific Conference  </a:t>
            </a:r>
            <a:r>
              <a:rPr kumimoji="0" lang="en-US" altLang="ru-RU" sz="220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kumimoji="0" lang="en-US" altLang="ru-RU" sz="22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Sustainable and </a:t>
            </a:r>
            <a:r>
              <a:rPr kumimoji="0" lang="en-US" altLang="ru-RU" sz="2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efficient </a:t>
            </a:r>
            <a:r>
              <a:rPr kumimoji="0" lang="en-US" altLang="ru-RU" sz="22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use </a:t>
            </a:r>
            <a:r>
              <a:rPr kumimoji="0" lang="en-US" altLang="ru-RU" sz="2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en-US" altLang="ru-RU" sz="2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altLang="ru-RU" sz="2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of </a:t>
            </a:r>
            <a:r>
              <a:rPr kumimoji="0" lang="en-US" altLang="ru-RU" sz="22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energy, </a:t>
            </a:r>
            <a:r>
              <a:rPr kumimoji="0" lang="en-US" altLang="ru-RU" sz="2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water </a:t>
            </a:r>
            <a:r>
              <a:rPr kumimoji="0" lang="en-US" altLang="ru-RU" sz="22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and natural resources – SEWAN-2021</a:t>
            </a:r>
            <a:r>
              <a:rPr kumimoji="0" lang="en-US" altLang="ru-RU" sz="220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endParaRPr kumimoji="0" lang="en-US" altLang="ru-RU" sz="2200" i="0" u="none" strike="noStrike" cap="none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11" name="Rectangle 4">
            <a:extLst>
              <a:ext uri="{FF2B5EF4-FFF2-40B4-BE49-F238E27FC236}">
                <a16:creationId xmlns="" xmlns:a16="http://schemas.microsoft.com/office/drawing/2014/main" id="{82568482-9FC6-4028-B91D-34693AC2D6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928" y="6732165"/>
            <a:ext cx="10313957" cy="10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wrap="square" lIns="12916" tIns="12916" rIns="12916" bIns="12916" numCol="1" anchor="t" anchorCtr="0" compatLnSpc="1">
            <a:prstTxWarp prst="textNoShape">
              <a:avLst/>
            </a:prstTxWarp>
          </a:bodyPr>
          <a:lstStyle/>
          <a:p>
            <a:endParaRPr lang="en-MY" sz="723" dirty="0"/>
          </a:p>
        </p:txBody>
      </p:sp>
      <p:cxnSp>
        <p:nvCxnSpPr>
          <p:cNvPr id="12" name="AutoShape 21">
            <a:extLst>
              <a:ext uri="{FF2B5EF4-FFF2-40B4-BE49-F238E27FC236}">
                <a16:creationId xmlns="" xmlns:a16="http://schemas.microsoft.com/office/drawing/2014/main" id="{EDBBDBA8-8218-4390-B2F6-D51BFE7BFF3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88928" y="1763613"/>
            <a:ext cx="10230718" cy="0"/>
          </a:xfrm>
          <a:prstGeom prst="straightConnector1">
            <a:avLst/>
          </a:prstGeom>
          <a:noFill/>
          <a:ln w="952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cxnSp>
      <p:sp>
        <p:nvSpPr>
          <p:cNvPr id="14" name="Подзаголовок 2">
            <a:extLst>
              <a:ext uri="{FF2B5EF4-FFF2-40B4-BE49-F238E27FC236}">
                <a16:creationId xmlns="" xmlns:a16="http://schemas.microsoft.com/office/drawing/2014/main" id="{F42C9D65-90BA-4312-A408-36F021C4658D}"/>
              </a:ext>
            </a:extLst>
          </p:cNvPr>
          <p:cNvSpPr txBox="1">
            <a:spLocks/>
          </p:cNvSpPr>
          <p:nvPr/>
        </p:nvSpPr>
        <p:spPr>
          <a:xfrm>
            <a:off x="262735" y="5460167"/>
            <a:ext cx="7356334" cy="7891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b="1" dirty="0" smtClean="0">
                <a:solidFill>
                  <a:srgbClr val="445263"/>
                </a:solidFill>
              </a:rPr>
              <a:t>Affiliations</a:t>
            </a:r>
            <a:r>
              <a:rPr lang="ru-RU" sz="1600" b="1" dirty="0" smtClean="0">
                <a:solidFill>
                  <a:srgbClr val="445263"/>
                </a:solidFill>
              </a:rPr>
              <a:t>:</a:t>
            </a:r>
            <a:r>
              <a:rPr lang="ru-RU" sz="2000" b="1" dirty="0" smtClean="0">
                <a:solidFill>
                  <a:srgbClr val="445263"/>
                </a:solidFill>
              </a:rPr>
              <a:t> </a:t>
            </a:r>
            <a:r>
              <a:rPr lang="en-US" sz="2000" b="1" dirty="0" smtClean="0">
                <a:solidFill>
                  <a:srgbClr val="445263"/>
                </a:solidFill>
              </a:rPr>
              <a:t>ITMO University</a:t>
            </a:r>
            <a:endParaRPr lang="ru-RU" sz="2000" b="1" dirty="0">
              <a:solidFill>
                <a:srgbClr val="445263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73" y="272175"/>
            <a:ext cx="911431" cy="43590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18" y="693651"/>
            <a:ext cx="811339" cy="57358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4" r="7100"/>
          <a:stretch/>
        </p:blipFill>
        <p:spPr>
          <a:xfrm>
            <a:off x="274088" y="1161577"/>
            <a:ext cx="864000" cy="46176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031" y="464266"/>
            <a:ext cx="1185133" cy="4122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1699" y="940814"/>
            <a:ext cx="951795" cy="47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5477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59FAB-A82C-4298-BDC6-19C4DC98793D}" type="slidenum">
              <a:rPr lang="en-MY" smtClean="0"/>
              <a:t>10</a:t>
            </a:fld>
            <a:endParaRPr lang="en-MY"/>
          </a:p>
        </p:txBody>
      </p:sp>
      <p:sp>
        <p:nvSpPr>
          <p:cNvPr id="2" name="Прямоугольник 1"/>
          <p:cNvSpPr/>
          <p:nvPr/>
        </p:nvSpPr>
        <p:spPr>
          <a:xfrm>
            <a:off x="216883" y="1403573"/>
            <a:ext cx="2622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/>
            <a:r>
              <a:rPr lang="en-GB" sz="2000" b="1" spc="-45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000" b="1" spc="-45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 19">
            <a:extLst>
              <a:ext uri="{FF2B5EF4-FFF2-40B4-BE49-F238E27FC236}">
                <a16:creationId xmlns="" xmlns:a16="http://schemas.microsoft.com/office/drawing/2014/main" id="{D2DF5777-B313-4885-A0BE-9A5C776D4B39}"/>
              </a:ext>
            </a:extLst>
          </p:cNvPr>
          <p:cNvSpPr/>
          <p:nvPr/>
        </p:nvSpPr>
        <p:spPr>
          <a:xfrm>
            <a:off x="876343" y="80018"/>
            <a:ext cx="839491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defRPr/>
            </a:pP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III International Scientific Conference on “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Sustainable and Efficient Use of Energy, Water and Natural Resources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”</a:t>
            </a:r>
          </a:p>
        </p:txBody>
      </p:sp>
      <p:sp>
        <p:nvSpPr>
          <p:cNvPr id="43" name="Text Box 16"/>
          <p:cNvSpPr txBox="1">
            <a:spLocks noChangeArrowheads="1"/>
          </p:cNvSpPr>
          <p:nvPr/>
        </p:nvSpPr>
        <p:spPr bwMode="auto">
          <a:xfrm>
            <a:off x="8749880" y="679161"/>
            <a:ext cx="728708" cy="166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12916" tIns="12916" rIns="12916" bIns="12916" numCol="1" anchor="t" anchorCtr="0" compatLnSpc="1">
            <a:prstTxWarp prst="textNoShape">
              <a:avLst/>
            </a:prstTxWarp>
          </a:bodyPr>
          <a:lstStyle/>
          <a:p>
            <a:pPr defTabSz="322937" fontAlgn="base">
              <a:spcBef>
                <a:spcPct val="0"/>
              </a:spcBef>
              <a:spcAft>
                <a:spcPct val="0"/>
              </a:spcAft>
            </a:pPr>
            <a:r>
              <a:rPr lang="en-MY" sz="849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Keywords</a:t>
            </a:r>
            <a:r>
              <a:rPr lang="en-US" sz="849" b="1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634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705662" y="943342"/>
            <a:ext cx="179722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Russian bagel, beet, carrot</a:t>
            </a:r>
            <a:endParaRPr lang="en-US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ectangle 7"/>
          <p:cNvSpPr/>
          <p:nvPr/>
        </p:nvSpPr>
        <p:spPr>
          <a:xfrm>
            <a:off x="935874" y="603993"/>
            <a:ext cx="8455260" cy="441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Aft>
                <a:spcPts val="300"/>
              </a:spcAft>
              <a:tabLst>
                <a:tab pos="4508500" algn="r"/>
              </a:tabLst>
            </a:pPr>
            <a:r>
              <a:rPr lang="en-US" sz="10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Tikhiy</a:t>
            </a:r>
            <a:r>
              <a:rPr lang="en-US" sz="1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Anton, </a:t>
            </a:r>
            <a:r>
              <a:rPr lang="en-US" sz="1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Barakova</a:t>
            </a:r>
            <a:r>
              <a:rPr lang="en-US" sz="1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Nadezhda</a:t>
            </a:r>
            <a:r>
              <a:rPr lang="en-US" sz="1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Sergacheva</a:t>
            </a:r>
            <a:r>
              <a:rPr lang="en-US" sz="1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Elena</a:t>
            </a:r>
            <a:endParaRPr lang="en-GB" sz="10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8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ITMO University</a:t>
            </a:r>
            <a:endParaRPr lang="en-GB" sz="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 Box 2"/>
          <p:cNvSpPr txBox="1">
            <a:spLocks noChangeArrowheads="1"/>
          </p:cNvSpPr>
          <p:nvPr/>
        </p:nvSpPr>
        <p:spPr bwMode="auto">
          <a:xfrm>
            <a:off x="1207519" y="340928"/>
            <a:ext cx="8458867" cy="270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12916" tIns="12916" rIns="12916" bIns="12916" numCol="1" anchor="ctr" anchorCtr="0" compatLnSpc="1">
            <a:prstTxWarp prst="textNoShape">
              <a:avLst/>
            </a:prstTxWarp>
          </a:bodyPr>
          <a:lstStyle/>
          <a:p>
            <a:pPr algn="ctr" defTabSz="322937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Expansion</a:t>
            </a:r>
            <a:r>
              <a:rPr lang="ru-RU" alt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2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ru-RU" altLang="ru-RU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2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ru-RU" altLang="ru-RU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2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line</a:t>
            </a:r>
            <a:r>
              <a:rPr lang="ru-RU" altLang="ru-RU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2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ru-RU" altLang="ru-RU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2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recipes</a:t>
            </a:r>
            <a:r>
              <a:rPr lang="ru-RU" altLang="ru-RU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2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for</a:t>
            </a:r>
            <a:r>
              <a:rPr lang="ru-RU" altLang="ru-RU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12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russian</a:t>
            </a:r>
            <a:r>
              <a:rPr lang="en-US" altLang="ru-RU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bagel </a:t>
            </a:r>
            <a:r>
              <a:rPr lang="ru-RU" altLang="ru-RU" sz="12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products</a:t>
            </a:r>
            <a:r>
              <a:rPr lang="ru-RU" alt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MY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234" y="-8392"/>
            <a:ext cx="685471" cy="484598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4" r="7100"/>
          <a:stretch/>
        </p:blipFill>
        <p:spPr>
          <a:xfrm>
            <a:off x="9799705" y="9402"/>
            <a:ext cx="864000" cy="461762"/>
          </a:xfrm>
          <a:prstGeom prst="rect">
            <a:avLst/>
          </a:prstGeom>
        </p:spPr>
      </p:pic>
      <p:sp>
        <p:nvSpPr>
          <p:cNvPr id="18" name="Rectangle 4">
            <a:extLst>
              <a:ext uri="{FF2B5EF4-FFF2-40B4-BE49-F238E27FC236}">
                <a16:creationId xmlns="" xmlns:a16="http://schemas.microsoft.com/office/drawing/2014/main" id="{82568482-9FC6-4028-B91D-34693AC2D6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928" y="6732165"/>
            <a:ext cx="10313957" cy="10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wrap="square" lIns="12916" tIns="12916" rIns="12916" bIns="12916" numCol="1" anchor="t" anchorCtr="0" compatLnSpc="1">
            <a:prstTxWarp prst="textNoShape">
              <a:avLst/>
            </a:prstTxWarp>
          </a:bodyPr>
          <a:lstStyle/>
          <a:p>
            <a:endParaRPr lang="en-MY" sz="723" dirty="0"/>
          </a:p>
        </p:txBody>
      </p:sp>
      <p:cxnSp>
        <p:nvCxnSpPr>
          <p:cNvPr id="19" name="AutoShape 21">
            <a:extLst>
              <a:ext uri="{FF2B5EF4-FFF2-40B4-BE49-F238E27FC236}">
                <a16:creationId xmlns="" xmlns:a16="http://schemas.microsoft.com/office/drawing/2014/main" id="{EDBBDBA8-8218-4390-B2F6-D51BFE7BFF3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88928" y="1179810"/>
            <a:ext cx="10230718" cy="0"/>
          </a:xfrm>
          <a:prstGeom prst="straightConnector1">
            <a:avLst/>
          </a:prstGeom>
          <a:noFill/>
          <a:ln w="952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cxnSp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016B3565-0CFB-437F-B39E-8570E54D27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62" y="54363"/>
            <a:ext cx="777481" cy="371839"/>
          </a:xfrm>
          <a:prstGeom prst="rect">
            <a:avLst/>
          </a:prstGeom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247627" y="3453460"/>
            <a:ext cx="65" cy="23853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9044" rIns="0" bIns="-1904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60424CEB-ADCE-42BE-8D3F-8D355DE1BD25}"/>
              </a:ext>
            </a:extLst>
          </p:cNvPr>
          <p:cNvSpPr txBox="1"/>
          <p:nvPr/>
        </p:nvSpPr>
        <p:spPr>
          <a:xfrm>
            <a:off x="458418" y="2629012"/>
            <a:ext cx="978408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Muller Black" pitchFamily="50" charset="-52"/>
              </a:rPr>
              <a:t>Thank you for your attention!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Muller Black" pitchFamily="50" charset="-52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BD483BEC-93D3-42A9-B819-90335D5BF62C}"/>
              </a:ext>
            </a:extLst>
          </p:cNvPr>
          <p:cNvSpPr txBox="1"/>
          <p:nvPr/>
        </p:nvSpPr>
        <p:spPr>
          <a:xfrm>
            <a:off x="2249563" y="3726125"/>
            <a:ext cx="6251122" cy="166808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 smtClean="0">
                <a:latin typeface="Muller Black" pitchFamily="50" charset="-52"/>
              </a:rPr>
              <a:t>Authors:</a:t>
            </a:r>
            <a:r>
              <a:rPr lang="ru-RU" dirty="0" smtClean="0">
                <a:latin typeface="Muller Black" pitchFamily="50" charset="-52"/>
              </a:rPr>
              <a:t> </a:t>
            </a:r>
            <a:r>
              <a:rPr lang="en-US" dirty="0" err="1" smtClean="0">
                <a:latin typeface="Muller Black" pitchFamily="50" charset="-52"/>
              </a:rPr>
              <a:t>Tikhiy</a:t>
            </a:r>
            <a:r>
              <a:rPr lang="en-US" dirty="0" smtClean="0">
                <a:latin typeface="Muller Black" pitchFamily="50" charset="-52"/>
              </a:rPr>
              <a:t> Anton, </a:t>
            </a:r>
            <a:r>
              <a:rPr lang="en-US" dirty="0" err="1" smtClean="0">
                <a:latin typeface="Muller Black" pitchFamily="50" charset="-52"/>
              </a:rPr>
              <a:t>Barakova</a:t>
            </a:r>
            <a:r>
              <a:rPr lang="en-US" dirty="0" smtClean="0">
                <a:latin typeface="Muller Black" pitchFamily="50" charset="-52"/>
              </a:rPr>
              <a:t> </a:t>
            </a:r>
            <a:r>
              <a:rPr lang="en-US" dirty="0" err="1" smtClean="0">
                <a:latin typeface="Muller Black" pitchFamily="50" charset="-52"/>
              </a:rPr>
              <a:t>Nadezhda</a:t>
            </a:r>
            <a:r>
              <a:rPr lang="en-US" dirty="0" smtClean="0">
                <a:latin typeface="Muller Black" pitchFamily="50" charset="-52"/>
              </a:rPr>
              <a:t>, </a:t>
            </a:r>
            <a:r>
              <a:rPr lang="en-US" dirty="0" err="1" smtClean="0">
                <a:latin typeface="Muller Black" pitchFamily="50" charset="-52"/>
              </a:rPr>
              <a:t>Sergacheva</a:t>
            </a:r>
            <a:r>
              <a:rPr lang="en-US" dirty="0" smtClean="0">
                <a:latin typeface="Muller Black" pitchFamily="50" charset="-52"/>
              </a:rPr>
              <a:t> Elena </a:t>
            </a:r>
            <a:endParaRPr lang="ru-RU" dirty="0">
              <a:latin typeface="Muller Black" pitchFamily="50" charset="-52"/>
            </a:endParaRPr>
          </a:p>
          <a:p>
            <a:r>
              <a:rPr lang="en-US" dirty="0" smtClean="0">
                <a:latin typeface="Muller Black" pitchFamily="50" charset="-52"/>
              </a:rPr>
              <a:t>Affiliations: ITMO University</a:t>
            </a:r>
          </a:p>
          <a:p>
            <a:endParaRPr lang="ru-RU" dirty="0">
              <a:latin typeface="Muller Black" pitchFamily="50" charset="-52"/>
            </a:endParaRPr>
          </a:p>
          <a:p>
            <a:r>
              <a:rPr lang="en-US" dirty="0">
                <a:latin typeface="Muller Black" pitchFamily="50" charset="-52"/>
              </a:rPr>
              <a:t>Contact details</a:t>
            </a:r>
            <a:r>
              <a:rPr lang="en-US" dirty="0" smtClean="0">
                <a:latin typeface="Muller Black" pitchFamily="50" charset="-52"/>
              </a:rPr>
              <a:t>: </a:t>
            </a:r>
            <a:r>
              <a:rPr lang="en-US" dirty="0">
                <a:latin typeface="Muller Black" pitchFamily="50" charset="-52"/>
              </a:rPr>
              <a:t>zik082@rambler.ru</a:t>
            </a:r>
            <a:endParaRPr lang="ru-RU" dirty="0">
              <a:latin typeface="Muller Black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088452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59FAB-A82C-4298-BDC6-19C4DC98793D}" type="slidenum">
              <a:rPr lang="en-MY" smtClean="0"/>
              <a:t>2</a:t>
            </a:fld>
            <a:endParaRPr lang="en-MY"/>
          </a:p>
        </p:txBody>
      </p:sp>
      <p:sp>
        <p:nvSpPr>
          <p:cNvPr id="2" name="Прямоугольник 1"/>
          <p:cNvSpPr/>
          <p:nvPr/>
        </p:nvSpPr>
        <p:spPr>
          <a:xfrm>
            <a:off x="216883" y="1403573"/>
            <a:ext cx="95686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/>
            <a:r>
              <a:rPr lang="en-GB" sz="2000" b="1" spc="-4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</a:t>
            </a:r>
            <a:r>
              <a:rPr lang="en-GB" sz="2000" b="1" spc="-45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Objective:</a:t>
            </a:r>
            <a:r>
              <a:rPr lang="ru-RU" sz="2000" b="1" spc="-45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u-RU" altLang="ru-RU" sz="2000" dirty="0" err="1" smtClean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ncreas</a:t>
            </a:r>
            <a:r>
              <a:rPr lang="en-US" altLang="ru-RU" sz="2000" dirty="0" err="1" smtClean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lang="ru-RU" altLang="ru-RU" sz="2000" dirty="0" smtClean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000" dirty="0" smtClean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altLang="ru-RU" sz="2000" dirty="0" smtClean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dirty="0" err="1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nutritional</a:t>
            </a:r>
            <a:r>
              <a:rPr lang="ru-RU" altLang="ru-RU" sz="2000" dirty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dirty="0" err="1" smtClean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</a:t>
            </a:r>
            <a:r>
              <a:rPr lang="en-US" altLang="ru-RU" sz="2000" dirty="0" smtClean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the </a:t>
            </a:r>
            <a:r>
              <a:rPr lang="en-US" altLang="ru-RU" sz="2000" dirty="0" err="1" smtClean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russian</a:t>
            </a:r>
            <a:r>
              <a:rPr lang="en-US" altLang="ru-RU" sz="2000" dirty="0" smtClean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bagels (</a:t>
            </a:r>
            <a:r>
              <a:rPr lang="en-US" altLang="ru-RU" sz="2000" dirty="0" err="1" smtClean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baranki</a:t>
            </a:r>
            <a:r>
              <a:rPr lang="en-US" altLang="ru-RU" sz="2000" dirty="0" smtClean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alt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alt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lvl="0"/>
            <a:r>
              <a:rPr lang="en-GB" sz="2000" b="1" spc="-45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000" b="1" spc="-45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 19">
            <a:extLst>
              <a:ext uri="{FF2B5EF4-FFF2-40B4-BE49-F238E27FC236}">
                <a16:creationId xmlns="" xmlns:a16="http://schemas.microsoft.com/office/drawing/2014/main" id="{D2DF5777-B313-4885-A0BE-9A5C776D4B39}"/>
              </a:ext>
            </a:extLst>
          </p:cNvPr>
          <p:cNvSpPr/>
          <p:nvPr/>
        </p:nvSpPr>
        <p:spPr>
          <a:xfrm>
            <a:off x="876343" y="80018"/>
            <a:ext cx="839491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defRPr/>
            </a:pP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III International Scientific Conference on “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Sustainable and Efficient Use of Energy, Water and Natural Resources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”</a:t>
            </a:r>
          </a:p>
        </p:txBody>
      </p:sp>
      <p:sp>
        <p:nvSpPr>
          <p:cNvPr id="43" name="Text Box 16"/>
          <p:cNvSpPr txBox="1">
            <a:spLocks noChangeArrowheads="1"/>
          </p:cNvSpPr>
          <p:nvPr/>
        </p:nvSpPr>
        <p:spPr bwMode="auto">
          <a:xfrm>
            <a:off x="8749880" y="679161"/>
            <a:ext cx="728708" cy="166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12916" tIns="12916" rIns="12916" bIns="12916" numCol="1" anchor="t" anchorCtr="0" compatLnSpc="1">
            <a:prstTxWarp prst="textNoShape">
              <a:avLst/>
            </a:prstTxWarp>
          </a:bodyPr>
          <a:lstStyle/>
          <a:p>
            <a:pPr defTabSz="322937" fontAlgn="base">
              <a:spcBef>
                <a:spcPct val="0"/>
              </a:spcBef>
              <a:spcAft>
                <a:spcPct val="0"/>
              </a:spcAft>
            </a:pPr>
            <a:r>
              <a:rPr lang="en-MY" sz="849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Keywords</a:t>
            </a:r>
            <a:r>
              <a:rPr lang="en-US" sz="849" b="1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634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705662" y="943342"/>
            <a:ext cx="179722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Russian bagel, beet, carrot</a:t>
            </a:r>
            <a:endParaRPr lang="en-US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ectangle 7"/>
          <p:cNvSpPr/>
          <p:nvPr/>
        </p:nvSpPr>
        <p:spPr>
          <a:xfrm>
            <a:off x="935874" y="603993"/>
            <a:ext cx="8455260" cy="441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Aft>
                <a:spcPts val="300"/>
              </a:spcAft>
              <a:tabLst>
                <a:tab pos="4508500" algn="r"/>
              </a:tabLst>
            </a:pPr>
            <a:r>
              <a:rPr lang="en-US" sz="10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Tikhiy</a:t>
            </a:r>
            <a:r>
              <a:rPr lang="en-US" sz="1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Anton, </a:t>
            </a:r>
            <a:r>
              <a:rPr lang="en-US" sz="1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Barakova</a:t>
            </a:r>
            <a:r>
              <a:rPr lang="en-US" sz="1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Nadezhda</a:t>
            </a:r>
            <a:r>
              <a:rPr lang="en-US" sz="1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Sergacheva</a:t>
            </a:r>
            <a:r>
              <a:rPr lang="en-US" sz="1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Elena</a:t>
            </a:r>
            <a:endParaRPr lang="en-GB" sz="10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8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ITMO University</a:t>
            </a:r>
            <a:endParaRPr lang="en-GB" sz="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 Box 2"/>
          <p:cNvSpPr txBox="1">
            <a:spLocks noChangeArrowheads="1"/>
          </p:cNvSpPr>
          <p:nvPr/>
        </p:nvSpPr>
        <p:spPr bwMode="auto">
          <a:xfrm>
            <a:off x="1207519" y="340928"/>
            <a:ext cx="8458867" cy="270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12916" tIns="12916" rIns="12916" bIns="12916" numCol="1" anchor="ctr" anchorCtr="0" compatLnSpc="1">
            <a:prstTxWarp prst="textNoShape">
              <a:avLst/>
            </a:prstTxWarp>
          </a:bodyPr>
          <a:lstStyle/>
          <a:p>
            <a:pPr algn="ctr" defTabSz="322937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Expansion</a:t>
            </a:r>
            <a:r>
              <a:rPr lang="ru-RU" alt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2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ru-RU" altLang="ru-RU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2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ru-RU" altLang="ru-RU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2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line</a:t>
            </a:r>
            <a:r>
              <a:rPr lang="ru-RU" altLang="ru-RU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2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ru-RU" altLang="ru-RU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2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recipes</a:t>
            </a:r>
            <a:r>
              <a:rPr lang="ru-RU" altLang="ru-RU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2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for</a:t>
            </a:r>
            <a:r>
              <a:rPr lang="ru-RU" altLang="ru-RU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12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russian</a:t>
            </a:r>
            <a:r>
              <a:rPr lang="en-US" altLang="ru-RU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bagel </a:t>
            </a:r>
            <a:r>
              <a:rPr lang="ru-RU" altLang="ru-RU" sz="12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products</a:t>
            </a:r>
            <a:r>
              <a:rPr lang="ru-RU" alt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MY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234" y="-8392"/>
            <a:ext cx="685471" cy="484598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4" r="7100"/>
          <a:stretch/>
        </p:blipFill>
        <p:spPr>
          <a:xfrm>
            <a:off x="9799705" y="9402"/>
            <a:ext cx="864000" cy="461762"/>
          </a:xfrm>
          <a:prstGeom prst="rect">
            <a:avLst/>
          </a:prstGeom>
        </p:spPr>
      </p:pic>
      <p:sp>
        <p:nvSpPr>
          <p:cNvPr id="18" name="Rectangle 4">
            <a:extLst>
              <a:ext uri="{FF2B5EF4-FFF2-40B4-BE49-F238E27FC236}">
                <a16:creationId xmlns="" xmlns:a16="http://schemas.microsoft.com/office/drawing/2014/main" id="{82568482-9FC6-4028-B91D-34693AC2D6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928" y="6732165"/>
            <a:ext cx="10313957" cy="10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wrap="square" lIns="12916" tIns="12916" rIns="12916" bIns="12916" numCol="1" anchor="t" anchorCtr="0" compatLnSpc="1">
            <a:prstTxWarp prst="textNoShape">
              <a:avLst/>
            </a:prstTxWarp>
          </a:bodyPr>
          <a:lstStyle/>
          <a:p>
            <a:endParaRPr lang="en-MY" sz="723" dirty="0"/>
          </a:p>
        </p:txBody>
      </p:sp>
      <p:cxnSp>
        <p:nvCxnSpPr>
          <p:cNvPr id="19" name="AutoShape 21">
            <a:extLst>
              <a:ext uri="{FF2B5EF4-FFF2-40B4-BE49-F238E27FC236}">
                <a16:creationId xmlns="" xmlns:a16="http://schemas.microsoft.com/office/drawing/2014/main" id="{EDBBDBA8-8218-4390-B2F6-D51BFE7BFF3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88928" y="1179810"/>
            <a:ext cx="10230718" cy="0"/>
          </a:xfrm>
          <a:prstGeom prst="straightConnector1">
            <a:avLst/>
          </a:prstGeom>
          <a:noFill/>
          <a:ln w="952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cxnSp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016B3565-0CFB-437F-B39E-8570E54D27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62" y="54363"/>
            <a:ext cx="777481" cy="371839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4577599" y="2475504"/>
            <a:ext cx="5436104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/>
            <a:r>
              <a:rPr lang="ru-RU" altLang="ru-RU" sz="2000" dirty="0" err="1" smtClean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</a:t>
            </a:r>
            <a:r>
              <a:rPr lang="ru-RU" altLang="ru-RU" sz="2000" dirty="0" smtClean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dirty="0" err="1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nutritional</a:t>
            </a:r>
            <a:r>
              <a:rPr lang="ru-RU" altLang="ru-RU" sz="2000" dirty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dirty="0" err="1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</a:t>
            </a:r>
            <a:r>
              <a:rPr lang="ru-RU" altLang="ru-RU" sz="2000" dirty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ru-RU" sz="2000" dirty="0" smtClean="0">
              <a:solidFill>
                <a:srgbClr val="2021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/>
            <a:endParaRPr lang="en-US" altLang="ru-RU" sz="2000" dirty="0" smtClean="0">
              <a:solidFill>
                <a:srgbClr val="2021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/>
            <a:endParaRPr lang="en-US" altLang="ru-RU" sz="2000" dirty="0">
              <a:solidFill>
                <a:srgbClr val="2021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/>
            <a:r>
              <a:rPr lang="ru-RU" altLang="ru-RU" sz="2000" dirty="0" err="1" smtClean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Fast</a:t>
            </a:r>
            <a:r>
              <a:rPr lang="ru-RU" altLang="ru-RU" sz="2000" dirty="0" smtClean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dirty="0" err="1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stealing</a:t>
            </a:r>
            <a:r>
              <a:rPr lang="ru-RU" altLang="ru-RU" sz="2000" dirty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dirty="0" err="1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speed</a:t>
            </a:r>
            <a:r>
              <a:rPr lang="ru-RU" altLang="ru-RU" sz="2000" dirty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ru-RU" sz="2000" dirty="0" smtClean="0">
              <a:solidFill>
                <a:srgbClr val="2021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/>
            <a:endParaRPr lang="en-US" altLang="ru-RU" sz="2000" dirty="0" smtClean="0">
              <a:solidFill>
                <a:srgbClr val="2021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/>
            <a:endParaRPr lang="en-US" altLang="ru-RU" sz="2000" dirty="0">
              <a:solidFill>
                <a:srgbClr val="2021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/>
            <a:r>
              <a:rPr lang="ru-RU" altLang="ru-RU" sz="2000" dirty="0" err="1" smtClean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Deterioration</a:t>
            </a:r>
            <a:r>
              <a:rPr lang="ru-RU" altLang="ru-RU" sz="2000" dirty="0" smtClean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dirty="0" err="1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ru-RU" altLang="ru-RU" sz="2000" dirty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dirty="0" err="1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taste</a:t>
            </a:r>
            <a:r>
              <a:rPr lang="ru-RU" altLang="ru-RU" sz="2000" dirty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dirty="0" err="1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ru-RU" altLang="ru-RU" sz="2000" dirty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dirty="0" err="1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odor</a:t>
            </a:r>
            <a:r>
              <a:rPr lang="ru-RU" altLang="ru-RU" sz="2000" dirty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dirty="0" err="1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during</a:t>
            </a:r>
            <a:r>
              <a:rPr lang="ru-RU" altLang="ru-RU" sz="2000" dirty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dirty="0" err="1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storage</a:t>
            </a:r>
            <a:r>
              <a:rPr lang="ru-RU" altLang="ru-RU" sz="2000" dirty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ru-RU" sz="2000" dirty="0" smtClean="0">
              <a:solidFill>
                <a:srgbClr val="2021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/>
            <a:endParaRPr lang="en-US" altLang="ru-RU" sz="2000" dirty="0" smtClean="0">
              <a:solidFill>
                <a:srgbClr val="2021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/>
            <a:endParaRPr lang="en-US" altLang="ru-RU" sz="2000" dirty="0">
              <a:solidFill>
                <a:srgbClr val="2021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/>
            <a:r>
              <a:rPr lang="ru-RU" altLang="ru-RU" sz="2000" dirty="0" err="1" smtClean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Assortment</a:t>
            </a:r>
            <a:r>
              <a:rPr lang="ru-RU" altLang="ru-RU" sz="2000" dirty="0" smtClean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dirty="0" err="1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matrix</a:t>
            </a:r>
            <a:r>
              <a:rPr lang="ru-RU" altLang="ru-RU" sz="2000" dirty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dirty="0" err="1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lang="ru-RU" altLang="ru-RU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alt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85" y="2674568"/>
            <a:ext cx="2935673" cy="2935673"/>
          </a:xfrm>
          <a:prstGeom prst="rect">
            <a:avLst/>
          </a:prstGeom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247627" y="3453460"/>
            <a:ext cx="65" cy="23853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9044" rIns="0" bIns="-1904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 flipH="1">
            <a:off x="3756972" y="2645416"/>
            <a:ext cx="831881" cy="7260"/>
          </a:xfrm>
          <a:prstGeom prst="straightConnector1">
            <a:avLst/>
          </a:prstGeom>
          <a:ln w="57150">
            <a:solidFill>
              <a:srgbClr val="23247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3756972" y="3604061"/>
            <a:ext cx="831881" cy="7260"/>
          </a:xfrm>
          <a:prstGeom prst="straightConnector1">
            <a:avLst/>
          </a:prstGeom>
          <a:ln w="57150">
            <a:solidFill>
              <a:srgbClr val="23247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3756972" y="4616784"/>
            <a:ext cx="831881" cy="7260"/>
          </a:xfrm>
          <a:prstGeom prst="straightConnector1">
            <a:avLst/>
          </a:prstGeom>
          <a:ln w="57150">
            <a:solidFill>
              <a:srgbClr val="23247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>
            <a:off x="3756972" y="5551232"/>
            <a:ext cx="831881" cy="7260"/>
          </a:xfrm>
          <a:prstGeom prst="straightConnector1">
            <a:avLst/>
          </a:prstGeom>
          <a:ln w="57150">
            <a:solidFill>
              <a:srgbClr val="23247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"/>
          <p:cNvSpPr txBox="1"/>
          <p:nvPr/>
        </p:nvSpPr>
        <p:spPr>
          <a:xfrm>
            <a:off x="478713" y="5940365"/>
            <a:ext cx="4037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pic. Russian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bagel (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baranki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461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59FAB-A82C-4298-BDC6-19C4DC98793D}" type="slidenum">
              <a:rPr lang="en-MY" smtClean="0"/>
              <a:t>3</a:t>
            </a:fld>
            <a:endParaRPr lang="en-MY"/>
          </a:p>
        </p:txBody>
      </p:sp>
      <p:sp>
        <p:nvSpPr>
          <p:cNvPr id="2" name="Прямоугольник 1"/>
          <p:cNvSpPr/>
          <p:nvPr/>
        </p:nvSpPr>
        <p:spPr>
          <a:xfrm>
            <a:off x="216883" y="1403573"/>
            <a:ext cx="49850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/>
            <a:r>
              <a:rPr lang="en-US" altLang="ru-RU" sz="2000" b="1" spc="-4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Russian bagels production technology</a:t>
            </a:r>
            <a:endParaRPr lang="ru-RU" altLang="ru-RU" sz="2000" b="1" spc="-45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 19">
            <a:extLst>
              <a:ext uri="{FF2B5EF4-FFF2-40B4-BE49-F238E27FC236}">
                <a16:creationId xmlns="" xmlns:a16="http://schemas.microsoft.com/office/drawing/2014/main" id="{D2DF5777-B313-4885-A0BE-9A5C776D4B39}"/>
              </a:ext>
            </a:extLst>
          </p:cNvPr>
          <p:cNvSpPr/>
          <p:nvPr/>
        </p:nvSpPr>
        <p:spPr>
          <a:xfrm>
            <a:off x="876343" y="80018"/>
            <a:ext cx="839491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defRPr/>
            </a:pP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III International Scientific Conference on “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Sustainable and Efficient Use of Energy, Water and Natural Resources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”</a:t>
            </a:r>
          </a:p>
        </p:txBody>
      </p:sp>
      <p:sp>
        <p:nvSpPr>
          <p:cNvPr id="43" name="Text Box 16"/>
          <p:cNvSpPr txBox="1">
            <a:spLocks noChangeArrowheads="1"/>
          </p:cNvSpPr>
          <p:nvPr/>
        </p:nvSpPr>
        <p:spPr bwMode="auto">
          <a:xfrm>
            <a:off x="8749880" y="679161"/>
            <a:ext cx="728708" cy="166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12916" tIns="12916" rIns="12916" bIns="12916" numCol="1" anchor="t" anchorCtr="0" compatLnSpc="1">
            <a:prstTxWarp prst="textNoShape">
              <a:avLst/>
            </a:prstTxWarp>
          </a:bodyPr>
          <a:lstStyle/>
          <a:p>
            <a:pPr defTabSz="322937" fontAlgn="base">
              <a:spcBef>
                <a:spcPct val="0"/>
              </a:spcBef>
              <a:spcAft>
                <a:spcPct val="0"/>
              </a:spcAft>
            </a:pPr>
            <a:r>
              <a:rPr lang="en-MY" sz="849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Keywords</a:t>
            </a:r>
            <a:r>
              <a:rPr lang="en-US" sz="849" b="1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634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705662" y="943342"/>
            <a:ext cx="179722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Russian bagel, beet, carrot</a:t>
            </a:r>
            <a:endParaRPr lang="en-US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ectangle 7"/>
          <p:cNvSpPr/>
          <p:nvPr/>
        </p:nvSpPr>
        <p:spPr>
          <a:xfrm>
            <a:off x="935874" y="603993"/>
            <a:ext cx="8455260" cy="441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Aft>
                <a:spcPts val="300"/>
              </a:spcAft>
              <a:tabLst>
                <a:tab pos="4508500" algn="r"/>
              </a:tabLst>
            </a:pPr>
            <a:r>
              <a:rPr lang="en-US" sz="10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Tikhiy</a:t>
            </a:r>
            <a:r>
              <a:rPr lang="en-US" sz="1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Anton, </a:t>
            </a:r>
            <a:r>
              <a:rPr lang="en-US" sz="1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Barakova</a:t>
            </a:r>
            <a:r>
              <a:rPr lang="en-US" sz="1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Nadezhda</a:t>
            </a:r>
            <a:r>
              <a:rPr lang="en-US" sz="1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Sergacheva</a:t>
            </a:r>
            <a:r>
              <a:rPr lang="en-US" sz="1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Elena</a:t>
            </a:r>
            <a:endParaRPr lang="en-GB" sz="10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8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ITMO University</a:t>
            </a:r>
            <a:endParaRPr lang="en-GB" sz="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 Box 2"/>
          <p:cNvSpPr txBox="1">
            <a:spLocks noChangeArrowheads="1"/>
          </p:cNvSpPr>
          <p:nvPr/>
        </p:nvSpPr>
        <p:spPr bwMode="auto">
          <a:xfrm>
            <a:off x="1207519" y="340928"/>
            <a:ext cx="8458867" cy="270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12916" tIns="12916" rIns="12916" bIns="12916" numCol="1" anchor="ctr" anchorCtr="0" compatLnSpc="1">
            <a:prstTxWarp prst="textNoShape">
              <a:avLst/>
            </a:prstTxWarp>
          </a:bodyPr>
          <a:lstStyle/>
          <a:p>
            <a:pPr algn="ctr" defTabSz="322937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Expansion</a:t>
            </a:r>
            <a:r>
              <a:rPr lang="ru-RU" alt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2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ru-RU" altLang="ru-RU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2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ru-RU" altLang="ru-RU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2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line</a:t>
            </a:r>
            <a:r>
              <a:rPr lang="ru-RU" altLang="ru-RU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2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ru-RU" altLang="ru-RU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2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recipes</a:t>
            </a:r>
            <a:r>
              <a:rPr lang="ru-RU" altLang="ru-RU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2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for</a:t>
            </a:r>
            <a:r>
              <a:rPr lang="ru-RU" altLang="ru-RU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12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russian</a:t>
            </a:r>
            <a:r>
              <a:rPr lang="en-US" altLang="ru-RU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bagel </a:t>
            </a:r>
            <a:r>
              <a:rPr lang="ru-RU" altLang="ru-RU" sz="12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products</a:t>
            </a:r>
            <a:r>
              <a:rPr lang="ru-RU" alt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MY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234" y="-8392"/>
            <a:ext cx="685471" cy="484598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4" r="7100"/>
          <a:stretch/>
        </p:blipFill>
        <p:spPr>
          <a:xfrm>
            <a:off x="9799705" y="9402"/>
            <a:ext cx="864000" cy="461762"/>
          </a:xfrm>
          <a:prstGeom prst="rect">
            <a:avLst/>
          </a:prstGeom>
        </p:spPr>
      </p:pic>
      <p:sp>
        <p:nvSpPr>
          <p:cNvPr id="18" name="Rectangle 4">
            <a:extLst>
              <a:ext uri="{FF2B5EF4-FFF2-40B4-BE49-F238E27FC236}">
                <a16:creationId xmlns="" xmlns:a16="http://schemas.microsoft.com/office/drawing/2014/main" id="{82568482-9FC6-4028-B91D-34693AC2D6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928" y="6732165"/>
            <a:ext cx="10313957" cy="10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wrap="square" lIns="12916" tIns="12916" rIns="12916" bIns="12916" numCol="1" anchor="t" anchorCtr="0" compatLnSpc="1">
            <a:prstTxWarp prst="textNoShape">
              <a:avLst/>
            </a:prstTxWarp>
          </a:bodyPr>
          <a:lstStyle/>
          <a:p>
            <a:endParaRPr lang="en-MY" sz="723" dirty="0"/>
          </a:p>
        </p:txBody>
      </p:sp>
      <p:cxnSp>
        <p:nvCxnSpPr>
          <p:cNvPr id="19" name="AutoShape 21">
            <a:extLst>
              <a:ext uri="{FF2B5EF4-FFF2-40B4-BE49-F238E27FC236}">
                <a16:creationId xmlns="" xmlns:a16="http://schemas.microsoft.com/office/drawing/2014/main" id="{EDBBDBA8-8218-4390-B2F6-D51BFE7BFF3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88928" y="1179810"/>
            <a:ext cx="10230718" cy="0"/>
          </a:xfrm>
          <a:prstGeom prst="straightConnector1">
            <a:avLst/>
          </a:prstGeom>
          <a:noFill/>
          <a:ln w="952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cxnSp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016B3565-0CFB-437F-B39E-8570E54D27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62" y="54363"/>
            <a:ext cx="777481" cy="371839"/>
          </a:xfrm>
          <a:prstGeom prst="rect">
            <a:avLst/>
          </a:prstGeom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283020" y="3453460"/>
            <a:ext cx="65" cy="23853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9044" rIns="0" bIns="-1904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071045" y="1893519"/>
            <a:ext cx="3221562" cy="5659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/>
              <a:t>1. </a:t>
            </a:r>
            <a:r>
              <a:rPr lang="en-US" kern="0" dirty="0"/>
              <a:t>Reception and storage of raw materials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2071044" y="2704637"/>
            <a:ext cx="3221563" cy="70590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/>
              <a:t>2. </a:t>
            </a:r>
            <a:r>
              <a:rPr lang="en-US" kern="0" dirty="0"/>
              <a:t>Unpacking, sieving bulk ingredients 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2088595" y="3672225"/>
            <a:ext cx="3221562" cy="5633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/>
              <a:t>3</a:t>
            </a:r>
            <a:r>
              <a:rPr lang="ru-RU" dirty="0" smtClean="0"/>
              <a:t>. </a:t>
            </a:r>
            <a:r>
              <a:rPr lang="en-US" kern="0" dirty="0"/>
              <a:t>Kneading the </a:t>
            </a:r>
            <a:r>
              <a:rPr lang="en-US" kern="0" dirty="0" smtClean="0"/>
              <a:t>fermentation dough 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2094295" y="4505679"/>
            <a:ext cx="3221562" cy="5867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/>
              <a:t>4</a:t>
            </a:r>
            <a:r>
              <a:rPr lang="ru-RU" dirty="0" smtClean="0"/>
              <a:t>. </a:t>
            </a:r>
            <a:r>
              <a:rPr lang="en-US" kern="0" dirty="0"/>
              <a:t>Kneading the </a:t>
            </a:r>
            <a:r>
              <a:rPr lang="en-US" kern="0" dirty="0" smtClean="0"/>
              <a:t>dough </a:t>
            </a: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2088595" y="5393181"/>
            <a:ext cx="3221562" cy="71218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/>
              <a:t>5</a:t>
            </a:r>
            <a:r>
              <a:rPr lang="ru-RU" dirty="0" smtClean="0"/>
              <a:t>. </a:t>
            </a:r>
            <a:r>
              <a:rPr lang="en-US" kern="0" dirty="0"/>
              <a:t>Forming and rolling of dough pieces </a:t>
            </a:r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6804864" y="3103168"/>
            <a:ext cx="3221562" cy="54123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/>
              <a:t>7</a:t>
            </a:r>
            <a:r>
              <a:rPr lang="ru-RU" dirty="0" smtClean="0"/>
              <a:t>. </a:t>
            </a:r>
            <a:r>
              <a:rPr lang="en-US" kern="0" dirty="0"/>
              <a:t>Scald dough pieces </a:t>
            </a: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6804864" y="3928736"/>
            <a:ext cx="3221562" cy="59791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/>
              <a:t>8. </a:t>
            </a:r>
            <a:r>
              <a:rPr lang="en-US" kern="0" dirty="0"/>
              <a:t>Baking dough pieces </a:t>
            </a:r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6797927" y="4784874"/>
            <a:ext cx="3221562" cy="4901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/>
              <a:t>9</a:t>
            </a:r>
            <a:r>
              <a:rPr lang="ru-RU" dirty="0" smtClean="0"/>
              <a:t>. </a:t>
            </a:r>
            <a:r>
              <a:rPr lang="en-US" kern="0" dirty="0"/>
              <a:t>Cooling </a:t>
            </a:r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6804864" y="5537243"/>
            <a:ext cx="3221562" cy="4901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ru-RU" dirty="0" smtClean="0"/>
              <a:t>10. </a:t>
            </a:r>
            <a:r>
              <a:rPr lang="en-US" kern="0" dirty="0"/>
              <a:t>Packaging</a:t>
            </a:r>
            <a:endParaRPr lang="ru-RU" kern="0" dirty="0"/>
          </a:p>
        </p:txBody>
      </p:sp>
      <p:cxnSp>
        <p:nvCxnSpPr>
          <p:cNvPr id="32" name="Прямая со стрелкой 31"/>
          <p:cNvCxnSpPr>
            <a:stCxn id="22" idx="2"/>
            <a:endCxn id="23" idx="0"/>
          </p:cNvCxnSpPr>
          <p:nvPr/>
        </p:nvCxnSpPr>
        <p:spPr>
          <a:xfrm>
            <a:off x="3681826" y="2459499"/>
            <a:ext cx="0" cy="245138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3650295" y="3411376"/>
            <a:ext cx="0" cy="245138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3681825" y="4245530"/>
            <a:ext cx="0" cy="245138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3699376" y="5148043"/>
            <a:ext cx="0" cy="245138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8408708" y="2839736"/>
            <a:ext cx="0" cy="245138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8415645" y="3656148"/>
            <a:ext cx="0" cy="245138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8415645" y="4526655"/>
            <a:ext cx="0" cy="245138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8408708" y="5275015"/>
            <a:ext cx="0" cy="245138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>
            <a:off x="5853749" y="1803683"/>
            <a:ext cx="7882" cy="4705879"/>
          </a:xfrm>
          <a:prstGeom prst="straightConnector1">
            <a:avLst/>
          </a:prstGeom>
          <a:ln w="444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flipV="1">
            <a:off x="5853749" y="1795214"/>
            <a:ext cx="2554959" cy="3672"/>
          </a:xfrm>
          <a:prstGeom prst="straightConnector1">
            <a:avLst/>
          </a:prstGeom>
          <a:ln w="444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>
            <a:off x="3699376" y="6509562"/>
            <a:ext cx="2186241" cy="0"/>
          </a:xfrm>
          <a:prstGeom prst="straightConnector1">
            <a:avLst/>
          </a:prstGeom>
          <a:ln w="444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>
            <a:stCxn id="27" idx="2"/>
          </p:cNvCxnSpPr>
          <p:nvPr/>
        </p:nvCxnSpPr>
        <p:spPr>
          <a:xfrm>
            <a:off x="3699376" y="6105362"/>
            <a:ext cx="0" cy="392942"/>
          </a:xfrm>
          <a:prstGeom prst="straightConnector1">
            <a:avLst/>
          </a:prstGeom>
          <a:ln w="444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Прямоугольник 51"/>
          <p:cNvSpPr/>
          <p:nvPr/>
        </p:nvSpPr>
        <p:spPr>
          <a:xfrm>
            <a:off x="6793173" y="2115103"/>
            <a:ext cx="3221562" cy="71218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kern="0" dirty="0"/>
              <a:t>6. Proofing dough pieces</a:t>
            </a:r>
            <a:endParaRPr lang="ru-RU" dirty="0"/>
          </a:p>
        </p:txBody>
      </p:sp>
      <p:cxnSp>
        <p:nvCxnSpPr>
          <p:cNvPr id="53" name="Прямая со стрелкой 52"/>
          <p:cNvCxnSpPr/>
          <p:nvPr/>
        </p:nvCxnSpPr>
        <p:spPr>
          <a:xfrm flipH="1">
            <a:off x="8412783" y="1795214"/>
            <a:ext cx="18627" cy="294836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Прямоугольник 54"/>
          <p:cNvSpPr/>
          <p:nvPr/>
        </p:nvSpPr>
        <p:spPr>
          <a:xfrm>
            <a:off x="216883" y="4152163"/>
            <a:ext cx="1456615" cy="56339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err="1" smtClean="0">
                <a:solidFill>
                  <a:schemeClr val="tx1"/>
                </a:solidFill>
              </a:rPr>
              <a:t>Vegeteble</a:t>
            </a:r>
            <a:r>
              <a:rPr lang="en-US" sz="1600" dirty="0" smtClean="0">
                <a:solidFill>
                  <a:schemeClr val="tx1"/>
                </a:solidFill>
              </a:rPr>
              <a:t> powder</a:t>
            </a:r>
            <a:endParaRPr lang="ru-RU" sz="1600" dirty="0">
              <a:solidFill>
                <a:schemeClr val="tx1"/>
              </a:solidFill>
            </a:endParaRPr>
          </a:p>
        </p:txBody>
      </p:sp>
      <p:cxnSp>
        <p:nvCxnSpPr>
          <p:cNvPr id="56" name="Прямая со стрелкой 55"/>
          <p:cNvCxnSpPr/>
          <p:nvPr/>
        </p:nvCxnSpPr>
        <p:spPr>
          <a:xfrm flipV="1">
            <a:off x="1673498" y="3953923"/>
            <a:ext cx="410269" cy="357573"/>
          </a:xfrm>
          <a:prstGeom prst="straightConnector1">
            <a:avLst/>
          </a:prstGeom>
          <a:ln w="444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>
            <a:endCxn id="26" idx="1"/>
          </p:cNvCxnSpPr>
          <p:nvPr/>
        </p:nvCxnSpPr>
        <p:spPr>
          <a:xfrm>
            <a:off x="1673498" y="4441191"/>
            <a:ext cx="420797" cy="357859"/>
          </a:xfrm>
          <a:prstGeom prst="straightConnector1">
            <a:avLst/>
          </a:prstGeom>
          <a:ln w="444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149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59FAB-A82C-4298-BDC6-19C4DC98793D}" type="slidenum">
              <a:rPr lang="en-MY" smtClean="0"/>
              <a:t>4</a:t>
            </a:fld>
            <a:endParaRPr lang="en-MY"/>
          </a:p>
        </p:txBody>
      </p:sp>
      <p:sp>
        <p:nvSpPr>
          <p:cNvPr id="2" name="Прямоугольник 1"/>
          <p:cNvSpPr/>
          <p:nvPr/>
        </p:nvSpPr>
        <p:spPr>
          <a:xfrm>
            <a:off x="216883" y="1403573"/>
            <a:ext cx="16726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/>
            <a:r>
              <a:rPr lang="en-US" altLang="ru-RU" sz="2000" b="1" spc="-45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  <a:endParaRPr lang="ru-RU" altLang="ru-RU" sz="2000" b="1" spc="-45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lvl="0"/>
            <a:r>
              <a:rPr lang="en-GB" sz="2000" b="1" spc="-45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000" b="1" spc="-45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 19">
            <a:extLst>
              <a:ext uri="{FF2B5EF4-FFF2-40B4-BE49-F238E27FC236}">
                <a16:creationId xmlns="" xmlns:a16="http://schemas.microsoft.com/office/drawing/2014/main" id="{D2DF5777-B313-4885-A0BE-9A5C776D4B39}"/>
              </a:ext>
            </a:extLst>
          </p:cNvPr>
          <p:cNvSpPr/>
          <p:nvPr/>
        </p:nvSpPr>
        <p:spPr>
          <a:xfrm>
            <a:off x="876343" y="80018"/>
            <a:ext cx="839491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defRPr/>
            </a:pP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III International Scientific Conference on “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Sustainable and Efficient Use of Energy, Water and Natural Resources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”</a:t>
            </a:r>
          </a:p>
        </p:txBody>
      </p:sp>
      <p:sp>
        <p:nvSpPr>
          <p:cNvPr id="43" name="Text Box 16"/>
          <p:cNvSpPr txBox="1">
            <a:spLocks noChangeArrowheads="1"/>
          </p:cNvSpPr>
          <p:nvPr/>
        </p:nvSpPr>
        <p:spPr bwMode="auto">
          <a:xfrm>
            <a:off x="8749880" y="679161"/>
            <a:ext cx="728708" cy="166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12916" tIns="12916" rIns="12916" bIns="12916" numCol="1" anchor="t" anchorCtr="0" compatLnSpc="1">
            <a:prstTxWarp prst="textNoShape">
              <a:avLst/>
            </a:prstTxWarp>
          </a:bodyPr>
          <a:lstStyle/>
          <a:p>
            <a:pPr defTabSz="322937" fontAlgn="base">
              <a:spcBef>
                <a:spcPct val="0"/>
              </a:spcBef>
              <a:spcAft>
                <a:spcPct val="0"/>
              </a:spcAft>
            </a:pPr>
            <a:r>
              <a:rPr lang="en-MY" sz="849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Keywords</a:t>
            </a:r>
            <a:r>
              <a:rPr lang="en-US" sz="849" b="1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634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705662" y="943342"/>
            <a:ext cx="179722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Russian bagel, beet, carrot</a:t>
            </a:r>
            <a:endParaRPr lang="en-US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ectangle 7"/>
          <p:cNvSpPr/>
          <p:nvPr/>
        </p:nvSpPr>
        <p:spPr>
          <a:xfrm>
            <a:off x="935874" y="603993"/>
            <a:ext cx="8455260" cy="441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Aft>
                <a:spcPts val="300"/>
              </a:spcAft>
              <a:tabLst>
                <a:tab pos="4508500" algn="r"/>
              </a:tabLst>
            </a:pPr>
            <a:r>
              <a:rPr lang="en-US" sz="10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Tikhiy</a:t>
            </a:r>
            <a:r>
              <a:rPr lang="en-US" sz="1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Anton, </a:t>
            </a:r>
            <a:r>
              <a:rPr lang="en-US" sz="1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Barakova</a:t>
            </a:r>
            <a:r>
              <a:rPr lang="en-US" sz="1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Nadezhda</a:t>
            </a:r>
            <a:r>
              <a:rPr lang="en-US" sz="1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Sergacheva</a:t>
            </a:r>
            <a:r>
              <a:rPr lang="en-US" sz="1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Elena</a:t>
            </a:r>
            <a:endParaRPr lang="en-GB" sz="10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8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ITMO University</a:t>
            </a:r>
            <a:endParaRPr lang="en-GB" sz="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 Box 2"/>
          <p:cNvSpPr txBox="1">
            <a:spLocks noChangeArrowheads="1"/>
          </p:cNvSpPr>
          <p:nvPr/>
        </p:nvSpPr>
        <p:spPr bwMode="auto">
          <a:xfrm>
            <a:off x="1207519" y="340928"/>
            <a:ext cx="8458867" cy="270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12916" tIns="12916" rIns="12916" bIns="12916" numCol="1" anchor="ctr" anchorCtr="0" compatLnSpc="1">
            <a:prstTxWarp prst="textNoShape">
              <a:avLst/>
            </a:prstTxWarp>
          </a:bodyPr>
          <a:lstStyle/>
          <a:p>
            <a:pPr algn="ctr" defTabSz="322937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Expansion</a:t>
            </a:r>
            <a:r>
              <a:rPr lang="ru-RU" alt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2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ru-RU" altLang="ru-RU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2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ru-RU" altLang="ru-RU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2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line</a:t>
            </a:r>
            <a:r>
              <a:rPr lang="ru-RU" altLang="ru-RU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2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ru-RU" altLang="ru-RU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2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recipes</a:t>
            </a:r>
            <a:r>
              <a:rPr lang="ru-RU" altLang="ru-RU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2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for</a:t>
            </a:r>
            <a:r>
              <a:rPr lang="ru-RU" altLang="ru-RU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12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russian</a:t>
            </a:r>
            <a:r>
              <a:rPr lang="en-US" altLang="ru-RU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bagel </a:t>
            </a:r>
            <a:r>
              <a:rPr lang="ru-RU" altLang="ru-RU" sz="12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products</a:t>
            </a:r>
            <a:r>
              <a:rPr lang="ru-RU" alt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MY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234" y="-8392"/>
            <a:ext cx="685471" cy="484598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4" r="7100"/>
          <a:stretch/>
        </p:blipFill>
        <p:spPr>
          <a:xfrm>
            <a:off x="9799705" y="9402"/>
            <a:ext cx="864000" cy="461762"/>
          </a:xfrm>
          <a:prstGeom prst="rect">
            <a:avLst/>
          </a:prstGeom>
        </p:spPr>
      </p:pic>
      <p:sp>
        <p:nvSpPr>
          <p:cNvPr id="18" name="Rectangle 4">
            <a:extLst>
              <a:ext uri="{FF2B5EF4-FFF2-40B4-BE49-F238E27FC236}">
                <a16:creationId xmlns="" xmlns:a16="http://schemas.microsoft.com/office/drawing/2014/main" id="{82568482-9FC6-4028-B91D-34693AC2D6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928" y="6732165"/>
            <a:ext cx="10313957" cy="10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wrap="square" lIns="12916" tIns="12916" rIns="12916" bIns="12916" numCol="1" anchor="t" anchorCtr="0" compatLnSpc="1">
            <a:prstTxWarp prst="textNoShape">
              <a:avLst/>
            </a:prstTxWarp>
          </a:bodyPr>
          <a:lstStyle/>
          <a:p>
            <a:endParaRPr lang="en-MY" sz="723" dirty="0"/>
          </a:p>
        </p:txBody>
      </p:sp>
      <p:cxnSp>
        <p:nvCxnSpPr>
          <p:cNvPr id="19" name="AutoShape 21">
            <a:extLst>
              <a:ext uri="{FF2B5EF4-FFF2-40B4-BE49-F238E27FC236}">
                <a16:creationId xmlns="" xmlns:a16="http://schemas.microsoft.com/office/drawing/2014/main" id="{EDBBDBA8-8218-4390-B2F6-D51BFE7BFF3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88928" y="1179810"/>
            <a:ext cx="10230718" cy="0"/>
          </a:xfrm>
          <a:prstGeom prst="straightConnector1">
            <a:avLst/>
          </a:prstGeom>
          <a:noFill/>
          <a:ln w="952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cxnSp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016B3565-0CFB-437F-B39E-8570E54D27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62" y="54363"/>
            <a:ext cx="777481" cy="371839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860958" y="2105267"/>
            <a:ext cx="609345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/>
            <a:r>
              <a:rPr lang="en-US" altLang="ru-RU" sz="2000" b="1" dirty="0" smtClean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Lifting force </a:t>
            </a:r>
            <a:r>
              <a:rPr lang="en-US" altLang="ru-RU" sz="2000" b="1" dirty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yeast in a dough  </a:t>
            </a:r>
            <a:endParaRPr lang="en-US" altLang="ru-RU" sz="2000" b="1" dirty="0" smtClean="0">
              <a:solidFill>
                <a:srgbClr val="2021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/>
            <a:endParaRPr lang="en-US" altLang="ru-RU" sz="2000" b="1" dirty="0">
              <a:solidFill>
                <a:srgbClr val="2021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/>
            <a:r>
              <a:rPr lang="en-US" altLang="ru-RU" sz="2000" dirty="0" smtClean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</a:t>
            </a:r>
            <a:r>
              <a:rPr lang="en-US" altLang="ru-RU" sz="2000" dirty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samples were taken from the dough, weighed </a:t>
            </a:r>
            <a:r>
              <a:rPr lang="en-US" altLang="ru-RU" sz="2000" dirty="0" smtClean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altLang="ru-RU" sz="2000" dirty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 each, rolled into a ball, simultaneously dipped into water and time was recorded. Water temperature </a:t>
            </a:r>
            <a:r>
              <a:rPr lang="en-US" altLang="ru-RU" sz="2000" dirty="0" smtClean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30°C</a:t>
            </a:r>
            <a:r>
              <a:rPr lang="en-US" altLang="ru-RU" sz="2000" dirty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After the balloon ascended, the time was noted.  </a:t>
            </a:r>
            <a:endParaRPr lang="en-US" altLang="ru-RU" sz="2000" dirty="0" smtClean="0">
              <a:solidFill>
                <a:srgbClr val="2021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/>
            <a:endParaRPr lang="en-US" altLang="ru-RU" sz="2000" dirty="0">
              <a:solidFill>
                <a:srgbClr val="2021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/>
            <a:r>
              <a:rPr lang="en-US" altLang="ru-RU" sz="2000" dirty="0" smtClean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ru-RU" sz="2000" dirty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average time between two balls was determined as true.</a:t>
            </a:r>
            <a:endParaRPr lang="ru-RU" alt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247627" y="3453460"/>
            <a:ext cx="65" cy="23853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9044" rIns="0" bIns="-1904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02" y="2111459"/>
            <a:ext cx="3130112" cy="3130112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512523" y="5666358"/>
            <a:ext cx="74976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/>
            <a:r>
              <a:rPr lang="en-US" altLang="ru-RU" sz="2000" b="1" dirty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Humidity</a:t>
            </a:r>
            <a:r>
              <a:rPr lang="en-US" altLang="ru-RU" sz="2000" dirty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was determined according to </a:t>
            </a:r>
            <a:r>
              <a:rPr lang="en-US" altLang="ru-RU" sz="2000" dirty="0" smtClean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GOST </a:t>
            </a:r>
            <a:r>
              <a:rPr lang="ru-RU" altLang="ru-RU" sz="2000" dirty="0" smtClean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21094-75</a:t>
            </a:r>
            <a:endParaRPr lang="ru-RU" altLang="ru-RU" sz="2000" dirty="0">
              <a:solidFill>
                <a:srgbClr val="2021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/>
            <a:r>
              <a:rPr lang="en-US" altLang="ru-RU" sz="2000" b="1" dirty="0" smtClean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Acidity</a:t>
            </a:r>
            <a:r>
              <a:rPr lang="en-US" altLang="ru-RU" sz="2000" dirty="0" smtClean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000" dirty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determined by GOST </a:t>
            </a:r>
            <a:r>
              <a:rPr lang="ru-RU" altLang="ru-RU" sz="2000" dirty="0" smtClean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5670-98</a:t>
            </a:r>
            <a:endParaRPr lang="ru-RU" alt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504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59FAB-A82C-4298-BDC6-19C4DC98793D}" type="slidenum">
              <a:rPr lang="en-MY" smtClean="0"/>
              <a:t>5</a:t>
            </a:fld>
            <a:endParaRPr lang="en-MY"/>
          </a:p>
        </p:txBody>
      </p:sp>
      <p:sp>
        <p:nvSpPr>
          <p:cNvPr id="2" name="Прямоугольник 1"/>
          <p:cNvSpPr/>
          <p:nvPr/>
        </p:nvSpPr>
        <p:spPr>
          <a:xfrm>
            <a:off x="216883" y="1403573"/>
            <a:ext cx="21046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/>
            <a:r>
              <a:rPr lang="en-US" altLang="ru-RU" sz="2000" b="1" spc="-45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Raw material</a:t>
            </a:r>
            <a:endParaRPr lang="ru-RU" altLang="ru-RU" sz="2000" b="1" spc="-45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 19">
            <a:extLst>
              <a:ext uri="{FF2B5EF4-FFF2-40B4-BE49-F238E27FC236}">
                <a16:creationId xmlns="" xmlns:a16="http://schemas.microsoft.com/office/drawing/2014/main" id="{D2DF5777-B313-4885-A0BE-9A5C776D4B39}"/>
              </a:ext>
            </a:extLst>
          </p:cNvPr>
          <p:cNvSpPr/>
          <p:nvPr/>
        </p:nvSpPr>
        <p:spPr>
          <a:xfrm>
            <a:off x="876343" y="80018"/>
            <a:ext cx="839491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defRPr/>
            </a:pP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III International Scientific Conference on “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Sustainable and Efficient Use of Energy, Water and Natural Resources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”</a:t>
            </a:r>
          </a:p>
        </p:txBody>
      </p:sp>
      <p:sp>
        <p:nvSpPr>
          <p:cNvPr id="43" name="Text Box 16"/>
          <p:cNvSpPr txBox="1">
            <a:spLocks noChangeArrowheads="1"/>
          </p:cNvSpPr>
          <p:nvPr/>
        </p:nvSpPr>
        <p:spPr bwMode="auto">
          <a:xfrm>
            <a:off x="8749880" y="679161"/>
            <a:ext cx="728708" cy="166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12916" tIns="12916" rIns="12916" bIns="12916" numCol="1" anchor="t" anchorCtr="0" compatLnSpc="1">
            <a:prstTxWarp prst="textNoShape">
              <a:avLst/>
            </a:prstTxWarp>
          </a:bodyPr>
          <a:lstStyle/>
          <a:p>
            <a:pPr defTabSz="322937" fontAlgn="base">
              <a:spcBef>
                <a:spcPct val="0"/>
              </a:spcBef>
              <a:spcAft>
                <a:spcPct val="0"/>
              </a:spcAft>
            </a:pPr>
            <a:r>
              <a:rPr lang="en-MY" sz="849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Keywords</a:t>
            </a:r>
            <a:r>
              <a:rPr lang="en-US" sz="849" b="1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634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705662" y="943342"/>
            <a:ext cx="179722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Russian bagel, beet, carrot</a:t>
            </a:r>
            <a:endParaRPr lang="en-US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ectangle 7"/>
          <p:cNvSpPr/>
          <p:nvPr/>
        </p:nvSpPr>
        <p:spPr>
          <a:xfrm>
            <a:off x="935874" y="603993"/>
            <a:ext cx="8455260" cy="441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Aft>
                <a:spcPts val="300"/>
              </a:spcAft>
              <a:tabLst>
                <a:tab pos="4508500" algn="r"/>
              </a:tabLst>
            </a:pPr>
            <a:r>
              <a:rPr lang="en-US" sz="10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Tikhiy</a:t>
            </a:r>
            <a:r>
              <a:rPr lang="en-US" sz="1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Anton, </a:t>
            </a:r>
            <a:r>
              <a:rPr lang="en-US" sz="1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Barakova</a:t>
            </a:r>
            <a:r>
              <a:rPr lang="en-US" sz="1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Nadezhda</a:t>
            </a:r>
            <a:r>
              <a:rPr lang="en-US" sz="1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Sergacheva</a:t>
            </a:r>
            <a:r>
              <a:rPr lang="en-US" sz="1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Elena</a:t>
            </a:r>
            <a:endParaRPr lang="en-GB" sz="10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8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ITMO University</a:t>
            </a:r>
            <a:endParaRPr lang="en-GB" sz="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 Box 2"/>
          <p:cNvSpPr txBox="1">
            <a:spLocks noChangeArrowheads="1"/>
          </p:cNvSpPr>
          <p:nvPr/>
        </p:nvSpPr>
        <p:spPr bwMode="auto">
          <a:xfrm>
            <a:off x="1207519" y="340928"/>
            <a:ext cx="8458867" cy="270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12916" tIns="12916" rIns="12916" bIns="12916" numCol="1" anchor="ctr" anchorCtr="0" compatLnSpc="1">
            <a:prstTxWarp prst="textNoShape">
              <a:avLst/>
            </a:prstTxWarp>
          </a:bodyPr>
          <a:lstStyle/>
          <a:p>
            <a:pPr algn="ctr" defTabSz="322937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Expansion</a:t>
            </a:r>
            <a:r>
              <a:rPr lang="ru-RU" alt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2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ru-RU" altLang="ru-RU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2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ru-RU" altLang="ru-RU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2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line</a:t>
            </a:r>
            <a:r>
              <a:rPr lang="ru-RU" altLang="ru-RU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2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ru-RU" altLang="ru-RU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2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recipes</a:t>
            </a:r>
            <a:r>
              <a:rPr lang="ru-RU" altLang="ru-RU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2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for</a:t>
            </a:r>
            <a:r>
              <a:rPr lang="ru-RU" altLang="ru-RU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12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russian</a:t>
            </a:r>
            <a:r>
              <a:rPr lang="en-US" altLang="ru-RU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bagel </a:t>
            </a:r>
            <a:r>
              <a:rPr lang="ru-RU" altLang="ru-RU" sz="12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products</a:t>
            </a:r>
            <a:r>
              <a:rPr lang="ru-RU" alt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MY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234" y="-8392"/>
            <a:ext cx="685471" cy="484598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4" r="7100"/>
          <a:stretch/>
        </p:blipFill>
        <p:spPr>
          <a:xfrm>
            <a:off x="9799705" y="9402"/>
            <a:ext cx="864000" cy="461762"/>
          </a:xfrm>
          <a:prstGeom prst="rect">
            <a:avLst/>
          </a:prstGeom>
        </p:spPr>
      </p:pic>
      <p:sp>
        <p:nvSpPr>
          <p:cNvPr id="18" name="Rectangle 4">
            <a:extLst>
              <a:ext uri="{FF2B5EF4-FFF2-40B4-BE49-F238E27FC236}">
                <a16:creationId xmlns="" xmlns:a16="http://schemas.microsoft.com/office/drawing/2014/main" id="{82568482-9FC6-4028-B91D-34693AC2D6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928" y="6732165"/>
            <a:ext cx="10313957" cy="10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wrap="square" lIns="12916" tIns="12916" rIns="12916" bIns="12916" numCol="1" anchor="t" anchorCtr="0" compatLnSpc="1">
            <a:prstTxWarp prst="textNoShape">
              <a:avLst/>
            </a:prstTxWarp>
          </a:bodyPr>
          <a:lstStyle/>
          <a:p>
            <a:endParaRPr lang="en-MY" sz="723" dirty="0"/>
          </a:p>
        </p:txBody>
      </p:sp>
      <p:cxnSp>
        <p:nvCxnSpPr>
          <p:cNvPr id="19" name="AutoShape 21">
            <a:extLst>
              <a:ext uri="{FF2B5EF4-FFF2-40B4-BE49-F238E27FC236}">
                <a16:creationId xmlns="" xmlns:a16="http://schemas.microsoft.com/office/drawing/2014/main" id="{EDBBDBA8-8218-4390-B2F6-D51BFE7BFF3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88928" y="1179810"/>
            <a:ext cx="10230718" cy="0"/>
          </a:xfrm>
          <a:prstGeom prst="straightConnector1">
            <a:avLst/>
          </a:prstGeom>
          <a:noFill/>
          <a:ln w="952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cxnSp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016B3565-0CFB-437F-B39E-8570E54D27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62" y="54363"/>
            <a:ext cx="777481" cy="371839"/>
          </a:xfrm>
          <a:prstGeom prst="rect">
            <a:avLst/>
          </a:prstGeom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247627" y="3453460"/>
            <a:ext cx="65" cy="23853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9044" rIns="0" bIns="-1904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6" t="18484"/>
          <a:stretch/>
        </p:blipFill>
        <p:spPr>
          <a:xfrm>
            <a:off x="6924107" y="4564912"/>
            <a:ext cx="2875598" cy="2167253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191281"/>
              </p:ext>
            </p:extLst>
          </p:nvPr>
        </p:nvGraphicFramePr>
        <p:xfrm>
          <a:off x="779548" y="2089952"/>
          <a:ext cx="8166758" cy="23673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2614"/>
                <a:gridCol w="2097331"/>
                <a:gridCol w="404681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Name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Humidity</a:t>
                      </a:r>
                      <a:r>
                        <a:rPr lang="ru-RU" dirty="0" smtClean="0"/>
                        <a:t>,%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GOST/</a:t>
                      </a:r>
                      <a:r>
                        <a:rPr lang="en-US" baseline="0" dirty="0" smtClean="0"/>
                        <a:t>TU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Wheat</a:t>
                      </a:r>
                      <a:r>
                        <a:rPr lang="en-US" baseline="0" dirty="0" smtClean="0"/>
                        <a:t> f</a:t>
                      </a:r>
                      <a:r>
                        <a:rPr lang="en-US" dirty="0" smtClean="0"/>
                        <a:t>loor</a:t>
                      </a:r>
                      <a:r>
                        <a:rPr lang="en-US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 more 1</a:t>
                      </a:r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GOST</a:t>
                      </a:r>
                      <a:r>
                        <a:rPr lang="en-US" baseline="0" dirty="0" smtClean="0"/>
                        <a:t> 26574-2017</a:t>
                      </a:r>
                      <a:endParaRPr lang="ru-RU" dirty="0"/>
                    </a:p>
                  </a:txBody>
                  <a:tcPr/>
                </a:tc>
              </a:tr>
              <a:tr h="398175">
                <a:tc>
                  <a:txBody>
                    <a:bodyPr/>
                    <a:lstStyle/>
                    <a:p>
                      <a:r>
                        <a:rPr lang="ru-RU" sz="2000" dirty="0" err="1" smtClean="0">
                          <a:effectLst/>
                        </a:rPr>
                        <a:t>Pre</a:t>
                      </a:r>
                      <a:r>
                        <a:rPr lang="en-US" sz="2000" dirty="0" err="1" smtClean="0">
                          <a:effectLst/>
                        </a:rPr>
                        <a:t>ssed</a:t>
                      </a:r>
                      <a:r>
                        <a:rPr lang="en-US" sz="2000" dirty="0" smtClean="0">
                          <a:effectLst/>
                        </a:rPr>
                        <a:t> yeast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No more </a:t>
                      </a:r>
                      <a:r>
                        <a:rPr lang="ru-RU" dirty="0" smtClean="0"/>
                        <a:t>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GOST</a:t>
                      </a:r>
                      <a:r>
                        <a:rPr lang="en-US" baseline="0" dirty="0" smtClean="0"/>
                        <a:t> </a:t>
                      </a:r>
                      <a:r>
                        <a:rPr lang="ru-RU" baseline="0" dirty="0" smtClean="0"/>
                        <a:t>54731-2011</a:t>
                      </a:r>
                      <a:endParaRPr lang="ru-RU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Sugar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No more </a:t>
                      </a:r>
                      <a:r>
                        <a:rPr lang="ru-RU" dirty="0" smtClean="0"/>
                        <a:t>0,1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GOST</a:t>
                      </a:r>
                      <a:r>
                        <a:rPr lang="en-US" baseline="0" dirty="0" smtClean="0"/>
                        <a:t> </a:t>
                      </a:r>
                      <a:r>
                        <a:rPr lang="ru-RU" baseline="0" dirty="0" smtClean="0"/>
                        <a:t>33222-2015</a:t>
                      </a:r>
                      <a:endParaRPr lang="ru-RU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Carrot</a:t>
                      </a:r>
                      <a:r>
                        <a:rPr lang="en-US" baseline="0" dirty="0" smtClean="0"/>
                        <a:t> powder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No more 1</a:t>
                      </a:r>
                      <a:r>
                        <a:rPr lang="ru-RU" dirty="0" smtClean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TU</a:t>
                      </a:r>
                      <a:r>
                        <a:rPr lang="en-US" baseline="0" dirty="0" smtClean="0"/>
                        <a:t> BY 391346234.03-2017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Beet</a:t>
                      </a:r>
                      <a:r>
                        <a:rPr lang="en-US" baseline="0" dirty="0" smtClean="0"/>
                        <a:t> powder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No more 1</a:t>
                      </a:r>
                      <a:r>
                        <a:rPr lang="ru-RU" dirty="0" smtClean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TU</a:t>
                      </a:r>
                      <a:r>
                        <a:rPr lang="en-US" baseline="0" dirty="0" smtClean="0"/>
                        <a:t> BY 391346234.03-2017</a:t>
                      </a:r>
                      <a:endParaRPr lang="ru-RU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7243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59FAB-A82C-4298-BDC6-19C4DC98793D}" type="slidenum">
              <a:rPr lang="en-MY" smtClean="0"/>
              <a:t>6</a:t>
            </a:fld>
            <a:endParaRPr lang="en-MY"/>
          </a:p>
        </p:txBody>
      </p:sp>
      <p:sp>
        <p:nvSpPr>
          <p:cNvPr id="2" name="Прямоугольник 1"/>
          <p:cNvSpPr/>
          <p:nvPr/>
        </p:nvSpPr>
        <p:spPr>
          <a:xfrm>
            <a:off x="216883" y="1403573"/>
            <a:ext cx="49850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/>
            <a:r>
              <a:rPr lang="en-US" altLang="ru-RU" sz="2000" b="1" spc="-45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Recipe</a:t>
            </a:r>
            <a:r>
              <a:rPr lang="ru-RU" altLang="ru-RU" sz="2000" b="1" spc="-45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000" b="1" spc="-45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altLang="ru-RU" sz="2000" b="1" spc="-45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russian</a:t>
            </a:r>
            <a:r>
              <a:rPr lang="en-US" altLang="ru-RU" sz="2000" b="1" spc="-4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000" b="1" spc="-45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bagels</a:t>
            </a:r>
            <a:endParaRPr lang="ru-RU" altLang="ru-RU" sz="2000" b="1" spc="-45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 19">
            <a:extLst>
              <a:ext uri="{FF2B5EF4-FFF2-40B4-BE49-F238E27FC236}">
                <a16:creationId xmlns="" xmlns:a16="http://schemas.microsoft.com/office/drawing/2014/main" id="{D2DF5777-B313-4885-A0BE-9A5C776D4B39}"/>
              </a:ext>
            </a:extLst>
          </p:cNvPr>
          <p:cNvSpPr/>
          <p:nvPr/>
        </p:nvSpPr>
        <p:spPr>
          <a:xfrm>
            <a:off x="876343" y="80018"/>
            <a:ext cx="839491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defRPr/>
            </a:pP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III International Scientific Conference on “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Sustainable and Efficient Use of Energy, Water and Natural Resources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”</a:t>
            </a:r>
          </a:p>
        </p:txBody>
      </p:sp>
      <p:sp>
        <p:nvSpPr>
          <p:cNvPr id="43" name="Text Box 16"/>
          <p:cNvSpPr txBox="1">
            <a:spLocks noChangeArrowheads="1"/>
          </p:cNvSpPr>
          <p:nvPr/>
        </p:nvSpPr>
        <p:spPr bwMode="auto">
          <a:xfrm>
            <a:off x="8749880" y="679161"/>
            <a:ext cx="728708" cy="166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12916" tIns="12916" rIns="12916" bIns="12916" numCol="1" anchor="t" anchorCtr="0" compatLnSpc="1">
            <a:prstTxWarp prst="textNoShape">
              <a:avLst/>
            </a:prstTxWarp>
          </a:bodyPr>
          <a:lstStyle/>
          <a:p>
            <a:pPr defTabSz="322937" fontAlgn="base">
              <a:spcBef>
                <a:spcPct val="0"/>
              </a:spcBef>
              <a:spcAft>
                <a:spcPct val="0"/>
              </a:spcAft>
            </a:pPr>
            <a:r>
              <a:rPr lang="en-MY" sz="849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Keywords</a:t>
            </a:r>
            <a:r>
              <a:rPr lang="en-US" sz="849" b="1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634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705662" y="943342"/>
            <a:ext cx="179722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Russian bagel, beet, carrot</a:t>
            </a:r>
            <a:endParaRPr lang="en-US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ectangle 7"/>
          <p:cNvSpPr/>
          <p:nvPr/>
        </p:nvSpPr>
        <p:spPr>
          <a:xfrm>
            <a:off x="935874" y="603993"/>
            <a:ext cx="8455260" cy="441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Aft>
                <a:spcPts val="300"/>
              </a:spcAft>
              <a:tabLst>
                <a:tab pos="4508500" algn="r"/>
              </a:tabLst>
            </a:pPr>
            <a:r>
              <a:rPr lang="en-US" sz="10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Tikhiy</a:t>
            </a:r>
            <a:r>
              <a:rPr lang="en-US" sz="1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Anton, </a:t>
            </a:r>
            <a:r>
              <a:rPr lang="en-US" sz="1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Barakova</a:t>
            </a:r>
            <a:r>
              <a:rPr lang="en-US" sz="1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Nadezhda</a:t>
            </a:r>
            <a:r>
              <a:rPr lang="en-US" sz="1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Sergacheva</a:t>
            </a:r>
            <a:r>
              <a:rPr lang="en-US" sz="1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Elena</a:t>
            </a:r>
            <a:endParaRPr lang="en-GB" sz="10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8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ITMO University</a:t>
            </a:r>
            <a:endParaRPr lang="en-GB" sz="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 Box 2"/>
          <p:cNvSpPr txBox="1">
            <a:spLocks noChangeArrowheads="1"/>
          </p:cNvSpPr>
          <p:nvPr/>
        </p:nvSpPr>
        <p:spPr bwMode="auto">
          <a:xfrm>
            <a:off x="1207519" y="340928"/>
            <a:ext cx="8458867" cy="270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12916" tIns="12916" rIns="12916" bIns="12916" numCol="1" anchor="ctr" anchorCtr="0" compatLnSpc="1">
            <a:prstTxWarp prst="textNoShape">
              <a:avLst/>
            </a:prstTxWarp>
          </a:bodyPr>
          <a:lstStyle/>
          <a:p>
            <a:pPr algn="ctr" defTabSz="322937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Expansion</a:t>
            </a:r>
            <a:r>
              <a:rPr lang="ru-RU" alt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2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ru-RU" altLang="ru-RU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2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ru-RU" altLang="ru-RU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2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line</a:t>
            </a:r>
            <a:r>
              <a:rPr lang="ru-RU" altLang="ru-RU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2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ru-RU" altLang="ru-RU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2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recipes</a:t>
            </a:r>
            <a:r>
              <a:rPr lang="ru-RU" altLang="ru-RU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2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for</a:t>
            </a:r>
            <a:r>
              <a:rPr lang="ru-RU" altLang="ru-RU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12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russian</a:t>
            </a:r>
            <a:r>
              <a:rPr lang="en-US" altLang="ru-RU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bagel </a:t>
            </a:r>
            <a:r>
              <a:rPr lang="ru-RU" altLang="ru-RU" sz="12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products</a:t>
            </a:r>
            <a:r>
              <a:rPr lang="ru-RU" alt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MY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234" y="-8392"/>
            <a:ext cx="685471" cy="484598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4" r="7100"/>
          <a:stretch/>
        </p:blipFill>
        <p:spPr>
          <a:xfrm>
            <a:off x="9799705" y="9402"/>
            <a:ext cx="864000" cy="461762"/>
          </a:xfrm>
          <a:prstGeom prst="rect">
            <a:avLst/>
          </a:prstGeom>
        </p:spPr>
      </p:pic>
      <p:sp>
        <p:nvSpPr>
          <p:cNvPr id="18" name="Rectangle 4">
            <a:extLst>
              <a:ext uri="{FF2B5EF4-FFF2-40B4-BE49-F238E27FC236}">
                <a16:creationId xmlns="" xmlns:a16="http://schemas.microsoft.com/office/drawing/2014/main" id="{82568482-9FC6-4028-B91D-34693AC2D6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928" y="6732165"/>
            <a:ext cx="10313957" cy="10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wrap="square" lIns="12916" tIns="12916" rIns="12916" bIns="12916" numCol="1" anchor="t" anchorCtr="0" compatLnSpc="1">
            <a:prstTxWarp prst="textNoShape">
              <a:avLst/>
            </a:prstTxWarp>
          </a:bodyPr>
          <a:lstStyle/>
          <a:p>
            <a:endParaRPr lang="en-MY" sz="723" dirty="0"/>
          </a:p>
        </p:txBody>
      </p:sp>
      <p:cxnSp>
        <p:nvCxnSpPr>
          <p:cNvPr id="19" name="AutoShape 21">
            <a:extLst>
              <a:ext uri="{FF2B5EF4-FFF2-40B4-BE49-F238E27FC236}">
                <a16:creationId xmlns="" xmlns:a16="http://schemas.microsoft.com/office/drawing/2014/main" id="{EDBBDBA8-8218-4390-B2F6-D51BFE7BFF3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88928" y="1179810"/>
            <a:ext cx="10230718" cy="0"/>
          </a:xfrm>
          <a:prstGeom prst="straightConnector1">
            <a:avLst/>
          </a:prstGeom>
          <a:noFill/>
          <a:ln w="952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cxnSp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016B3565-0CFB-437F-B39E-8570E54D27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62" y="54363"/>
            <a:ext cx="777481" cy="371839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9157745"/>
              </p:ext>
            </p:extLst>
          </p:nvPr>
        </p:nvGraphicFramePr>
        <p:xfrm>
          <a:off x="865779" y="1937698"/>
          <a:ext cx="8800607" cy="45110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39967"/>
                <a:gridCol w="1512168"/>
                <a:gridCol w="1474764"/>
                <a:gridCol w="1386854"/>
                <a:gridCol w="1386854"/>
              </a:tblGrid>
              <a:tr h="0">
                <a:tc rowSpan="2">
                  <a:txBody>
                    <a:bodyPr/>
                    <a:lstStyle/>
                    <a:p>
                      <a:pPr indent="20955" algn="just"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effectLst/>
                        </a:rPr>
                        <a:t>Name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b"/>
                </a:tc>
                <a:tc gridSpan="2">
                  <a:txBody>
                    <a:bodyPr/>
                    <a:lstStyle/>
                    <a:p>
                      <a:pPr indent="20955"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Fermentation dough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/>
                </a:tc>
                <a:tc hMerge="1">
                  <a:txBody>
                    <a:bodyPr/>
                    <a:lstStyle/>
                    <a:p>
                      <a:pPr indent="20955" algn="ctr"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indent="20955" algn="ctr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Dough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/>
                </a:tc>
                <a:tc hMerge="1">
                  <a:txBody>
                    <a:bodyPr/>
                    <a:lstStyle/>
                    <a:p>
                      <a:pPr indent="20955" algn="ctr"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0">
                <a:tc vMerge="1">
                  <a:txBody>
                    <a:bodyPr/>
                    <a:lstStyle/>
                    <a:p>
                      <a:pPr indent="20955" algn="just"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b"/>
                </a:tc>
                <a:tc>
                  <a:txBody>
                    <a:bodyPr/>
                    <a:lstStyle/>
                    <a:p>
                      <a:pPr indent="20955" algn="ctr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Control</a:t>
                      </a:r>
                      <a:r>
                        <a:rPr lang="en-US" sz="18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0%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indent="20955" algn="ctr"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Powder 6%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20955" algn="ctr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Control</a:t>
                      </a:r>
                      <a:r>
                        <a:rPr lang="en-US" sz="18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0%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indent="20955" algn="ctr"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Powder 6%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indent="20955" algn="just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Fermentation dough</a:t>
                      </a:r>
                      <a:r>
                        <a:rPr lang="ru-RU" sz="1800">
                          <a:effectLst/>
                        </a:rPr>
                        <a:t>, </a:t>
                      </a:r>
                      <a:r>
                        <a:rPr lang="en-US" sz="1800">
                          <a:effectLst/>
                        </a:rPr>
                        <a:t>kg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b"/>
                </a:tc>
                <a:tc>
                  <a:txBody>
                    <a:bodyPr/>
                    <a:lstStyle/>
                    <a:p>
                      <a:pPr indent="20955"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indent="20955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20955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30,4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indent="20955" algn="ctr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30,4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indent="20955" algn="just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Wheat </a:t>
                      </a:r>
                      <a:r>
                        <a:rPr lang="en-US" sz="1800" dirty="0" smtClean="0">
                          <a:effectLst/>
                        </a:rPr>
                        <a:t>flour</a:t>
                      </a:r>
                      <a:r>
                        <a:rPr lang="ru-RU" sz="1800" dirty="0" smtClean="0">
                          <a:effectLst/>
                        </a:rPr>
                        <a:t>, </a:t>
                      </a:r>
                      <a:r>
                        <a:rPr lang="en-US" sz="1800" dirty="0">
                          <a:effectLst/>
                        </a:rPr>
                        <a:t>kg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b"/>
                </a:tc>
                <a:tc>
                  <a:txBody>
                    <a:bodyPr/>
                    <a:lstStyle/>
                    <a:p>
                      <a:pPr indent="20955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20,0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indent="20955" algn="ctr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20,0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20955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80,0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indent="20955" algn="ctr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80,0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indent="20955" algn="just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Sunflower oil</a:t>
                      </a:r>
                      <a:r>
                        <a:rPr lang="ru-RU" sz="1800" dirty="0">
                          <a:effectLst/>
                        </a:rPr>
                        <a:t>, </a:t>
                      </a:r>
                      <a:r>
                        <a:rPr lang="ru-RU" sz="1800" dirty="0" err="1">
                          <a:effectLst/>
                        </a:rPr>
                        <a:t>kg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b"/>
                </a:tc>
                <a:tc>
                  <a:txBody>
                    <a:bodyPr/>
                    <a:lstStyle/>
                    <a:p>
                      <a:pPr indent="20955"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indent="20955"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20955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8,0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indent="20955" algn="ctr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8,0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indent="20955" algn="just"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</a:rPr>
                        <a:t>Pre</a:t>
                      </a:r>
                      <a:r>
                        <a:rPr lang="en-US" sz="1800" dirty="0" err="1">
                          <a:effectLst/>
                        </a:rPr>
                        <a:t>ssed</a:t>
                      </a:r>
                      <a:r>
                        <a:rPr lang="en-US" sz="1800" dirty="0">
                          <a:effectLst/>
                        </a:rPr>
                        <a:t> yeast, kg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b"/>
                </a:tc>
                <a:tc>
                  <a:txBody>
                    <a:bodyPr/>
                    <a:lstStyle/>
                    <a:p>
                      <a:pPr indent="20955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0,</a:t>
                      </a:r>
                      <a:r>
                        <a:rPr lang="en-US" sz="1800" dirty="0" smtClean="0">
                          <a:effectLst/>
                        </a:rPr>
                        <a:t>5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indent="20955" algn="ctr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0,5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20955"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indent="20955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indent="20955" algn="just"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</a:rPr>
                        <a:t>Sug</a:t>
                      </a:r>
                      <a:r>
                        <a:rPr lang="en-US" sz="1800" dirty="0" err="1">
                          <a:effectLst/>
                        </a:rPr>
                        <a:t>ar</a:t>
                      </a:r>
                      <a:r>
                        <a:rPr lang="en-US" sz="1800" dirty="0">
                          <a:effectLst/>
                        </a:rPr>
                        <a:t>, kg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b"/>
                </a:tc>
                <a:tc>
                  <a:txBody>
                    <a:bodyPr/>
                    <a:lstStyle/>
                    <a:p>
                      <a:pPr indent="20955"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indent="20955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20955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9,0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indent="20955" algn="ctr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9,0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indent="20955" algn="just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Salt, kg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b"/>
                </a:tc>
                <a:tc>
                  <a:txBody>
                    <a:bodyPr/>
                    <a:lstStyle/>
                    <a:p>
                      <a:pPr indent="20955"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indent="20955"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20955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1,5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indent="20955" algn="ctr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1,5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indent="20955" algn="just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Vegetable powder(6%), kg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b"/>
                </a:tc>
                <a:tc>
                  <a:txBody>
                    <a:bodyPr/>
                    <a:lstStyle/>
                    <a:p>
                      <a:pPr indent="20955"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indent="20955" algn="ctr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1,2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20955"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indent="20955" algn="ctr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6,0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indent="20955" algn="just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Water</a:t>
                      </a:r>
                      <a:r>
                        <a:rPr lang="ru-RU" sz="1800" dirty="0">
                          <a:effectLst/>
                        </a:rPr>
                        <a:t>, </a:t>
                      </a:r>
                      <a:r>
                        <a:rPr lang="en-US" sz="1800" dirty="0" smtClean="0">
                          <a:effectLst/>
                        </a:rPr>
                        <a:t>kg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b"/>
                </a:tc>
                <a:tc>
                  <a:txBody>
                    <a:bodyPr/>
                    <a:lstStyle/>
                    <a:p>
                      <a:pPr indent="20955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10,0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indent="20955" algn="ctr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11,0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20955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28,5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indent="20955" algn="ctr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30,0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indent="20955" algn="just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</a:rPr>
                        <a:t>TOTAL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b"/>
                </a:tc>
                <a:tc>
                  <a:txBody>
                    <a:bodyPr/>
                    <a:lstStyle/>
                    <a:p>
                      <a:pPr indent="20955"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30,4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indent="20955" algn="ctr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</a:rPr>
                        <a:t>32,6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20955"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157,4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indent="20955"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164,9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indent="20955" algn="just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Humidity</a:t>
                      </a:r>
                      <a:r>
                        <a:rPr lang="en-US" sz="1800" b="1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%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b"/>
                </a:tc>
                <a:tc gridSpan="2">
                  <a:txBody>
                    <a:bodyPr/>
                    <a:lstStyle/>
                    <a:p>
                      <a:pPr indent="20955" algn="ctr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41,0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/>
                </a:tc>
                <a:tc hMerge="1">
                  <a:txBody>
                    <a:bodyPr/>
                    <a:lstStyle/>
                    <a:p>
                      <a:pPr indent="20955" algn="ctr">
                        <a:spcAft>
                          <a:spcPts val="0"/>
                        </a:spcAft>
                      </a:pP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indent="20955" algn="ctr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31,0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/>
                </a:tc>
                <a:tc hMerge="1">
                  <a:txBody>
                    <a:bodyPr/>
                    <a:lstStyle/>
                    <a:p>
                      <a:pPr indent="20955" algn="ctr">
                        <a:spcAft>
                          <a:spcPts val="0"/>
                        </a:spcAft>
                      </a:pP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893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59FAB-A82C-4298-BDC6-19C4DC98793D}" type="slidenum">
              <a:rPr lang="en-MY" smtClean="0"/>
              <a:t>7</a:t>
            </a:fld>
            <a:endParaRPr lang="en-MY"/>
          </a:p>
        </p:txBody>
      </p:sp>
      <p:sp>
        <p:nvSpPr>
          <p:cNvPr id="2" name="Прямоугольник 1"/>
          <p:cNvSpPr/>
          <p:nvPr/>
        </p:nvSpPr>
        <p:spPr>
          <a:xfrm>
            <a:off x="216883" y="1403573"/>
            <a:ext cx="73981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/>
            <a:r>
              <a:rPr lang="en-US" altLang="ru-RU" sz="2000" b="1" spc="-4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results of adding </a:t>
            </a:r>
            <a:r>
              <a:rPr lang="en-US" altLang="ru-RU" sz="2000" b="1" spc="-45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carrot powder </a:t>
            </a:r>
            <a:r>
              <a:rPr lang="en-US" altLang="ru-RU" sz="2000" b="1" spc="-4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the </a:t>
            </a:r>
            <a:r>
              <a:rPr lang="en-US" altLang="ru-RU" sz="2000" b="1" spc="-45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fermentation dough</a:t>
            </a:r>
            <a:endParaRPr lang="ru-RU" altLang="ru-RU" sz="2000" b="1" spc="-45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 19">
            <a:extLst>
              <a:ext uri="{FF2B5EF4-FFF2-40B4-BE49-F238E27FC236}">
                <a16:creationId xmlns="" xmlns:a16="http://schemas.microsoft.com/office/drawing/2014/main" id="{D2DF5777-B313-4885-A0BE-9A5C776D4B39}"/>
              </a:ext>
            </a:extLst>
          </p:cNvPr>
          <p:cNvSpPr/>
          <p:nvPr/>
        </p:nvSpPr>
        <p:spPr>
          <a:xfrm>
            <a:off x="876343" y="80018"/>
            <a:ext cx="839491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defRPr/>
            </a:pP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III International Scientific Conference on “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Sustainable and Efficient Use of Energy, Water and Natural Resources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”</a:t>
            </a:r>
          </a:p>
        </p:txBody>
      </p:sp>
      <p:sp>
        <p:nvSpPr>
          <p:cNvPr id="43" name="Text Box 16"/>
          <p:cNvSpPr txBox="1">
            <a:spLocks noChangeArrowheads="1"/>
          </p:cNvSpPr>
          <p:nvPr/>
        </p:nvSpPr>
        <p:spPr bwMode="auto">
          <a:xfrm>
            <a:off x="8749880" y="679161"/>
            <a:ext cx="728708" cy="166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12916" tIns="12916" rIns="12916" bIns="12916" numCol="1" anchor="t" anchorCtr="0" compatLnSpc="1">
            <a:prstTxWarp prst="textNoShape">
              <a:avLst/>
            </a:prstTxWarp>
          </a:bodyPr>
          <a:lstStyle/>
          <a:p>
            <a:pPr defTabSz="322937" fontAlgn="base">
              <a:spcBef>
                <a:spcPct val="0"/>
              </a:spcBef>
              <a:spcAft>
                <a:spcPct val="0"/>
              </a:spcAft>
            </a:pPr>
            <a:r>
              <a:rPr lang="en-MY" sz="849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Keywords</a:t>
            </a:r>
            <a:r>
              <a:rPr lang="en-US" sz="849" b="1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634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705662" y="943342"/>
            <a:ext cx="179722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Russian bagel, beet, carrot</a:t>
            </a:r>
            <a:endParaRPr lang="en-US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ectangle 7"/>
          <p:cNvSpPr/>
          <p:nvPr/>
        </p:nvSpPr>
        <p:spPr>
          <a:xfrm>
            <a:off x="935874" y="603993"/>
            <a:ext cx="8455260" cy="441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Aft>
                <a:spcPts val="300"/>
              </a:spcAft>
              <a:tabLst>
                <a:tab pos="4508500" algn="r"/>
              </a:tabLst>
            </a:pPr>
            <a:r>
              <a:rPr lang="en-US" sz="10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Tikhiy</a:t>
            </a:r>
            <a:r>
              <a:rPr lang="en-US" sz="1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Anton, </a:t>
            </a:r>
            <a:r>
              <a:rPr lang="en-US" sz="1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Barakova</a:t>
            </a:r>
            <a:r>
              <a:rPr lang="en-US" sz="1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Nadezhda</a:t>
            </a:r>
            <a:r>
              <a:rPr lang="en-US" sz="1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Sergacheva</a:t>
            </a:r>
            <a:r>
              <a:rPr lang="en-US" sz="1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Elena</a:t>
            </a:r>
            <a:endParaRPr lang="en-GB" sz="10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8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ITMO University</a:t>
            </a:r>
            <a:endParaRPr lang="en-GB" sz="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 Box 2"/>
          <p:cNvSpPr txBox="1">
            <a:spLocks noChangeArrowheads="1"/>
          </p:cNvSpPr>
          <p:nvPr/>
        </p:nvSpPr>
        <p:spPr bwMode="auto">
          <a:xfrm>
            <a:off x="1207519" y="340928"/>
            <a:ext cx="8458867" cy="270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12916" tIns="12916" rIns="12916" bIns="12916" numCol="1" anchor="ctr" anchorCtr="0" compatLnSpc="1">
            <a:prstTxWarp prst="textNoShape">
              <a:avLst/>
            </a:prstTxWarp>
          </a:bodyPr>
          <a:lstStyle/>
          <a:p>
            <a:pPr algn="ctr" defTabSz="322937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Expansion</a:t>
            </a:r>
            <a:r>
              <a:rPr lang="ru-RU" alt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2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ru-RU" altLang="ru-RU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2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ru-RU" altLang="ru-RU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2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line</a:t>
            </a:r>
            <a:r>
              <a:rPr lang="ru-RU" altLang="ru-RU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2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ru-RU" altLang="ru-RU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2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recipes</a:t>
            </a:r>
            <a:r>
              <a:rPr lang="ru-RU" altLang="ru-RU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2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for</a:t>
            </a:r>
            <a:r>
              <a:rPr lang="ru-RU" altLang="ru-RU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12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russian</a:t>
            </a:r>
            <a:r>
              <a:rPr lang="en-US" altLang="ru-RU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bagel </a:t>
            </a:r>
            <a:r>
              <a:rPr lang="ru-RU" altLang="ru-RU" sz="12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products</a:t>
            </a:r>
            <a:r>
              <a:rPr lang="ru-RU" alt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MY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234" y="-8392"/>
            <a:ext cx="685471" cy="484598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4" r="7100"/>
          <a:stretch/>
        </p:blipFill>
        <p:spPr>
          <a:xfrm>
            <a:off x="9799705" y="9402"/>
            <a:ext cx="864000" cy="461762"/>
          </a:xfrm>
          <a:prstGeom prst="rect">
            <a:avLst/>
          </a:prstGeom>
        </p:spPr>
      </p:pic>
      <p:sp>
        <p:nvSpPr>
          <p:cNvPr id="18" name="Rectangle 4">
            <a:extLst>
              <a:ext uri="{FF2B5EF4-FFF2-40B4-BE49-F238E27FC236}">
                <a16:creationId xmlns="" xmlns:a16="http://schemas.microsoft.com/office/drawing/2014/main" id="{82568482-9FC6-4028-B91D-34693AC2D6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928" y="6732165"/>
            <a:ext cx="10313957" cy="10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wrap="square" lIns="12916" tIns="12916" rIns="12916" bIns="12916" numCol="1" anchor="t" anchorCtr="0" compatLnSpc="1">
            <a:prstTxWarp prst="textNoShape">
              <a:avLst/>
            </a:prstTxWarp>
          </a:bodyPr>
          <a:lstStyle/>
          <a:p>
            <a:endParaRPr lang="en-MY" sz="723" dirty="0"/>
          </a:p>
        </p:txBody>
      </p:sp>
      <p:cxnSp>
        <p:nvCxnSpPr>
          <p:cNvPr id="19" name="AutoShape 21">
            <a:extLst>
              <a:ext uri="{FF2B5EF4-FFF2-40B4-BE49-F238E27FC236}">
                <a16:creationId xmlns="" xmlns:a16="http://schemas.microsoft.com/office/drawing/2014/main" id="{EDBBDBA8-8218-4390-B2F6-D51BFE7BFF3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88928" y="1179810"/>
            <a:ext cx="10230718" cy="0"/>
          </a:xfrm>
          <a:prstGeom prst="straightConnector1">
            <a:avLst/>
          </a:prstGeom>
          <a:noFill/>
          <a:ln w="952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cxnSp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016B3565-0CFB-437F-B39E-8570E54D27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62" y="54363"/>
            <a:ext cx="777481" cy="371839"/>
          </a:xfrm>
          <a:prstGeom prst="rect">
            <a:avLst/>
          </a:prstGeom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247627" y="3453460"/>
            <a:ext cx="65" cy="23853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9044" rIns="0" bIns="-1904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6" name="Диаграмма 25"/>
          <p:cNvGraphicFramePr/>
          <p:nvPr>
            <p:extLst>
              <p:ext uri="{D42A27DB-BD31-4B8C-83A1-F6EECF244321}">
                <p14:modId xmlns:p14="http://schemas.microsoft.com/office/powerpoint/2010/main" val="86303215"/>
              </p:ext>
            </p:extLst>
          </p:nvPr>
        </p:nvGraphicFramePr>
        <p:xfrm>
          <a:off x="663004" y="2241097"/>
          <a:ext cx="9001000" cy="4202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979553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59FAB-A82C-4298-BDC6-19C4DC98793D}" type="slidenum">
              <a:rPr lang="en-MY" smtClean="0"/>
              <a:t>8</a:t>
            </a:fld>
            <a:endParaRPr lang="en-MY"/>
          </a:p>
        </p:txBody>
      </p:sp>
      <p:sp>
        <p:nvSpPr>
          <p:cNvPr id="2" name="Прямоугольник 1"/>
          <p:cNvSpPr/>
          <p:nvPr/>
        </p:nvSpPr>
        <p:spPr>
          <a:xfrm>
            <a:off x="216883" y="1403573"/>
            <a:ext cx="2622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/>
            <a:r>
              <a:rPr lang="en-GB" sz="2000" b="1" spc="-45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000" b="1" spc="-45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 19">
            <a:extLst>
              <a:ext uri="{FF2B5EF4-FFF2-40B4-BE49-F238E27FC236}">
                <a16:creationId xmlns="" xmlns:a16="http://schemas.microsoft.com/office/drawing/2014/main" id="{D2DF5777-B313-4885-A0BE-9A5C776D4B39}"/>
              </a:ext>
            </a:extLst>
          </p:cNvPr>
          <p:cNvSpPr/>
          <p:nvPr/>
        </p:nvSpPr>
        <p:spPr>
          <a:xfrm>
            <a:off x="876343" y="80018"/>
            <a:ext cx="839491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defRPr/>
            </a:pP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III International Scientific Conference on “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Sustainable and Efficient Use of Energy, Water and Natural Resources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”</a:t>
            </a:r>
          </a:p>
        </p:txBody>
      </p:sp>
      <p:sp>
        <p:nvSpPr>
          <p:cNvPr id="43" name="Text Box 16"/>
          <p:cNvSpPr txBox="1">
            <a:spLocks noChangeArrowheads="1"/>
          </p:cNvSpPr>
          <p:nvPr/>
        </p:nvSpPr>
        <p:spPr bwMode="auto">
          <a:xfrm>
            <a:off x="8749880" y="679161"/>
            <a:ext cx="728708" cy="166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12916" tIns="12916" rIns="12916" bIns="12916" numCol="1" anchor="t" anchorCtr="0" compatLnSpc="1">
            <a:prstTxWarp prst="textNoShape">
              <a:avLst/>
            </a:prstTxWarp>
          </a:bodyPr>
          <a:lstStyle/>
          <a:p>
            <a:pPr defTabSz="322937" fontAlgn="base">
              <a:spcBef>
                <a:spcPct val="0"/>
              </a:spcBef>
              <a:spcAft>
                <a:spcPct val="0"/>
              </a:spcAft>
            </a:pPr>
            <a:r>
              <a:rPr lang="en-MY" sz="849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Keywords</a:t>
            </a:r>
            <a:r>
              <a:rPr lang="en-US" sz="849" b="1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634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705662" y="943342"/>
            <a:ext cx="179722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Russian bagel, beet, carrot</a:t>
            </a:r>
            <a:endParaRPr lang="en-US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ectangle 7"/>
          <p:cNvSpPr/>
          <p:nvPr/>
        </p:nvSpPr>
        <p:spPr>
          <a:xfrm>
            <a:off x="935874" y="603993"/>
            <a:ext cx="8455260" cy="441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Aft>
                <a:spcPts val="300"/>
              </a:spcAft>
              <a:tabLst>
                <a:tab pos="4508500" algn="r"/>
              </a:tabLst>
            </a:pPr>
            <a:r>
              <a:rPr lang="en-US" sz="10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Tikhiy</a:t>
            </a:r>
            <a:r>
              <a:rPr lang="en-US" sz="1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Anton, </a:t>
            </a:r>
            <a:r>
              <a:rPr lang="en-US" sz="1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Barakova</a:t>
            </a:r>
            <a:r>
              <a:rPr lang="en-US" sz="1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Nadezhda</a:t>
            </a:r>
            <a:r>
              <a:rPr lang="en-US" sz="1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Sergacheva</a:t>
            </a:r>
            <a:r>
              <a:rPr lang="en-US" sz="1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Elena</a:t>
            </a:r>
            <a:endParaRPr lang="en-GB" sz="10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8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ITMO University</a:t>
            </a:r>
            <a:endParaRPr lang="en-GB" sz="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 Box 2"/>
          <p:cNvSpPr txBox="1">
            <a:spLocks noChangeArrowheads="1"/>
          </p:cNvSpPr>
          <p:nvPr/>
        </p:nvSpPr>
        <p:spPr bwMode="auto">
          <a:xfrm>
            <a:off x="1207519" y="340928"/>
            <a:ext cx="8458867" cy="270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12916" tIns="12916" rIns="12916" bIns="12916" numCol="1" anchor="ctr" anchorCtr="0" compatLnSpc="1">
            <a:prstTxWarp prst="textNoShape">
              <a:avLst/>
            </a:prstTxWarp>
          </a:bodyPr>
          <a:lstStyle/>
          <a:p>
            <a:pPr algn="ctr" defTabSz="322937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Expansion</a:t>
            </a:r>
            <a:r>
              <a:rPr lang="ru-RU" alt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2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ru-RU" altLang="ru-RU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2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ru-RU" altLang="ru-RU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2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line</a:t>
            </a:r>
            <a:r>
              <a:rPr lang="ru-RU" altLang="ru-RU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2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ru-RU" altLang="ru-RU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2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recipes</a:t>
            </a:r>
            <a:r>
              <a:rPr lang="ru-RU" altLang="ru-RU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2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for</a:t>
            </a:r>
            <a:r>
              <a:rPr lang="ru-RU" altLang="ru-RU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12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russian</a:t>
            </a:r>
            <a:r>
              <a:rPr lang="en-US" altLang="ru-RU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bagel </a:t>
            </a:r>
            <a:r>
              <a:rPr lang="ru-RU" altLang="ru-RU" sz="12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products</a:t>
            </a:r>
            <a:r>
              <a:rPr lang="ru-RU" alt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MY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234" y="-8392"/>
            <a:ext cx="685471" cy="484598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4" r="7100"/>
          <a:stretch/>
        </p:blipFill>
        <p:spPr>
          <a:xfrm>
            <a:off x="9799705" y="9402"/>
            <a:ext cx="864000" cy="461762"/>
          </a:xfrm>
          <a:prstGeom prst="rect">
            <a:avLst/>
          </a:prstGeom>
        </p:spPr>
      </p:pic>
      <p:sp>
        <p:nvSpPr>
          <p:cNvPr id="18" name="Rectangle 4">
            <a:extLst>
              <a:ext uri="{FF2B5EF4-FFF2-40B4-BE49-F238E27FC236}">
                <a16:creationId xmlns="" xmlns:a16="http://schemas.microsoft.com/office/drawing/2014/main" id="{82568482-9FC6-4028-B91D-34693AC2D6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928" y="6732165"/>
            <a:ext cx="10313957" cy="10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wrap="square" lIns="12916" tIns="12916" rIns="12916" bIns="12916" numCol="1" anchor="t" anchorCtr="0" compatLnSpc="1">
            <a:prstTxWarp prst="textNoShape">
              <a:avLst/>
            </a:prstTxWarp>
          </a:bodyPr>
          <a:lstStyle/>
          <a:p>
            <a:endParaRPr lang="en-MY" sz="723" dirty="0"/>
          </a:p>
        </p:txBody>
      </p:sp>
      <p:cxnSp>
        <p:nvCxnSpPr>
          <p:cNvPr id="19" name="AutoShape 21">
            <a:extLst>
              <a:ext uri="{FF2B5EF4-FFF2-40B4-BE49-F238E27FC236}">
                <a16:creationId xmlns="" xmlns:a16="http://schemas.microsoft.com/office/drawing/2014/main" id="{EDBBDBA8-8218-4390-B2F6-D51BFE7BFF3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88928" y="1179810"/>
            <a:ext cx="10230718" cy="0"/>
          </a:xfrm>
          <a:prstGeom prst="straightConnector1">
            <a:avLst/>
          </a:prstGeom>
          <a:noFill/>
          <a:ln w="952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cxnSp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016B3565-0CFB-437F-B39E-8570E54D27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62" y="54363"/>
            <a:ext cx="777481" cy="371839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4780539" y="1835621"/>
            <a:ext cx="5245887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42900">
              <a:buFont typeface="Arial" panose="020B0604020202020204" pitchFamily="34" charset="0"/>
              <a:buChar char="•"/>
            </a:pPr>
            <a:r>
              <a:rPr lang="en-US" altLang="ru-RU" sz="2000" dirty="0">
                <a:solidFill>
                  <a:srgbClr val="202124"/>
                </a:solidFill>
                <a:latin typeface="Google Sans"/>
              </a:rPr>
              <a:t>Adding powders to the dough reduced the fermentation time.</a:t>
            </a:r>
            <a:endParaRPr lang="ru-RU" altLang="ru-RU" sz="2000" dirty="0">
              <a:solidFill>
                <a:srgbClr val="202124"/>
              </a:solidFill>
              <a:latin typeface="Google Sans"/>
            </a:endParaRPr>
          </a:p>
          <a:p>
            <a:pPr marL="355600" indent="-342900">
              <a:buFont typeface="Arial" panose="020B0604020202020204" pitchFamily="34" charset="0"/>
              <a:buChar char="•"/>
            </a:pPr>
            <a:endParaRPr lang="en-US" altLang="ru-RU" sz="2000" dirty="0" smtClean="0">
              <a:solidFill>
                <a:srgbClr val="202124"/>
              </a:solidFill>
              <a:latin typeface="Google Sans"/>
            </a:endParaRPr>
          </a:p>
          <a:p>
            <a:pPr marL="355600" indent="-342900">
              <a:buFont typeface="Arial" panose="020B0604020202020204" pitchFamily="34" charset="0"/>
              <a:buChar char="•"/>
            </a:pPr>
            <a:r>
              <a:rPr lang="en-US" altLang="ru-RU" sz="2000" dirty="0" smtClean="0">
                <a:solidFill>
                  <a:srgbClr val="202124"/>
                </a:solidFill>
                <a:latin typeface="Google Sans"/>
              </a:rPr>
              <a:t>An </a:t>
            </a:r>
            <a:r>
              <a:rPr lang="en-US" altLang="ru-RU" sz="2000" dirty="0">
                <a:solidFill>
                  <a:srgbClr val="202124"/>
                </a:solidFill>
                <a:latin typeface="Google Sans"/>
              </a:rPr>
              <a:t>experiment was carried out to enrich the bagels with 6% beet and 6% carrot powders.</a:t>
            </a:r>
          </a:p>
          <a:p>
            <a:pPr marL="12700"/>
            <a:endParaRPr lang="en-US" altLang="ru-RU" sz="2000" dirty="0" smtClean="0">
              <a:solidFill>
                <a:srgbClr val="202124"/>
              </a:solidFill>
              <a:latin typeface="Google Sans"/>
            </a:endParaRPr>
          </a:p>
          <a:p>
            <a:pPr marL="355600" indent="-342900">
              <a:buFont typeface="Arial" panose="020B0604020202020204" pitchFamily="34" charset="0"/>
              <a:buChar char="•"/>
            </a:pPr>
            <a:r>
              <a:rPr lang="en-US" altLang="ru-RU" sz="2000" dirty="0" smtClean="0">
                <a:solidFill>
                  <a:srgbClr val="202124"/>
                </a:solidFill>
                <a:latin typeface="Google Sans"/>
              </a:rPr>
              <a:t>It </a:t>
            </a:r>
            <a:r>
              <a:rPr lang="en-US" altLang="ru-RU" sz="2000" dirty="0">
                <a:solidFill>
                  <a:srgbClr val="202124"/>
                </a:solidFill>
                <a:latin typeface="Google Sans"/>
              </a:rPr>
              <a:t>was found that when adding powders, the moisture absorption capacity of the dough increases. </a:t>
            </a:r>
            <a:endParaRPr lang="en-US" altLang="ru-RU" sz="2000" dirty="0" smtClean="0">
              <a:solidFill>
                <a:srgbClr val="202124"/>
              </a:solidFill>
              <a:latin typeface="Google Sans"/>
            </a:endParaRPr>
          </a:p>
          <a:p>
            <a:pPr marL="12700"/>
            <a:endParaRPr lang="en-US" altLang="ru-RU" sz="2000" dirty="0" smtClean="0">
              <a:solidFill>
                <a:srgbClr val="202124"/>
              </a:solidFill>
              <a:latin typeface="Google Sans"/>
            </a:endParaRPr>
          </a:p>
          <a:p>
            <a:pPr marL="355600" indent="-342900">
              <a:buFont typeface="Arial" panose="020B0604020202020204" pitchFamily="34" charset="0"/>
              <a:buChar char="•"/>
            </a:pPr>
            <a:r>
              <a:rPr lang="en-US" altLang="ru-RU" sz="2000" dirty="0" smtClean="0">
                <a:solidFill>
                  <a:srgbClr val="202124"/>
                </a:solidFill>
                <a:latin typeface="Google Sans"/>
              </a:rPr>
              <a:t>It </a:t>
            </a:r>
            <a:r>
              <a:rPr lang="en-US" altLang="ru-RU" sz="2000" dirty="0">
                <a:solidFill>
                  <a:srgbClr val="202124"/>
                </a:solidFill>
                <a:latin typeface="Google Sans"/>
              </a:rPr>
              <a:t>was found that when adding powders, the kneading time is reduced</a:t>
            </a:r>
            <a:r>
              <a:rPr lang="en-US" altLang="ru-RU" sz="2000" dirty="0" smtClean="0">
                <a:solidFill>
                  <a:srgbClr val="202124"/>
                </a:solidFill>
                <a:latin typeface="Google Sans"/>
              </a:rPr>
              <a:t>.</a:t>
            </a:r>
            <a:endParaRPr lang="ru-RU" altLang="ru-RU" sz="2000" dirty="0" smtClean="0">
              <a:solidFill>
                <a:srgbClr val="202124"/>
              </a:solidFill>
              <a:latin typeface="Google Sans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247627" y="3453460"/>
            <a:ext cx="65" cy="23853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9044" rIns="0" bIns="-1904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TextBox 2"/>
          <p:cNvSpPr txBox="1"/>
          <p:nvPr/>
        </p:nvSpPr>
        <p:spPr>
          <a:xfrm>
            <a:off x="588730" y="6044023"/>
            <a:ext cx="4037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pic.</a:t>
            </a:r>
            <a:r>
              <a:rPr lang="ru-RU" altLang="ru-RU" sz="2000" dirty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dirty="0" err="1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Dough</a:t>
            </a:r>
            <a:r>
              <a:rPr lang="ru-RU" altLang="ru-RU" sz="2000" dirty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dirty="0" err="1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ru-RU" altLang="ru-RU" sz="2000" dirty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dirty="0" err="1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beetroot</a:t>
            </a:r>
            <a:r>
              <a:rPr lang="ru-RU" altLang="ru-RU" sz="2000" dirty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dirty="0" err="1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powder</a:t>
            </a:r>
            <a:r>
              <a:rPr lang="ru-RU" altLang="ru-RU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alt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6" descr="C:\Users\user\YandexDisk\IMG_4307.JPG"/>
          <p:cNvPicPr>
            <a:picLocks noChangeAspect="1" noChangeArrowheads="1"/>
          </p:cNvPicPr>
          <p:nvPr/>
        </p:nvPicPr>
        <p:blipFill rotWithShape="1">
          <a:blip r:embed="rId5"/>
          <a:srcRect l="18222" t="5004" r="5590" b="3895"/>
          <a:stretch/>
        </p:blipFill>
        <p:spPr bwMode="auto">
          <a:xfrm rot="5400000">
            <a:off x="374999" y="2015647"/>
            <a:ext cx="4102482" cy="3679092"/>
          </a:xfrm>
          <a:prstGeom prst="rect">
            <a:avLst/>
          </a:prstGeom>
          <a:noFill/>
        </p:spPr>
      </p:pic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893468A9-975A-4D66-B449-DA8F383120B2}"/>
              </a:ext>
            </a:extLst>
          </p:cNvPr>
          <p:cNvSpPr/>
          <p:nvPr/>
        </p:nvSpPr>
        <p:spPr>
          <a:xfrm>
            <a:off x="262116" y="1261850"/>
            <a:ext cx="61068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/>
            <a:r>
              <a:rPr lang="en-US" altLang="ru-RU" sz="1800" b="1" spc="-4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results of adding carrot or beet powder to </a:t>
            </a:r>
            <a:r>
              <a:rPr lang="en-US" altLang="ru-RU" sz="1800" b="1" spc="-45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ru-RU" sz="1800" b="1" spc="-4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dough</a:t>
            </a:r>
            <a:endParaRPr lang="ru-RU" altLang="ru-RU" sz="1800" b="1" spc="-45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</a:pPr>
            <a:endParaRPr lang="en-GB" sz="1800" b="1" spc="-45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676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59FAB-A82C-4298-BDC6-19C4DC98793D}" type="slidenum">
              <a:rPr lang="en-MY" smtClean="0"/>
              <a:t>9</a:t>
            </a:fld>
            <a:endParaRPr lang="en-MY"/>
          </a:p>
        </p:txBody>
      </p:sp>
      <p:sp>
        <p:nvSpPr>
          <p:cNvPr id="2" name="Прямоугольник 1"/>
          <p:cNvSpPr/>
          <p:nvPr/>
        </p:nvSpPr>
        <p:spPr>
          <a:xfrm>
            <a:off x="216883" y="1403573"/>
            <a:ext cx="2622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/>
            <a:r>
              <a:rPr lang="en-GB" sz="2000" b="1" spc="-45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000" b="1" spc="-45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 19">
            <a:extLst>
              <a:ext uri="{FF2B5EF4-FFF2-40B4-BE49-F238E27FC236}">
                <a16:creationId xmlns="" xmlns:a16="http://schemas.microsoft.com/office/drawing/2014/main" id="{D2DF5777-B313-4885-A0BE-9A5C776D4B39}"/>
              </a:ext>
            </a:extLst>
          </p:cNvPr>
          <p:cNvSpPr/>
          <p:nvPr/>
        </p:nvSpPr>
        <p:spPr>
          <a:xfrm>
            <a:off x="876343" y="80018"/>
            <a:ext cx="839491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defRPr/>
            </a:pP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III International Scientific Conference on “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Sustainable and Efficient Use of Energy, Water and Natural Resources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”</a:t>
            </a:r>
          </a:p>
        </p:txBody>
      </p:sp>
      <p:sp>
        <p:nvSpPr>
          <p:cNvPr id="43" name="Text Box 16"/>
          <p:cNvSpPr txBox="1">
            <a:spLocks noChangeArrowheads="1"/>
          </p:cNvSpPr>
          <p:nvPr/>
        </p:nvSpPr>
        <p:spPr bwMode="auto">
          <a:xfrm>
            <a:off x="8749880" y="679161"/>
            <a:ext cx="728708" cy="166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12916" tIns="12916" rIns="12916" bIns="12916" numCol="1" anchor="t" anchorCtr="0" compatLnSpc="1">
            <a:prstTxWarp prst="textNoShape">
              <a:avLst/>
            </a:prstTxWarp>
          </a:bodyPr>
          <a:lstStyle/>
          <a:p>
            <a:pPr defTabSz="322937" fontAlgn="base">
              <a:spcBef>
                <a:spcPct val="0"/>
              </a:spcBef>
              <a:spcAft>
                <a:spcPct val="0"/>
              </a:spcAft>
            </a:pPr>
            <a:r>
              <a:rPr lang="en-MY" sz="849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Keywords</a:t>
            </a:r>
            <a:r>
              <a:rPr lang="en-US" sz="849" b="1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634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705662" y="943342"/>
            <a:ext cx="179722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Russian bagel, beet, carrot</a:t>
            </a:r>
            <a:endParaRPr lang="en-US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ectangle 7"/>
          <p:cNvSpPr/>
          <p:nvPr/>
        </p:nvSpPr>
        <p:spPr>
          <a:xfrm>
            <a:off x="935874" y="603993"/>
            <a:ext cx="8455260" cy="441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Aft>
                <a:spcPts val="300"/>
              </a:spcAft>
              <a:tabLst>
                <a:tab pos="4508500" algn="r"/>
              </a:tabLst>
            </a:pPr>
            <a:r>
              <a:rPr lang="en-US" sz="10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Tikhiy</a:t>
            </a:r>
            <a:r>
              <a:rPr lang="en-US" sz="1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Anton, </a:t>
            </a:r>
            <a:r>
              <a:rPr lang="en-US" sz="1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Barakova</a:t>
            </a:r>
            <a:r>
              <a:rPr lang="en-US" sz="1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Nadezhda</a:t>
            </a:r>
            <a:r>
              <a:rPr lang="en-US" sz="1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Sergacheva</a:t>
            </a:r>
            <a:r>
              <a:rPr lang="en-US" sz="1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Elena</a:t>
            </a:r>
            <a:endParaRPr lang="en-GB" sz="10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8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ITMO University</a:t>
            </a:r>
            <a:endParaRPr lang="en-GB" sz="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 Box 2"/>
          <p:cNvSpPr txBox="1">
            <a:spLocks noChangeArrowheads="1"/>
          </p:cNvSpPr>
          <p:nvPr/>
        </p:nvSpPr>
        <p:spPr bwMode="auto">
          <a:xfrm>
            <a:off x="1207519" y="340928"/>
            <a:ext cx="8458867" cy="270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12916" tIns="12916" rIns="12916" bIns="12916" numCol="1" anchor="ctr" anchorCtr="0" compatLnSpc="1">
            <a:prstTxWarp prst="textNoShape">
              <a:avLst/>
            </a:prstTxWarp>
          </a:bodyPr>
          <a:lstStyle/>
          <a:p>
            <a:pPr algn="ctr" defTabSz="322937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Expansion</a:t>
            </a:r>
            <a:r>
              <a:rPr lang="ru-RU" alt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2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ru-RU" altLang="ru-RU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2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ru-RU" altLang="ru-RU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2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line</a:t>
            </a:r>
            <a:r>
              <a:rPr lang="ru-RU" altLang="ru-RU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2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ru-RU" altLang="ru-RU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2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recipes</a:t>
            </a:r>
            <a:r>
              <a:rPr lang="ru-RU" altLang="ru-RU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2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for</a:t>
            </a:r>
            <a:r>
              <a:rPr lang="ru-RU" altLang="ru-RU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12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russian</a:t>
            </a:r>
            <a:r>
              <a:rPr lang="en-US" altLang="ru-RU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bagel </a:t>
            </a:r>
            <a:r>
              <a:rPr lang="ru-RU" altLang="ru-RU" sz="12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products</a:t>
            </a:r>
            <a:r>
              <a:rPr lang="ru-RU" alt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MY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234" y="-8392"/>
            <a:ext cx="685471" cy="484598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4" r="7100"/>
          <a:stretch/>
        </p:blipFill>
        <p:spPr>
          <a:xfrm>
            <a:off x="9799705" y="9402"/>
            <a:ext cx="864000" cy="461762"/>
          </a:xfrm>
          <a:prstGeom prst="rect">
            <a:avLst/>
          </a:prstGeom>
        </p:spPr>
      </p:pic>
      <p:sp>
        <p:nvSpPr>
          <p:cNvPr id="18" name="Rectangle 4">
            <a:extLst>
              <a:ext uri="{FF2B5EF4-FFF2-40B4-BE49-F238E27FC236}">
                <a16:creationId xmlns="" xmlns:a16="http://schemas.microsoft.com/office/drawing/2014/main" id="{82568482-9FC6-4028-B91D-34693AC2D6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928" y="6732165"/>
            <a:ext cx="10313957" cy="10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wrap="square" lIns="12916" tIns="12916" rIns="12916" bIns="12916" numCol="1" anchor="t" anchorCtr="0" compatLnSpc="1">
            <a:prstTxWarp prst="textNoShape">
              <a:avLst/>
            </a:prstTxWarp>
          </a:bodyPr>
          <a:lstStyle/>
          <a:p>
            <a:endParaRPr lang="en-MY" sz="723" dirty="0"/>
          </a:p>
        </p:txBody>
      </p:sp>
      <p:cxnSp>
        <p:nvCxnSpPr>
          <p:cNvPr id="19" name="AutoShape 21">
            <a:extLst>
              <a:ext uri="{FF2B5EF4-FFF2-40B4-BE49-F238E27FC236}">
                <a16:creationId xmlns="" xmlns:a16="http://schemas.microsoft.com/office/drawing/2014/main" id="{EDBBDBA8-8218-4390-B2F6-D51BFE7BFF3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88928" y="1179810"/>
            <a:ext cx="10230718" cy="0"/>
          </a:xfrm>
          <a:prstGeom prst="straightConnector1">
            <a:avLst/>
          </a:prstGeom>
          <a:noFill/>
          <a:ln w="952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cxnSp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016B3565-0CFB-437F-B39E-8570E54D27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62" y="54363"/>
            <a:ext cx="777481" cy="371839"/>
          </a:xfrm>
          <a:prstGeom prst="rect">
            <a:avLst/>
          </a:prstGeom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247627" y="3453460"/>
            <a:ext cx="65" cy="23853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9044" rIns="0" bIns="-1904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893468A9-975A-4D66-B449-DA8F383120B2}"/>
              </a:ext>
            </a:extLst>
          </p:cNvPr>
          <p:cNvSpPr/>
          <p:nvPr/>
        </p:nvSpPr>
        <p:spPr>
          <a:xfrm>
            <a:off x="179502" y="1259557"/>
            <a:ext cx="15190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GB" sz="1800" b="1" spc="-45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  <a:endParaRPr lang="en-GB" sz="1800" b="1" spc="-45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EC777E92-F34D-4A9C-A99B-0CC5B2676399}"/>
              </a:ext>
            </a:extLst>
          </p:cNvPr>
          <p:cNvSpPr/>
          <p:nvPr/>
        </p:nvSpPr>
        <p:spPr>
          <a:xfrm>
            <a:off x="171848" y="4571925"/>
            <a:ext cx="13837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GB" sz="1800" b="1" spc="-4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</a:p>
        </p:txBody>
      </p:sp>
      <p:cxnSp>
        <p:nvCxnSpPr>
          <p:cNvPr id="30" name="AutoShape 21">
            <a:extLst>
              <a:ext uri="{FF2B5EF4-FFF2-40B4-BE49-F238E27FC236}">
                <a16:creationId xmlns="" xmlns:a16="http://schemas.microsoft.com/office/drawing/2014/main" id="{EDBBDBA8-8218-4390-B2F6-D51BFE7BFF3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79502" y="4499917"/>
            <a:ext cx="10230718" cy="0"/>
          </a:xfrm>
          <a:prstGeom prst="straightConnector1">
            <a:avLst/>
          </a:prstGeom>
          <a:noFill/>
          <a:ln w="952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cxnSp>
      <p:sp>
        <p:nvSpPr>
          <p:cNvPr id="31" name="Прямоугольник 30"/>
          <p:cNvSpPr/>
          <p:nvPr/>
        </p:nvSpPr>
        <p:spPr>
          <a:xfrm>
            <a:off x="3365688" y="1752453"/>
            <a:ext cx="6120681" cy="2298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In </a:t>
            </a:r>
            <a:r>
              <a:rPr lang="ru-RU" dirty="0" err="1"/>
              <a:t>terms</a:t>
            </a:r>
            <a:r>
              <a:rPr lang="ru-RU" dirty="0"/>
              <a:t> </a:t>
            </a:r>
            <a:r>
              <a:rPr lang="ru-RU" dirty="0" err="1"/>
              <a:t>of</a:t>
            </a:r>
            <a:r>
              <a:rPr lang="ru-RU" dirty="0"/>
              <a:t> </a:t>
            </a:r>
            <a:r>
              <a:rPr lang="ru-RU" dirty="0" err="1"/>
              <a:t>organoleptic</a:t>
            </a:r>
            <a:r>
              <a:rPr lang="ru-RU" dirty="0"/>
              <a:t> </a:t>
            </a:r>
            <a:r>
              <a:rPr lang="ru-RU" dirty="0" err="1"/>
              <a:t>characteristics</a:t>
            </a:r>
            <a:r>
              <a:rPr lang="ru-RU" dirty="0"/>
              <a:t>, </a:t>
            </a:r>
            <a:r>
              <a:rPr lang="ru-RU" dirty="0" err="1"/>
              <a:t>the</a:t>
            </a:r>
            <a:r>
              <a:rPr lang="ru-RU" dirty="0"/>
              <a:t> </a:t>
            </a:r>
            <a:r>
              <a:rPr lang="ru-RU" dirty="0" err="1"/>
              <a:t>samples</a:t>
            </a:r>
            <a:r>
              <a:rPr lang="ru-RU" dirty="0"/>
              <a:t> </a:t>
            </a:r>
            <a:r>
              <a:rPr lang="ru-RU" dirty="0" err="1"/>
              <a:t>with</a:t>
            </a:r>
            <a:r>
              <a:rPr lang="ru-RU" dirty="0"/>
              <a:t> </a:t>
            </a:r>
            <a:r>
              <a:rPr lang="ru-RU" dirty="0" err="1"/>
              <a:t>the</a:t>
            </a:r>
            <a:r>
              <a:rPr lang="ru-RU" dirty="0"/>
              <a:t> </a:t>
            </a:r>
            <a:r>
              <a:rPr lang="ru-RU" dirty="0" err="1"/>
              <a:t>addition</a:t>
            </a:r>
            <a:r>
              <a:rPr lang="ru-RU" dirty="0"/>
              <a:t> </a:t>
            </a:r>
            <a:r>
              <a:rPr lang="ru-RU" dirty="0" err="1"/>
              <a:t>of</a:t>
            </a:r>
            <a:r>
              <a:rPr lang="ru-RU" dirty="0"/>
              <a:t> </a:t>
            </a:r>
            <a:r>
              <a:rPr lang="ru-RU" dirty="0" err="1"/>
              <a:t>powders</a:t>
            </a:r>
            <a:r>
              <a:rPr lang="ru-RU" dirty="0"/>
              <a:t> </a:t>
            </a:r>
            <a:r>
              <a:rPr lang="ru-RU" dirty="0" err="1"/>
              <a:t>externally</a:t>
            </a:r>
            <a:r>
              <a:rPr lang="ru-RU" dirty="0"/>
              <a:t> </a:t>
            </a:r>
            <a:r>
              <a:rPr lang="ru-RU" dirty="0" err="1"/>
              <a:t>differed</a:t>
            </a:r>
            <a:r>
              <a:rPr lang="ru-RU" dirty="0"/>
              <a:t> </a:t>
            </a:r>
            <a:r>
              <a:rPr lang="ru-RU" dirty="0" err="1"/>
              <a:t>from</a:t>
            </a:r>
            <a:r>
              <a:rPr lang="ru-RU" dirty="0"/>
              <a:t> </a:t>
            </a:r>
            <a:r>
              <a:rPr lang="ru-RU" dirty="0" err="1"/>
              <a:t>the</a:t>
            </a:r>
            <a:r>
              <a:rPr lang="ru-RU" dirty="0"/>
              <a:t> </a:t>
            </a:r>
            <a:r>
              <a:rPr lang="ru-RU" dirty="0" err="1"/>
              <a:t>control</a:t>
            </a:r>
            <a:r>
              <a:rPr lang="ru-RU" dirty="0"/>
              <a:t> </a:t>
            </a:r>
            <a:r>
              <a:rPr lang="ru-RU" dirty="0" err="1"/>
              <a:t>sample</a:t>
            </a:r>
            <a:r>
              <a:rPr lang="ru-RU" dirty="0"/>
              <a:t> </a:t>
            </a:r>
            <a:r>
              <a:rPr lang="ru-RU" dirty="0" err="1"/>
              <a:t>in</a:t>
            </a:r>
            <a:r>
              <a:rPr lang="ru-RU" dirty="0"/>
              <a:t> </a:t>
            </a:r>
            <a:r>
              <a:rPr lang="ru-RU" dirty="0" err="1"/>
              <a:t>shades</a:t>
            </a:r>
            <a:r>
              <a:rPr lang="ru-RU" dirty="0"/>
              <a:t>, </a:t>
            </a:r>
            <a:r>
              <a:rPr lang="ru-RU" dirty="0" err="1"/>
              <a:t>in</a:t>
            </a:r>
            <a:r>
              <a:rPr lang="ru-RU" dirty="0"/>
              <a:t> </a:t>
            </a:r>
            <a:r>
              <a:rPr lang="ru-RU" dirty="0" err="1"/>
              <a:t>the</a:t>
            </a:r>
            <a:r>
              <a:rPr lang="ru-RU" dirty="0"/>
              <a:t> </a:t>
            </a:r>
            <a:r>
              <a:rPr lang="ru-RU" dirty="0" err="1"/>
              <a:t>case</a:t>
            </a:r>
            <a:r>
              <a:rPr lang="ru-RU" dirty="0"/>
              <a:t> </a:t>
            </a:r>
            <a:r>
              <a:rPr lang="ru-RU" dirty="0" err="1"/>
              <a:t>of</a:t>
            </a:r>
            <a:r>
              <a:rPr lang="ru-RU" dirty="0"/>
              <a:t> </a:t>
            </a:r>
            <a:r>
              <a:rPr lang="ru-RU" dirty="0" err="1"/>
              <a:t>beets</a:t>
            </a:r>
            <a:r>
              <a:rPr lang="ru-RU" dirty="0"/>
              <a:t> - </a:t>
            </a:r>
            <a:r>
              <a:rPr lang="ru-RU" dirty="0" err="1"/>
              <a:t>with</a:t>
            </a:r>
            <a:r>
              <a:rPr lang="ru-RU" dirty="0"/>
              <a:t> a </a:t>
            </a:r>
            <a:r>
              <a:rPr lang="ru-RU" dirty="0" err="1"/>
              <a:t>pink</a:t>
            </a:r>
            <a:r>
              <a:rPr lang="ru-RU" dirty="0"/>
              <a:t> </a:t>
            </a:r>
            <a:r>
              <a:rPr lang="ru-RU" dirty="0" err="1"/>
              <a:t>tint</a:t>
            </a:r>
            <a:r>
              <a:rPr lang="ru-RU" dirty="0"/>
              <a:t>, </a:t>
            </a:r>
            <a:r>
              <a:rPr lang="ru-RU" dirty="0" err="1"/>
              <a:t>in</a:t>
            </a:r>
            <a:r>
              <a:rPr lang="ru-RU" dirty="0"/>
              <a:t> </a:t>
            </a:r>
            <a:r>
              <a:rPr lang="ru-RU" dirty="0" err="1"/>
              <a:t>the</a:t>
            </a:r>
            <a:r>
              <a:rPr lang="ru-RU" dirty="0"/>
              <a:t> </a:t>
            </a:r>
            <a:r>
              <a:rPr lang="ru-RU" dirty="0" err="1"/>
              <a:t>case</a:t>
            </a:r>
            <a:r>
              <a:rPr lang="ru-RU" dirty="0"/>
              <a:t> </a:t>
            </a:r>
            <a:r>
              <a:rPr lang="ru-RU" dirty="0" err="1"/>
              <a:t>of</a:t>
            </a:r>
            <a:r>
              <a:rPr lang="ru-RU" dirty="0"/>
              <a:t> </a:t>
            </a:r>
            <a:r>
              <a:rPr lang="ru-RU" dirty="0" err="1"/>
              <a:t>carrots</a:t>
            </a:r>
            <a:r>
              <a:rPr lang="ru-RU" dirty="0"/>
              <a:t> - </a:t>
            </a:r>
            <a:r>
              <a:rPr lang="ru-RU" dirty="0" err="1"/>
              <a:t>with</a:t>
            </a:r>
            <a:r>
              <a:rPr lang="ru-RU" dirty="0"/>
              <a:t> a </a:t>
            </a:r>
            <a:r>
              <a:rPr lang="ru-RU" dirty="0" err="1"/>
              <a:t>yellow</a:t>
            </a:r>
            <a:r>
              <a:rPr lang="ru-RU" dirty="0"/>
              <a:t> </a:t>
            </a:r>
            <a:r>
              <a:rPr lang="ru-RU" dirty="0" err="1"/>
              <a:t>cream</a:t>
            </a:r>
            <a:r>
              <a:rPr lang="ru-RU" dirty="0"/>
              <a:t> </a:t>
            </a:r>
            <a:r>
              <a:rPr lang="ru-RU" dirty="0" err="1"/>
              <a:t>shade</a:t>
            </a:r>
            <a:r>
              <a:rPr lang="ru-RU" dirty="0"/>
              <a:t>. </a:t>
            </a:r>
            <a:endParaRPr lang="en-US" dirty="0" smtClean="0"/>
          </a:p>
          <a:p>
            <a:r>
              <a:rPr lang="ru-RU" dirty="0" smtClean="0"/>
              <a:t>In </a:t>
            </a:r>
            <a:r>
              <a:rPr lang="ru-RU" dirty="0" err="1"/>
              <a:t>terms</a:t>
            </a:r>
            <a:r>
              <a:rPr lang="ru-RU" dirty="0"/>
              <a:t> </a:t>
            </a:r>
            <a:r>
              <a:rPr lang="ru-RU" dirty="0" err="1"/>
              <a:t>of</a:t>
            </a:r>
            <a:r>
              <a:rPr lang="ru-RU" dirty="0"/>
              <a:t> </a:t>
            </a:r>
            <a:r>
              <a:rPr lang="ru-RU" dirty="0" err="1"/>
              <a:t>taste</a:t>
            </a:r>
            <a:r>
              <a:rPr lang="ru-RU" dirty="0"/>
              <a:t>, </a:t>
            </a:r>
            <a:r>
              <a:rPr lang="ru-RU" dirty="0" err="1"/>
              <a:t>the</a:t>
            </a:r>
            <a:r>
              <a:rPr lang="ru-RU" dirty="0"/>
              <a:t> </a:t>
            </a:r>
            <a:r>
              <a:rPr lang="ru-RU" dirty="0" err="1"/>
              <a:t>samples</a:t>
            </a:r>
            <a:r>
              <a:rPr lang="ru-RU" dirty="0"/>
              <a:t> </a:t>
            </a:r>
            <a:r>
              <a:rPr lang="ru-RU" dirty="0" err="1"/>
              <a:t>with</a:t>
            </a:r>
            <a:r>
              <a:rPr lang="ru-RU" dirty="0"/>
              <a:t> </a:t>
            </a:r>
            <a:r>
              <a:rPr lang="ru-RU" dirty="0" err="1"/>
              <a:t>the</a:t>
            </a:r>
            <a:r>
              <a:rPr lang="ru-RU" dirty="0"/>
              <a:t> </a:t>
            </a:r>
            <a:r>
              <a:rPr lang="ru-RU" dirty="0" err="1"/>
              <a:t>powder</a:t>
            </a:r>
            <a:r>
              <a:rPr lang="ru-RU" dirty="0"/>
              <a:t> </a:t>
            </a:r>
            <a:r>
              <a:rPr lang="ru-RU" dirty="0" err="1"/>
              <a:t>had</a:t>
            </a:r>
            <a:r>
              <a:rPr lang="ru-RU" dirty="0"/>
              <a:t> a </a:t>
            </a:r>
            <a:r>
              <a:rPr lang="ru-RU" dirty="0" err="1"/>
              <a:t>slight</a:t>
            </a:r>
            <a:r>
              <a:rPr lang="ru-RU" dirty="0"/>
              <a:t> </a:t>
            </a:r>
            <a:r>
              <a:rPr lang="ru-RU" dirty="0" err="1"/>
              <a:t>increase</a:t>
            </a:r>
            <a:r>
              <a:rPr lang="ru-RU" dirty="0"/>
              <a:t> </a:t>
            </a:r>
            <a:r>
              <a:rPr lang="ru-RU" dirty="0" err="1"/>
              <a:t>in</a:t>
            </a:r>
            <a:r>
              <a:rPr lang="ru-RU" dirty="0"/>
              <a:t> </a:t>
            </a:r>
            <a:r>
              <a:rPr lang="ru-RU" dirty="0" err="1"/>
              <a:t>sweetness</a:t>
            </a:r>
            <a:r>
              <a:rPr lang="ru-RU" dirty="0"/>
              <a:t>.</a:t>
            </a: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1" r="5372" b="5971"/>
          <a:stretch/>
        </p:blipFill>
        <p:spPr>
          <a:xfrm>
            <a:off x="590766" y="1828448"/>
            <a:ext cx="1929588" cy="2304256"/>
          </a:xfrm>
          <a:prstGeom prst="rect">
            <a:avLst/>
          </a:prstGeom>
        </p:spPr>
      </p:pic>
      <p:sp>
        <p:nvSpPr>
          <p:cNvPr id="33" name="Прямоугольник 32"/>
          <p:cNvSpPr/>
          <p:nvPr/>
        </p:nvSpPr>
        <p:spPr>
          <a:xfrm>
            <a:off x="1467369" y="4988039"/>
            <a:ext cx="8136904" cy="1352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Add powders in </a:t>
            </a:r>
            <a:r>
              <a:rPr lang="en-US" dirty="0" smtClean="0"/>
              <a:t>doses </a:t>
            </a:r>
            <a:r>
              <a:rPr lang="en-US" dirty="0"/>
              <a:t>from 3% to 6%, with an increase dosage, an improvement in technological modes is observed</a:t>
            </a:r>
            <a:r>
              <a:rPr lang="en-US" dirty="0" smtClean="0"/>
              <a:t>.</a:t>
            </a:r>
            <a:endParaRPr lang="ru-RU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To </a:t>
            </a:r>
            <a:r>
              <a:rPr lang="en-US" dirty="0"/>
              <a:t>accelerate the fermentation of the dough, add 50% of the prescription dosage of the powder to the dough.</a:t>
            </a:r>
          </a:p>
        </p:txBody>
      </p:sp>
    </p:spTree>
    <p:extLst>
      <p:ext uri="{BB962C8B-B14F-4D97-AF65-F5344CB8AC3E}">
        <p14:creationId xmlns:p14="http://schemas.microsoft.com/office/powerpoint/2010/main" val="34681516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1015</Words>
  <Application>Microsoft Office PowerPoint</Application>
  <PresentationFormat>Произвольный</PresentationFormat>
  <Paragraphs>206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Google Sans</vt:lpstr>
      <vt:lpstr>Muller Black</vt:lpstr>
      <vt:lpstr>Times New Roman</vt:lpstr>
      <vt:lpstr>Office Theme</vt:lpstr>
      <vt:lpstr>Title: Expansion of the line of recipes for russian bagel products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2017-08-13T17:26:20Z</dcterms:created>
  <dcterms:modified xsi:type="dcterms:W3CDTF">2021-04-21T18:45:16Z</dcterms:modified>
</cp:coreProperties>
</file>