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84" r:id="rId1"/>
    <p:sldMasterId id="2147483698" r:id="rId2"/>
    <p:sldMasterId id="2147483765" r:id="rId3"/>
  </p:sldMasterIdLst>
  <p:notesMasterIdLst>
    <p:notesMasterId r:id="rId14"/>
  </p:notesMasterIdLst>
  <p:handoutMasterIdLst>
    <p:handoutMasterId r:id="rId15"/>
  </p:handoutMasterIdLst>
  <p:sldIdLst>
    <p:sldId id="288" r:id="rId4"/>
    <p:sldId id="331" r:id="rId5"/>
    <p:sldId id="345" r:id="rId6"/>
    <p:sldId id="346" r:id="rId7"/>
    <p:sldId id="347" r:id="rId8"/>
    <p:sldId id="354" r:id="rId9"/>
    <p:sldId id="353" r:id="rId10"/>
    <p:sldId id="349" r:id="rId11"/>
    <p:sldId id="350" r:id="rId12"/>
    <p:sldId id="28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p15:clr>
            <a:srgbClr val="A4A3A4"/>
          </p15:clr>
        </p15:guide>
        <p15:guide id="2" pos="287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CC33"/>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125" autoAdjust="0"/>
  </p:normalViewPr>
  <p:slideViewPr>
    <p:cSldViewPr snapToGrid="0" snapToObjects="1" showGuides="1">
      <p:cViewPr varScale="1">
        <p:scale>
          <a:sx n="86" d="100"/>
          <a:sy n="86" d="100"/>
        </p:scale>
        <p:origin x="302" y="58"/>
      </p:cViewPr>
      <p:guideLst>
        <p:guide orient="horz" pos="2148"/>
        <p:guide pos="28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korp\Desktop\&#1092;&#1091;&#1085;&#1082;&#1094;&#1080;&#1086;&#1085;&#1072;&#1083;&#1100;&#1085;&#1099;&#1077;%20&#1085;&#1072;&#1087;&#1080;&#1090;&#1082;&#108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korp\Desktop\&#1092;&#1091;&#1085;&#1082;&#1094;&#1080;&#1086;&#1085;&#1072;&#1083;&#1100;&#1085;&#1099;&#1077;%20&#1085;&#1072;&#1087;&#1080;&#1090;&#1082;&#1080;.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korp\Desktop\&#1084;&#1080;&#1088;&#1086;&#1074;&#1086;&#1081;%20&#1088;&#1099;&#1085;&#1086;&#1082;%20&#1085;&#1072;&#1087;&#1080;&#1090;&#1082;&#1086;&#107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korp\Desktop\&#1084;&#1080;&#1088;&#1086;&#1074;&#1086;&#1081;%20&#1088;&#1099;&#1085;&#1086;&#1082;%20&#1085;&#1072;&#1087;&#1080;&#1090;&#1082;&#1086;&#1074;.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Companies producing functional drinks - 54</a:t>
            </a:r>
            <a:endParaRPr lang="ru-RU"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915845974689001E-2"/>
          <c:y val="0.14931546397446374"/>
          <c:w val="0.43233654926336945"/>
          <c:h val="0.63296479977305564"/>
        </c:manualLayout>
      </c:layout>
      <c:pie3DChart>
        <c:varyColors val="1"/>
        <c:ser>
          <c:idx val="0"/>
          <c:order val="0"/>
          <c:tx>
            <c:strRef>
              <c:f>Лист1!$A$27</c:f>
              <c:strCache>
                <c:ptCount val="1"/>
                <c:pt idx="0">
                  <c:v>Компании, производящие функциональные напитки - 54</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5E1B-4A91-AFAA-1ECEC3A733FF}"/>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5E1B-4A91-AFAA-1ECEC3A733FF}"/>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5E1B-4A91-AFAA-1ECEC3A733FF}"/>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5E1B-4A91-AFAA-1ECEC3A733FF}"/>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5E1B-4A91-AFAA-1ECEC3A733FF}"/>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5E1B-4A91-AFAA-1ECEC3A733FF}"/>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5E1B-4A91-AFAA-1ECEC3A733FF}"/>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F-5E1B-4A91-AFAA-1ECEC3A733FF}"/>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1-5E1B-4A91-AFAA-1ECEC3A733FF}"/>
              </c:ext>
            </c:extLst>
          </c:dPt>
          <c:dPt>
            <c:idx val="9"/>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3-5E1B-4A91-AFAA-1ECEC3A733FF}"/>
              </c:ext>
            </c:extLst>
          </c:dPt>
          <c:dPt>
            <c:idx val="10"/>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5-5E1B-4A91-AFAA-1ECEC3A733FF}"/>
              </c:ext>
            </c:extLst>
          </c:dPt>
          <c:dPt>
            <c:idx val="11"/>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7-5E1B-4A91-AFAA-1ECEC3A733FF}"/>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9-5E1B-4A91-AFAA-1ECEC3A733FF}"/>
              </c:ext>
            </c:extLst>
          </c:dPt>
          <c:dPt>
            <c:idx val="13"/>
            <c:bubble3D val="0"/>
            <c:spPr>
              <a:solidFill>
                <a:schemeClr val="accent2">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B-5E1B-4A91-AFAA-1ECEC3A733FF}"/>
              </c:ext>
            </c:extLst>
          </c:dPt>
          <c:dLbls>
            <c:dLbl>
              <c:idx val="1"/>
              <c:tx>
                <c:rich>
                  <a:bodyPr/>
                  <a:lstStyle/>
                  <a:p>
                    <a:fld id="{3AB56AEB-AF54-4ED0-BAA3-43B10ADAA95C}" type="PERCENTAGE">
                      <a:rPr lang="en-US">
                        <a:solidFill>
                          <a:schemeClr val="accent6">
                            <a:lumMod val="40000"/>
                            <a:lumOff val="60000"/>
                          </a:schemeClr>
                        </a:solidFill>
                      </a:rPr>
                      <a:pPr/>
                      <a:t>[ПРОЦЕНТ]</a:t>
                    </a:fld>
                    <a:endParaRPr lang="ru-RU"/>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E1B-4A91-AFAA-1ECEC3A733FF}"/>
                </c:ext>
              </c:extLst>
            </c:dLbl>
            <c:dLbl>
              <c:idx val="2"/>
              <c:tx>
                <c:rich>
                  <a:bodyPr/>
                  <a:lstStyle/>
                  <a:p>
                    <a:fld id="{514C7B78-89EF-4E00-BB19-1496F6465261}" type="PERCENTAGE">
                      <a:rPr lang="en-US">
                        <a:solidFill>
                          <a:schemeClr val="accent6">
                            <a:lumMod val="40000"/>
                            <a:lumOff val="60000"/>
                          </a:schemeClr>
                        </a:solidFill>
                      </a:rPr>
                      <a:pPr/>
                      <a:t>[ПРОЦЕНТ]</a:t>
                    </a:fld>
                    <a:endParaRPr lang="ru-RU"/>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E1B-4A91-AFAA-1ECEC3A733FF}"/>
                </c:ext>
              </c:extLst>
            </c:dLbl>
            <c:dLbl>
              <c:idx val="3"/>
              <c:tx>
                <c:rich>
                  <a:bodyPr/>
                  <a:lstStyle/>
                  <a:p>
                    <a:fld id="{AA468D3D-633B-4952-9C83-9B9D9B8B773D}" type="PERCENTAGE">
                      <a:rPr lang="en-US">
                        <a:solidFill>
                          <a:schemeClr val="accent6">
                            <a:lumMod val="40000"/>
                            <a:lumOff val="60000"/>
                          </a:schemeClr>
                        </a:solidFill>
                      </a:rPr>
                      <a:pPr/>
                      <a:t>[ПРОЦЕНТ]</a:t>
                    </a:fld>
                    <a:endParaRPr lang="ru-RU"/>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E1B-4A91-AFAA-1ECEC3A733FF}"/>
                </c:ext>
              </c:extLst>
            </c:dLbl>
            <c:dLbl>
              <c:idx val="13"/>
              <c:tx>
                <c:rich>
                  <a:bodyPr/>
                  <a:lstStyle/>
                  <a:p>
                    <a:fld id="{A7A28BAF-08AD-458F-9AC9-023FF7159765}" type="PERCENTAGE">
                      <a:rPr lang="en-US">
                        <a:solidFill>
                          <a:schemeClr val="accent6">
                            <a:lumMod val="40000"/>
                            <a:lumOff val="60000"/>
                          </a:schemeClr>
                        </a:solidFill>
                      </a:rPr>
                      <a:pPr/>
                      <a:t>[ПРОЦЕНТ]</a:t>
                    </a:fld>
                    <a:endParaRPr lang="ru-RU"/>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B-5E1B-4A91-AFAA-1ECEC3A733F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3">
                        <a:lumMod val="50000"/>
                      </a:schemeClr>
                    </a:solidFill>
                    <a:latin typeface="+mn-lt"/>
                    <a:ea typeface="+mn-ea"/>
                    <a:cs typeface="+mn-cs"/>
                  </a:defRPr>
                </a:pPr>
                <a:endParaRPr lang="ru-RU"/>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Лист1!$A$28:$A$41</c:f>
              <c:strCache>
                <c:ptCount val="14"/>
                <c:pt idx="0">
                  <c:v>Узвары</c:v>
                </c:pt>
                <c:pt idx="1">
                  <c:v>Газированные напитки с необычными вкусами</c:v>
                </c:pt>
                <c:pt idx="2">
                  <c:v>Функциональные сиропы</c:v>
                </c:pt>
                <c:pt idx="3">
                  <c:v>Функциональные напитки (био-лимонады, безалкогольные и слабоалкогольные, негазированные напитки, травяные напитки)</c:v>
                </c:pt>
                <c:pt idx="4">
                  <c:v>Концентраты напитков, сухие экстракты</c:v>
                </c:pt>
                <c:pt idx="5">
                  <c:v>Соки </c:v>
                </c:pt>
                <c:pt idx="6">
                  <c:v>Фитококтейли</c:v>
                </c:pt>
                <c:pt idx="7">
                  <c:v>Безалкогольные бальзамы</c:v>
                </c:pt>
                <c:pt idx="8">
                  <c:v>Сбитни</c:v>
                </c:pt>
                <c:pt idx="9">
                  <c:v>Квас</c:v>
                </c:pt>
                <c:pt idx="10">
                  <c:v>Основы для морсов</c:v>
                </c:pt>
                <c:pt idx="11">
                  <c:v>Экстракты (гидролаты)</c:v>
                </c:pt>
                <c:pt idx="12">
                  <c:v>Энергетические напитки</c:v>
                </c:pt>
                <c:pt idx="13">
                  <c:v>Напитки на основе чая</c:v>
                </c:pt>
              </c:strCache>
            </c:strRef>
          </c:cat>
          <c:val>
            <c:numRef>
              <c:f>Лист1!$B$28:$B$41</c:f>
              <c:numCache>
                <c:formatCode>General</c:formatCode>
                <c:ptCount val="14"/>
                <c:pt idx="0">
                  <c:v>1</c:v>
                </c:pt>
                <c:pt idx="1">
                  <c:v>10</c:v>
                </c:pt>
                <c:pt idx="2">
                  <c:v>7</c:v>
                </c:pt>
                <c:pt idx="3">
                  <c:v>24</c:v>
                </c:pt>
                <c:pt idx="4">
                  <c:v>2</c:v>
                </c:pt>
                <c:pt idx="5">
                  <c:v>7</c:v>
                </c:pt>
                <c:pt idx="6">
                  <c:v>1</c:v>
                </c:pt>
                <c:pt idx="7">
                  <c:v>1</c:v>
                </c:pt>
                <c:pt idx="8">
                  <c:v>1</c:v>
                </c:pt>
                <c:pt idx="9">
                  <c:v>2</c:v>
                </c:pt>
                <c:pt idx="10">
                  <c:v>1</c:v>
                </c:pt>
                <c:pt idx="11">
                  <c:v>2</c:v>
                </c:pt>
                <c:pt idx="12">
                  <c:v>3</c:v>
                </c:pt>
                <c:pt idx="13">
                  <c:v>2</c:v>
                </c:pt>
              </c:numCache>
            </c:numRef>
          </c:val>
          <c:extLst>
            <c:ext xmlns:c16="http://schemas.microsoft.com/office/drawing/2014/chart" uri="{C3380CC4-5D6E-409C-BE32-E72D297353CC}">
              <c16:uniqueId val="{0000001C-5E1B-4A91-AFAA-1ECEC3A733FF}"/>
            </c:ext>
          </c:extLst>
        </c:ser>
        <c:dLbls>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48432970939215675"/>
          <c:y val="9.9342388514204738E-2"/>
          <c:w val="0.50438349912210978"/>
          <c:h val="0.88877214994439913"/>
        </c:manualLayout>
      </c:layout>
      <c:overlay val="0"/>
      <c:spPr>
        <a:noFill/>
        <a:ln>
          <a:noFill/>
        </a:ln>
        <a:effectLst/>
      </c:spPr>
      <c:txPr>
        <a:bodyPr rot="0" spcFirstLastPara="1" vertOverflow="ellipsis" vert="horz" wrap="square" anchor="ctr" anchorCtr="1"/>
        <a:lstStyle/>
        <a:p>
          <a:pPr rtl="0">
            <a:defRPr sz="105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Functional drinks</a:t>
            </a:r>
            <a:endParaRPr lang="ru-RU" dirty="0"/>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ru-RU"/>
        </a:p>
      </c:txPr>
    </c:title>
    <c:autoTitleDeleted val="0"/>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Лист1!$A$58:$A$64</c:f>
              <c:strCache>
                <c:ptCount val="7"/>
                <c:pt idx="0">
                  <c:v>на основе шиповника</c:v>
                </c:pt>
                <c:pt idx="1">
                  <c:v>на основе черноплодной рябины</c:v>
                </c:pt>
                <c:pt idx="2">
                  <c:v>имбирные</c:v>
                </c:pt>
                <c:pt idx="3">
                  <c:v>на основе иван-чая</c:v>
                </c:pt>
                <c:pt idx="4">
                  <c:v>обогащенные витаминами</c:v>
                </c:pt>
                <c:pt idx="5">
                  <c:v>на основе боярышника</c:v>
                </c:pt>
                <c:pt idx="6">
                  <c:v>с сахарозаменителями</c:v>
                </c:pt>
              </c:strCache>
            </c:strRef>
          </c:cat>
          <c:val>
            <c:numRef>
              <c:f>Лист1!$B$58:$B$64</c:f>
              <c:numCache>
                <c:formatCode>General</c:formatCode>
                <c:ptCount val="7"/>
                <c:pt idx="0">
                  <c:v>10</c:v>
                </c:pt>
                <c:pt idx="1">
                  <c:v>4</c:v>
                </c:pt>
                <c:pt idx="2">
                  <c:v>10</c:v>
                </c:pt>
                <c:pt idx="3">
                  <c:v>3</c:v>
                </c:pt>
                <c:pt idx="4">
                  <c:v>12</c:v>
                </c:pt>
                <c:pt idx="5">
                  <c:v>3</c:v>
                </c:pt>
                <c:pt idx="6">
                  <c:v>9</c:v>
                </c:pt>
              </c:numCache>
            </c:numRef>
          </c:val>
          <c:extLst>
            <c:ext xmlns:c16="http://schemas.microsoft.com/office/drawing/2014/chart" uri="{C3380CC4-5D6E-409C-BE32-E72D297353CC}">
              <c16:uniqueId val="{00000000-BB9C-484E-9829-5A8CEA9B2735}"/>
            </c:ext>
          </c:extLst>
        </c:ser>
        <c:dLbls>
          <c:dLblPos val="inEnd"/>
          <c:showLegendKey val="0"/>
          <c:showVal val="1"/>
          <c:showCatName val="0"/>
          <c:showSerName val="0"/>
          <c:showPercent val="0"/>
          <c:showBubbleSize val="0"/>
        </c:dLbls>
        <c:gapWidth val="115"/>
        <c:overlap val="-20"/>
        <c:axId val="1802502752"/>
        <c:axId val="1802503168"/>
      </c:barChart>
      <c:catAx>
        <c:axId val="1802502752"/>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ru-RU"/>
          </a:p>
        </c:txPr>
        <c:crossAx val="1802503168"/>
        <c:crosses val="autoZero"/>
        <c:auto val="1"/>
        <c:lblAlgn val="ctr"/>
        <c:lblOffset val="100"/>
        <c:noMultiLvlLbl val="0"/>
      </c:catAx>
      <c:valAx>
        <c:axId val="180250316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ru-RU"/>
          </a:p>
        </c:txPr>
        <c:crossAx val="18025027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ru-RU"/>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Global manufacturing companies of the main groups of functional drinks</a:t>
            </a:r>
            <a:endParaRPr lang="ru-RU"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0DA-4A2D-B9AD-A875100B27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0DA-4A2D-B9AD-A875100B27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0DA-4A2D-B9AD-A875100B27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0DA-4A2D-B9AD-A875100B275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0DA-4A2D-B9AD-A875100B275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0DA-4A2D-B9AD-A875100B275B}"/>
              </c:ext>
            </c:extLst>
          </c:dPt>
          <c:cat>
            <c:strRef>
              <c:f>Лист1!$G$2:$G$7</c:f>
              <c:strCache>
                <c:ptCount val="6"/>
                <c:pt idx="0">
                  <c:v>напитки в виде таблеток (с витаминами и мин.в-ми)</c:v>
                </c:pt>
                <c:pt idx="1">
                  <c:v>Изотонические напитки (витамин С,
аспартам, бета-каротин
B5, B6, B12, PP - никотиновая кислота)</c:v>
                </c:pt>
                <c:pt idx="2">
                  <c:v>спортивные напитки
(мин.в-ва, витамины,
низкокалорийные)</c:v>
                </c:pt>
                <c:pt idx="3">
                  <c:v>Энергетические (легкоусвояемые УВ,
 биостимуляторы (кофеин)</c:v>
                </c:pt>
                <c:pt idx="4">
                  <c:v>Напитки группы здоровье (A, C, E, пищ.
волокна, экстракты растений, соковые и 
молочные основы)</c:v>
                </c:pt>
                <c:pt idx="5">
                  <c:v>Нутрицевтические</c:v>
                </c:pt>
              </c:strCache>
            </c:strRef>
          </c:cat>
          <c:val>
            <c:numRef>
              <c:f>Лист1!$H$2:$H$7</c:f>
              <c:numCache>
                <c:formatCode>General</c:formatCode>
                <c:ptCount val="6"/>
                <c:pt idx="0">
                  <c:v>3</c:v>
                </c:pt>
                <c:pt idx="1">
                  <c:v>2</c:v>
                </c:pt>
                <c:pt idx="2">
                  <c:v>8</c:v>
                </c:pt>
                <c:pt idx="3">
                  <c:v>17</c:v>
                </c:pt>
                <c:pt idx="4">
                  <c:v>24</c:v>
                </c:pt>
                <c:pt idx="5">
                  <c:v>3</c:v>
                </c:pt>
              </c:numCache>
            </c:numRef>
          </c:val>
          <c:extLst>
            <c:ext xmlns:c16="http://schemas.microsoft.com/office/drawing/2014/chart" uri="{C3380CC4-5D6E-409C-BE32-E72D297353CC}">
              <c16:uniqueId val="{0000000C-80DA-4A2D-B9AD-A875100B275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7451734760968748E-3"/>
          <c:y val="0.75608032382776413"/>
          <c:w val="0.98209823333544688"/>
          <c:h val="0.2421722213256189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Functional drinks groups</a:t>
            </a:r>
            <a:endParaRPr lang="ru-RU"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B010-49BD-92AF-B8BE197F142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B010-49BD-92AF-B8BE197F142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B010-49BD-92AF-B8BE197F142A}"/>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B010-49BD-92AF-B8BE197F142A}"/>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B010-49BD-92AF-B8BE197F142A}"/>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B010-49BD-92AF-B8BE197F142A}"/>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B010-49BD-92AF-B8BE197F142A}"/>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F-B010-49BD-92AF-B8BE197F142A}"/>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1-B010-49BD-92AF-B8BE197F142A}"/>
              </c:ext>
            </c:extLst>
          </c:dPt>
          <c:dPt>
            <c:idx val="9"/>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3-B010-49BD-92AF-B8BE197F142A}"/>
              </c:ext>
            </c:extLst>
          </c:dPt>
          <c:dPt>
            <c:idx val="10"/>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5-B010-49BD-92AF-B8BE197F142A}"/>
              </c:ext>
            </c:extLst>
          </c:dPt>
          <c:dPt>
            <c:idx val="11"/>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7-B010-49BD-92AF-B8BE197F142A}"/>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19-B010-49BD-92AF-B8BE197F142A}"/>
              </c:ext>
            </c:extLst>
          </c:dPt>
          <c:cat>
            <c:strRef>
              <c:f>Лист1!$K$2:$K$14</c:f>
              <c:strCache>
                <c:ptCount val="13"/>
                <c:pt idx="0">
                  <c:v>напитки в виде таблеток (с вит. и мин.в-ми)</c:v>
                </c:pt>
                <c:pt idx="1">
                  <c:v>Изотонические напитки (С,
аспартам, бета-каротин
B5, B6, B12, PP)</c:v>
                </c:pt>
                <c:pt idx="2">
                  <c:v>спортивные напитки
(L-карнитин, вит.)</c:v>
                </c:pt>
                <c:pt idx="3">
                  <c:v>электролиты для восполнения солевого
баланка после тренировки, с женьшенем</c:v>
                </c:pt>
                <c:pt idx="4">
                  <c:v>Напиток для осмотического давление 200 мОсм/кг,
(усвоение жидкости) </c:v>
                </c:pt>
                <c:pt idx="5">
                  <c:v>Энергетические (легкоусвояемые УВ,
 биостимуляторы (кофеин)</c:v>
                </c:pt>
                <c:pt idx="6">
                  <c:v>Напитки группы здоровье (A, C, E, пищ.
волокна, экстракты растений, соковые и 
молочные основы)</c:v>
                </c:pt>
                <c:pt idx="7">
                  <c:v>Сок с фитостеринами</c:v>
                </c:pt>
                <c:pt idx="8">
                  <c:v>Напитки на основе молока</c:v>
                </c:pt>
                <c:pt idx="9">
                  <c:v>Напитки с нерастворимыми волокнами</c:v>
                </c:pt>
                <c:pt idx="10">
                  <c:v>Напиток на основе красных водорослей Palmariapalmata</c:v>
                </c:pt>
                <c:pt idx="11">
                  <c:v>Напиток с инулином</c:v>
                </c:pt>
                <c:pt idx="12">
                  <c:v>Нутрицевтические </c:v>
                </c:pt>
              </c:strCache>
            </c:strRef>
          </c:cat>
          <c:val>
            <c:numRef>
              <c:f>Лист1!$L$2:$L$14</c:f>
              <c:numCache>
                <c:formatCode>General</c:formatCode>
                <c:ptCount val="13"/>
                <c:pt idx="0">
                  <c:v>3</c:v>
                </c:pt>
                <c:pt idx="1">
                  <c:v>3</c:v>
                </c:pt>
                <c:pt idx="2">
                  <c:v>4</c:v>
                </c:pt>
                <c:pt idx="3">
                  <c:v>3</c:v>
                </c:pt>
                <c:pt idx="4">
                  <c:v>1</c:v>
                </c:pt>
                <c:pt idx="5">
                  <c:v>22</c:v>
                </c:pt>
                <c:pt idx="6">
                  <c:v>30</c:v>
                </c:pt>
                <c:pt idx="7">
                  <c:v>1</c:v>
                </c:pt>
                <c:pt idx="8">
                  <c:v>2</c:v>
                </c:pt>
                <c:pt idx="9">
                  <c:v>3</c:v>
                </c:pt>
                <c:pt idx="10">
                  <c:v>1</c:v>
                </c:pt>
                <c:pt idx="11">
                  <c:v>1</c:v>
                </c:pt>
                <c:pt idx="12">
                  <c:v>5</c:v>
                </c:pt>
              </c:numCache>
            </c:numRef>
          </c:val>
          <c:extLst>
            <c:ext xmlns:c16="http://schemas.microsoft.com/office/drawing/2014/chart" uri="{C3380CC4-5D6E-409C-BE32-E72D297353CC}">
              <c16:uniqueId val="{0000001A-B010-49BD-92AF-B8BE197F142A}"/>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8.6151637529099552E-3"/>
          <c:y val="0.49505836007482906"/>
          <c:w val="0.96614456858728071"/>
          <c:h val="0.49297275901553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0.00917</cdr:x>
      <cdr:y>0.14718</cdr:y>
    </cdr:from>
    <cdr:to>
      <cdr:x>0.29358</cdr:x>
      <cdr:y>0.95825</cdr:y>
    </cdr:to>
    <cdr:sp macro="" textlink="">
      <cdr:nvSpPr>
        <cdr:cNvPr id="2" name="Прямоугольник 1">
          <a:extLst xmlns:a="http://schemas.openxmlformats.org/drawingml/2006/main">
            <a:ext uri="{FF2B5EF4-FFF2-40B4-BE49-F238E27FC236}">
              <a16:creationId xmlns:a16="http://schemas.microsoft.com/office/drawing/2014/main" id="{481ACDD8-ACD2-48AA-BDA9-A43DD21D52E9}"/>
            </a:ext>
          </a:extLst>
        </cdr:cNvPr>
        <cdr:cNvSpPr/>
      </cdr:nvSpPr>
      <cdr:spPr>
        <a:xfrm xmlns:a="http://schemas.openxmlformats.org/drawingml/2006/main">
          <a:off x="71021" y="625865"/>
          <a:ext cx="2201662" cy="3448982"/>
        </a:xfrm>
        <a:prstGeom xmlns:a="http://schemas.openxmlformats.org/drawingml/2006/main" prst="rect">
          <a:avLst/>
        </a:prstGeom>
        <a:gradFill xmlns:a="http://schemas.openxmlformats.org/drawingml/2006/main"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600" dirty="0"/>
            <a:t>with sweeteners</a:t>
          </a:r>
        </a:p>
        <a:p xmlns:a="http://schemas.openxmlformats.org/drawingml/2006/main">
          <a:endParaRPr lang="ru-RU" sz="1600" dirty="0"/>
        </a:p>
        <a:p xmlns:a="http://schemas.openxmlformats.org/drawingml/2006/main">
          <a:r>
            <a:rPr lang="en-US" sz="1600" dirty="0"/>
            <a:t>hawthorn</a:t>
          </a:r>
        </a:p>
        <a:p xmlns:a="http://schemas.openxmlformats.org/drawingml/2006/main">
          <a:endParaRPr lang="ru-RU" sz="1600" dirty="0"/>
        </a:p>
        <a:p xmlns:a="http://schemas.openxmlformats.org/drawingml/2006/main">
          <a:r>
            <a:rPr lang="en-US" sz="1600" dirty="0"/>
            <a:t>fortified with vitamins</a:t>
          </a:r>
        </a:p>
        <a:p xmlns:a="http://schemas.openxmlformats.org/drawingml/2006/main">
          <a:endParaRPr lang="ru-RU" sz="1600" dirty="0"/>
        </a:p>
        <a:p xmlns:a="http://schemas.openxmlformats.org/drawingml/2006/main">
          <a:r>
            <a:rPr lang="en-US" sz="1600" dirty="0"/>
            <a:t>based on </a:t>
          </a:r>
          <a:r>
            <a:rPr lang="en-US" sz="1600" dirty="0" err="1"/>
            <a:t>ivan</a:t>
          </a:r>
          <a:r>
            <a:rPr lang="en-US" sz="1600" dirty="0"/>
            <a:t> tea</a:t>
          </a:r>
        </a:p>
        <a:p xmlns:a="http://schemas.openxmlformats.org/drawingml/2006/main">
          <a:endParaRPr lang="ru-RU" sz="1600" dirty="0"/>
        </a:p>
        <a:p xmlns:a="http://schemas.openxmlformats.org/drawingml/2006/main">
          <a:r>
            <a:rPr lang="en-US" sz="1600" dirty="0"/>
            <a:t>ginger</a:t>
          </a:r>
          <a:endParaRPr lang="ru-RU" sz="1600" dirty="0"/>
        </a:p>
        <a:p xmlns:a="http://schemas.openxmlformats.org/drawingml/2006/main">
          <a:endParaRPr lang="ru-RU" sz="1600" dirty="0"/>
        </a:p>
        <a:p xmlns:a="http://schemas.openxmlformats.org/drawingml/2006/main">
          <a:r>
            <a:rPr lang="en-US" sz="1600" dirty="0"/>
            <a:t>based on chokeberry</a:t>
          </a:r>
        </a:p>
        <a:p xmlns:a="http://schemas.openxmlformats.org/drawingml/2006/main">
          <a:endParaRPr lang="ru-RU" sz="1600" dirty="0"/>
        </a:p>
        <a:p xmlns:a="http://schemas.openxmlformats.org/drawingml/2006/main">
          <a:r>
            <a:rPr lang="en-US" sz="1600" dirty="0"/>
            <a:t>rosehip-based</a:t>
          </a:r>
          <a:endParaRPr lang="ru-RU"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412975-4CFD-C441-A244-B7FD9A9579C2}" type="datetimeFigureOut">
              <a:rPr lang="en-US" smtClean="0"/>
              <a:pPr/>
              <a:t>4/20/2021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D660DC-725D-2A44-9F89-74FE668A9C6B}" type="slidenum">
              <a:rPr lang="en-US" smtClean="0"/>
              <a:pPr/>
              <a:t>‹#›</a:t>
            </a:fld>
            <a:endParaRPr lang="en-US"/>
          </a:p>
        </p:txBody>
      </p:sp>
    </p:spTree>
    <p:extLst>
      <p:ext uri="{BB962C8B-B14F-4D97-AF65-F5344CB8AC3E}">
        <p14:creationId xmlns:p14="http://schemas.microsoft.com/office/powerpoint/2010/main" val="14471254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AFD1C8-470D-774F-8B40-381C3059BD4A}" type="datetimeFigureOut">
              <a:rPr lang="en-US" smtClean="0"/>
              <a:pPr/>
              <a:t>4/20/2021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49711C-DB87-6342-8123-FE7E39EB0067}" type="slidenum">
              <a:rPr lang="en-US" smtClean="0"/>
              <a:pPr/>
              <a:t>‹#›</a:t>
            </a:fld>
            <a:endParaRPr lang="en-US"/>
          </a:p>
        </p:txBody>
      </p:sp>
    </p:spTree>
    <p:extLst>
      <p:ext uri="{BB962C8B-B14F-4D97-AF65-F5344CB8AC3E}">
        <p14:creationId xmlns:p14="http://schemas.microsoft.com/office/powerpoint/2010/main" val="41200732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6132447"/>
            <a:ext cx="6400800" cy="304798"/>
          </a:xfrm>
        </p:spPr>
        <p:txBody>
          <a:bodyPr anchor="b" anchorCtr="0">
            <a:normAutofit/>
          </a:bodyPr>
          <a:lstStyle>
            <a:lvl1pPr marL="0" indent="0" algn="ctr">
              <a:buNone/>
              <a:defRPr sz="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a:t>Редактируемый элемент</a:t>
            </a:r>
            <a:endParaRPr lang="en-US" dirty="0"/>
          </a:p>
        </p:txBody>
      </p:sp>
      <p:sp>
        <p:nvSpPr>
          <p:cNvPr id="7" name="TextBox 6"/>
          <p:cNvSpPr txBox="1"/>
          <p:nvPr userDrawn="1"/>
        </p:nvSpPr>
        <p:spPr>
          <a:xfrm>
            <a:off x="5098416" y="653699"/>
            <a:ext cx="184666" cy="369332"/>
          </a:xfrm>
          <a:prstGeom prst="rect">
            <a:avLst/>
          </a:prstGeom>
          <a:noFill/>
        </p:spPr>
        <p:txBody>
          <a:bodyPr wrap="none" rtlCol="0">
            <a:spAutoFit/>
          </a:bodyPr>
          <a:lstStyle/>
          <a:p>
            <a:endParaRPr lang="en-US" dirty="0"/>
          </a:p>
        </p:txBody>
      </p:sp>
      <p:sp>
        <p:nvSpPr>
          <p:cNvPr id="8" name="TextBox 7"/>
          <p:cNvSpPr txBox="1"/>
          <p:nvPr userDrawn="1"/>
        </p:nvSpPr>
        <p:spPr>
          <a:xfrm>
            <a:off x="5910801" y="569652"/>
            <a:ext cx="184666" cy="369332"/>
          </a:xfrm>
          <a:prstGeom prst="rect">
            <a:avLst/>
          </a:prstGeom>
          <a:noFill/>
        </p:spPr>
        <p:txBody>
          <a:bodyPr wrap="none" rtlCol="0">
            <a:spAutoFit/>
          </a:bodyPr>
          <a:lstStyle/>
          <a:p>
            <a:endParaRPr lang="en-US" dirty="0"/>
          </a:p>
        </p:txBody>
      </p:sp>
      <p:pic>
        <p:nvPicPr>
          <p:cNvPr id="6" name="Picture 5" descr="ITMO_logo1_R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77188" y="1886465"/>
            <a:ext cx="4789624" cy="1987694"/>
          </a:xfrm>
          <a:prstGeom prst="rect">
            <a:avLst/>
          </a:prstGeom>
        </p:spPr>
      </p:pic>
    </p:spTree>
    <p:extLst>
      <p:ext uri="{BB962C8B-B14F-4D97-AF65-F5344CB8AC3E}">
        <p14:creationId xmlns:p14="http://schemas.microsoft.com/office/powerpoint/2010/main" val="27827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7" name="Picture Placeholder 10"/>
          <p:cNvSpPr>
            <a:spLocks noGrp="1"/>
          </p:cNvSpPr>
          <p:nvPr>
            <p:ph type="pic" sz="quarter" idx="13"/>
          </p:nvPr>
        </p:nvSpPr>
        <p:spPr>
          <a:xfrm>
            <a:off x="457200" y="2346325"/>
            <a:ext cx="2588883" cy="1417408"/>
          </a:xfrm>
          <a:prstGeom prst="round1Rect">
            <a:avLst>
              <a:gd name="adj" fmla="val 37649"/>
            </a:avLst>
          </a:prstGeom>
          <a:ln>
            <a:noFill/>
          </a:ln>
        </p:spPr>
        <p:txBody>
          <a:bodyPr/>
          <a:lstStyle/>
          <a:p>
            <a:endParaRPr lang="en-US"/>
          </a:p>
        </p:txBody>
      </p:sp>
      <p:sp>
        <p:nvSpPr>
          <p:cNvPr id="8" name="Picture Placeholder 10"/>
          <p:cNvSpPr>
            <a:spLocks noGrp="1"/>
          </p:cNvSpPr>
          <p:nvPr>
            <p:ph type="pic" sz="quarter" idx="15"/>
          </p:nvPr>
        </p:nvSpPr>
        <p:spPr>
          <a:xfrm>
            <a:off x="3276148" y="2346325"/>
            <a:ext cx="2588883" cy="1417408"/>
          </a:xfrm>
          <a:prstGeom prst="round1Rect">
            <a:avLst>
              <a:gd name="adj" fmla="val 37649"/>
            </a:avLst>
          </a:prstGeom>
          <a:ln>
            <a:noFill/>
          </a:ln>
        </p:spPr>
        <p:txBody>
          <a:bodyPr/>
          <a:lstStyle/>
          <a:p>
            <a:endParaRPr lang="en-US"/>
          </a:p>
        </p:txBody>
      </p:sp>
      <p:sp>
        <p:nvSpPr>
          <p:cNvPr id="9" name="Picture Placeholder 10"/>
          <p:cNvSpPr>
            <a:spLocks noGrp="1"/>
          </p:cNvSpPr>
          <p:nvPr>
            <p:ph type="pic" sz="quarter" idx="16"/>
          </p:nvPr>
        </p:nvSpPr>
        <p:spPr>
          <a:xfrm>
            <a:off x="6097917" y="2346325"/>
            <a:ext cx="2588883" cy="1417408"/>
          </a:xfrm>
          <a:prstGeom prst="round1Rect">
            <a:avLst>
              <a:gd name="adj" fmla="val 37649"/>
            </a:avLst>
          </a:prstGeom>
          <a:ln>
            <a:noFill/>
          </a:ln>
        </p:spPr>
        <p:txBody>
          <a:bodyPr/>
          <a:lstStyle/>
          <a:p>
            <a:endParaRPr lang="en-US"/>
          </a:p>
        </p:txBody>
      </p:sp>
      <p:sp>
        <p:nvSpPr>
          <p:cNvPr id="13" name="Text Placeholder 24"/>
          <p:cNvSpPr>
            <a:spLocks noGrp="1"/>
          </p:cNvSpPr>
          <p:nvPr>
            <p:ph type="body" sz="quarter" idx="20" hasCustomPrompt="1"/>
          </p:nvPr>
        </p:nvSpPr>
        <p:spPr>
          <a:xfrm>
            <a:off x="457200"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4" name="Text Placeholder 24"/>
          <p:cNvSpPr>
            <a:spLocks noGrp="1"/>
          </p:cNvSpPr>
          <p:nvPr>
            <p:ph type="body" sz="quarter" idx="21" hasCustomPrompt="1"/>
          </p:nvPr>
        </p:nvSpPr>
        <p:spPr>
          <a:xfrm>
            <a:off x="3275818"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5" name="Text Placeholder 24"/>
          <p:cNvSpPr>
            <a:spLocks noGrp="1"/>
          </p:cNvSpPr>
          <p:nvPr>
            <p:ph type="body" sz="quarter" idx="22" hasCustomPrompt="1"/>
          </p:nvPr>
        </p:nvSpPr>
        <p:spPr>
          <a:xfrm>
            <a:off x="6085705"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9" name="Content Placeholder 2"/>
          <p:cNvSpPr>
            <a:spLocks noGrp="1"/>
          </p:cNvSpPr>
          <p:nvPr>
            <p:ph sz="half" idx="1" hasCustomPrompt="1"/>
          </p:nvPr>
        </p:nvSpPr>
        <p:spPr>
          <a:xfrm>
            <a:off x="457200" y="4426297"/>
            <a:ext cx="4038600" cy="1699866"/>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20" name="Content Placeholder 3"/>
          <p:cNvSpPr>
            <a:spLocks noGrp="1"/>
          </p:cNvSpPr>
          <p:nvPr>
            <p:ph sz="half" idx="2" hasCustomPrompt="1"/>
          </p:nvPr>
        </p:nvSpPr>
        <p:spPr>
          <a:xfrm>
            <a:off x="4648200" y="4426297"/>
            <a:ext cx="4038600" cy="1699866"/>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21"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196329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16" name="Content Placeholder 2"/>
          <p:cNvSpPr>
            <a:spLocks noGrp="1"/>
          </p:cNvSpPr>
          <p:nvPr>
            <p:ph sz="half" idx="1" hasCustomPrompt="1"/>
          </p:nvPr>
        </p:nvSpPr>
        <p:spPr>
          <a:xfrm>
            <a:off x="457199" y="2346582"/>
            <a:ext cx="5018388" cy="392404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8" name="Picture Placeholder 10"/>
          <p:cNvSpPr>
            <a:spLocks noGrp="1"/>
          </p:cNvSpPr>
          <p:nvPr>
            <p:ph type="pic" sz="quarter" idx="11"/>
          </p:nvPr>
        </p:nvSpPr>
        <p:spPr>
          <a:xfrm>
            <a:off x="5659438" y="2360173"/>
            <a:ext cx="3036565" cy="3892048"/>
          </a:xfrm>
          <a:custGeom>
            <a:avLst/>
            <a:gdLst>
              <a:gd name="connsiteX0" fmla="*/ 0 w 3027362"/>
              <a:gd name="connsiteY0" fmla="*/ 0 h 1885950"/>
              <a:gd name="connsiteX1" fmla="*/ 2528981 w 3027362"/>
              <a:gd name="connsiteY1" fmla="*/ 0 h 1885950"/>
              <a:gd name="connsiteX2" fmla="*/ 3027362 w 3027362"/>
              <a:gd name="connsiteY2" fmla="*/ 498381 h 1885950"/>
              <a:gd name="connsiteX3" fmla="*/ 3027362 w 3027362"/>
              <a:gd name="connsiteY3" fmla="*/ 1885950 h 1885950"/>
              <a:gd name="connsiteX4" fmla="*/ 0 w 3027362"/>
              <a:gd name="connsiteY4" fmla="*/ 1885950 h 1885950"/>
              <a:gd name="connsiteX5" fmla="*/ 0 w 3027362"/>
              <a:gd name="connsiteY5" fmla="*/ 0 h 1885950"/>
              <a:gd name="connsiteX0" fmla="*/ 0 w 3036565"/>
              <a:gd name="connsiteY0" fmla="*/ 0 h 3892048"/>
              <a:gd name="connsiteX1" fmla="*/ 2528981 w 3036565"/>
              <a:gd name="connsiteY1" fmla="*/ 0 h 3892048"/>
              <a:gd name="connsiteX2" fmla="*/ 3027362 w 3036565"/>
              <a:gd name="connsiteY2" fmla="*/ 498381 h 3892048"/>
              <a:gd name="connsiteX3" fmla="*/ 3036565 w 3036565"/>
              <a:gd name="connsiteY3" fmla="*/ 3892048 h 3892048"/>
              <a:gd name="connsiteX4" fmla="*/ 0 w 3036565"/>
              <a:gd name="connsiteY4" fmla="*/ 1885950 h 3892048"/>
              <a:gd name="connsiteX5" fmla="*/ 0 w 3036565"/>
              <a:gd name="connsiteY5" fmla="*/ 0 h 3892048"/>
              <a:gd name="connsiteX0" fmla="*/ 0 w 3036565"/>
              <a:gd name="connsiteY0" fmla="*/ 0 h 3892048"/>
              <a:gd name="connsiteX1" fmla="*/ 2528981 w 3036565"/>
              <a:gd name="connsiteY1" fmla="*/ 0 h 3892048"/>
              <a:gd name="connsiteX2" fmla="*/ 3027362 w 3036565"/>
              <a:gd name="connsiteY2" fmla="*/ 498381 h 3892048"/>
              <a:gd name="connsiteX3" fmla="*/ 3036565 w 3036565"/>
              <a:gd name="connsiteY3" fmla="*/ 3892048 h 3892048"/>
              <a:gd name="connsiteX4" fmla="*/ 9203 w 3036565"/>
              <a:gd name="connsiteY4" fmla="*/ 3892047 h 3892048"/>
              <a:gd name="connsiteX5" fmla="*/ 0 w 3036565"/>
              <a:gd name="connsiteY5" fmla="*/ 0 h 3892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565" h="3892048">
                <a:moveTo>
                  <a:pt x="0" y="0"/>
                </a:moveTo>
                <a:lnTo>
                  <a:pt x="2528981" y="0"/>
                </a:lnTo>
                <a:cubicBezTo>
                  <a:pt x="2804229" y="0"/>
                  <a:pt x="3027362" y="223133"/>
                  <a:pt x="3027362" y="498381"/>
                </a:cubicBezTo>
                <a:cubicBezTo>
                  <a:pt x="3030430" y="1629603"/>
                  <a:pt x="3033497" y="2760826"/>
                  <a:pt x="3036565" y="3892048"/>
                </a:cubicBezTo>
                <a:lnTo>
                  <a:pt x="9203" y="3892047"/>
                </a:lnTo>
                <a:cubicBezTo>
                  <a:pt x="6135" y="2594698"/>
                  <a:pt x="3068" y="1297349"/>
                  <a:pt x="0" y="0"/>
                </a:cubicBezTo>
                <a:close/>
              </a:path>
            </a:pathLst>
          </a:custGeom>
          <a:ln>
            <a:noFill/>
          </a:ln>
        </p:spPr>
        <p:txBody>
          <a:bodyPr/>
          <a:lstStyle/>
          <a:p>
            <a:endParaRPr lang="en-US"/>
          </a:p>
        </p:txBody>
      </p:sp>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1955911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545387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693" y="1329895"/>
            <a:ext cx="5965438" cy="1985292"/>
          </a:xfrm>
        </p:spPr>
        <p:txBody>
          <a:bodyPr anchor="b">
            <a:normAutofit/>
          </a:bodyPr>
          <a:lstStyle>
            <a:lvl1pPr>
              <a:defRPr sz="3200" b="0"/>
            </a:lvl1pPr>
          </a:lstStyle>
          <a:p>
            <a:r>
              <a:rPr lang="ru-RU" dirty="0"/>
              <a:t>Название презентации</a:t>
            </a:r>
            <a:endParaRPr lang="en-US" dirty="0"/>
          </a:p>
        </p:txBody>
      </p:sp>
      <p:sp>
        <p:nvSpPr>
          <p:cNvPr id="6" name="Text Placeholder 5"/>
          <p:cNvSpPr>
            <a:spLocks noGrp="1"/>
          </p:cNvSpPr>
          <p:nvPr>
            <p:ph type="body" sz="quarter" idx="10" hasCustomPrompt="1"/>
          </p:nvPr>
        </p:nvSpPr>
        <p:spPr>
          <a:xfrm>
            <a:off x="765698" y="3429000"/>
            <a:ext cx="5965825" cy="2203451"/>
          </a:xfrm>
        </p:spPr>
        <p:txBody>
          <a:bodyPr>
            <a:normAutofit/>
          </a:bodyPr>
          <a:lstStyle>
            <a:lvl1pPr marL="0" indent="0" algn="l">
              <a:buFontTx/>
              <a:buNone/>
              <a:defRPr sz="160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ru-RU" dirty="0"/>
              <a:t>Имя и контактные данные автора</a:t>
            </a:r>
            <a:endParaRPr lang="en-US" dirty="0"/>
          </a:p>
        </p:txBody>
      </p:sp>
    </p:spTree>
    <p:extLst>
      <p:ext uri="{BB962C8B-B14F-4D97-AF65-F5344CB8AC3E}">
        <p14:creationId xmlns:p14="http://schemas.microsoft.com/office/powerpoint/2010/main" val="1840153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457200" y="2328177"/>
            <a:ext cx="6273934" cy="3797986"/>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4"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pic>
        <p:nvPicPr>
          <p:cNvPr id="3" name="Picture 2" descr="слоган.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49542" y="5076407"/>
            <a:ext cx="2412864" cy="1799997"/>
          </a:xfrm>
          <a:prstGeom prst="rect">
            <a:avLst/>
          </a:prstGeom>
        </p:spPr>
      </p:pic>
      <p:sp>
        <p:nvSpPr>
          <p:cNvPr id="6"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Tree>
    <p:extLst>
      <p:ext uri="{BB962C8B-B14F-4D97-AF65-F5344CB8AC3E}">
        <p14:creationId xmlns:p14="http://schemas.microsoft.com/office/powerpoint/2010/main" val="3941284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kfql">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2346582"/>
            <a:ext cx="4038600" cy="3779581"/>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4" name="Content Placeholder 3"/>
          <p:cNvSpPr>
            <a:spLocks noGrp="1"/>
          </p:cNvSpPr>
          <p:nvPr>
            <p:ph sz="half" idx="2" hasCustomPrompt="1"/>
          </p:nvPr>
        </p:nvSpPr>
        <p:spPr>
          <a:xfrm>
            <a:off x="4648200" y="2346582"/>
            <a:ext cx="4038600" cy="3779581"/>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
        <p:nvSpPr>
          <p:cNvPr id="6"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Tree>
    <p:extLst>
      <p:ext uri="{BB962C8B-B14F-4D97-AF65-F5344CB8AC3E}">
        <p14:creationId xmlns:p14="http://schemas.microsoft.com/office/powerpoint/2010/main" val="1251592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457199" y="2346582"/>
            <a:ext cx="5018388" cy="392404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1" name="Picture Placeholder 10"/>
          <p:cNvSpPr>
            <a:spLocks noGrp="1"/>
          </p:cNvSpPr>
          <p:nvPr>
            <p:ph type="pic" sz="quarter" idx="10"/>
          </p:nvPr>
        </p:nvSpPr>
        <p:spPr>
          <a:xfrm>
            <a:off x="5659438" y="2346325"/>
            <a:ext cx="3027362" cy="1885950"/>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0" name="Picture Placeholder 10"/>
          <p:cNvSpPr>
            <a:spLocks noGrp="1"/>
          </p:cNvSpPr>
          <p:nvPr>
            <p:ph type="pic" sz="quarter" idx="11"/>
          </p:nvPr>
        </p:nvSpPr>
        <p:spPr>
          <a:xfrm>
            <a:off x="5659438" y="4384675"/>
            <a:ext cx="3027362" cy="1885950"/>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 name="Title 1"/>
          <p:cNvSpPr>
            <a:spLocks noGrp="1"/>
          </p:cNvSpPr>
          <p:nvPr>
            <p:ph type="title" hasCustomPrompt="1"/>
          </p:nvPr>
        </p:nvSpPr>
        <p:spPr>
          <a:xfrm>
            <a:off x="457200" y="1236663"/>
            <a:ext cx="8229600" cy="827087"/>
          </a:xfrm>
        </p:spPr>
        <p:txBody>
          <a:bodyPr/>
          <a:lstStyle/>
          <a:p>
            <a:r>
              <a:rPr lang="ru-RU" dirty="0"/>
              <a:t>Заголовок</a:t>
            </a:r>
            <a:endParaRPr lang="en-US" dirty="0"/>
          </a:p>
        </p:txBody>
      </p:sp>
      <p:sp>
        <p:nvSpPr>
          <p:cNvPr id="15"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en-US" dirty="0"/>
              <a:t>International Students and Scholars Rock</a:t>
            </a:r>
          </a:p>
        </p:txBody>
      </p:sp>
    </p:spTree>
    <p:extLst>
      <p:ext uri="{BB962C8B-B14F-4D97-AF65-F5344CB8AC3E}">
        <p14:creationId xmlns:p14="http://schemas.microsoft.com/office/powerpoint/2010/main" val="3025460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16" name="Picture Placeholder 10"/>
          <p:cNvSpPr>
            <a:spLocks noGrp="1"/>
          </p:cNvSpPr>
          <p:nvPr>
            <p:ph type="pic" sz="quarter" idx="13"/>
          </p:nvPr>
        </p:nvSpPr>
        <p:spPr>
          <a:xfrm>
            <a:off x="457200" y="2346325"/>
            <a:ext cx="2588883" cy="1417408"/>
          </a:xfrm>
          <a:prstGeom prst="round1Rect">
            <a:avLst>
              <a:gd name="adj" fmla="val 37649"/>
            </a:avLst>
          </a:prstGeom>
          <a:ln>
            <a:noFill/>
          </a:ln>
        </p:spPr>
        <p:txBody>
          <a:bodyPr/>
          <a:lstStyle/>
          <a:p>
            <a:endParaRPr lang="en-US"/>
          </a:p>
        </p:txBody>
      </p:sp>
      <p:sp>
        <p:nvSpPr>
          <p:cNvPr id="18" name="Picture Placeholder 10"/>
          <p:cNvSpPr>
            <a:spLocks noGrp="1"/>
          </p:cNvSpPr>
          <p:nvPr>
            <p:ph type="pic" sz="quarter" idx="15"/>
          </p:nvPr>
        </p:nvSpPr>
        <p:spPr>
          <a:xfrm>
            <a:off x="3276148" y="2346325"/>
            <a:ext cx="2588883" cy="1417408"/>
          </a:xfrm>
          <a:prstGeom prst="round1Rect">
            <a:avLst>
              <a:gd name="adj" fmla="val 37649"/>
            </a:avLst>
          </a:prstGeom>
          <a:ln>
            <a:noFill/>
          </a:ln>
        </p:spPr>
        <p:txBody>
          <a:bodyPr/>
          <a:lstStyle/>
          <a:p>
            <a:endParaRPr lang="en-US"/>
          </a:p>
        </p:txBody>
      </p:sp>
      <p:sp>
        <p:nvSpPr>
          <p:cNvPr id="19" name="Picture Placeholder 10"/>
          <p:cNvSpPr>
            <a:spLocks noGrp="1"/>
          </p:cNvSpPr>
          <p:nvPr>
            <p:ph type="pic" sz="quarter" idx="16"/>
          </p:nvPr>
        </p:nvSpPr>
        <p:spPr>
          <a:xfrm>
            <a:off x="6097917" y="2346325"/>
            <a:ext cx="2588883" cy="1417408"/>
          </a:xfrm>
          <a:prstGeom prst="round1Rect">
            <a:avLst>
              <a:gd name="adj" fmla="val 37649"/>
            </a:avLst>
          </a:prstGeom>
          <a:ln>
            <a:noFill/>
          </a:ln>
        </p:spPr>
        <p:txBody>
          <a:bodyPr/>
          <a:lstStyle/>
          <a:p>
            <a:endParaRPr lang="en-US"/>
          </a:p>
        </p:txBody>
      </p:sp>
      <p:sp>
        <p:nvSpPr>
          <p:cNvPr id="20" name="Picture Placeholder 10"/>
          <p:cNvSpPr>
            <a:spLocks noGrp="1"/>
          </p:cNvSpPr>
          <p:nvPr>
            <p:ph type="pic" sz="quarter" idx="17"/>
          </p:nvPr>
        </p:nvSpPr>
        <p:spPr>
          <a:xfrm>
            <a:off x="457200" y="4432115"/>
            <a:ext cx="2588883" cy="1417408"/>
          </a:xfrm>
          <a:prstGeom prst="round1Rect">
            <a:avLst>
              <a:gd name="adj" fmla="val 37649"/>
            </a:avLst>
          </a:prstGeom>
          <a:ln>
            <a:noFill/>
          </a:ln>
        </p:spPr>
        <p:txBody>
          <a:bodyPr/>
          <a:lstStyle/>
          <a:p>
            <a:endParaRPr lang="en-US"/>
          </a:p>
        </p:txBody>
      </p:sp>
      <p:sp>
        <p:nvSpPr>
          <p:cNvPr id="21" name="Picture Placeholder 10"/>
          <p:cNvSpPr>
            <a:spLocks noGrp="1"/>
          </p:cNvSpPr>
          <p:nvPr>
            <p:ph type="pic" sz="quarter" idx="18"/>
          </p:nvPr>
        </p:nvSpPr>
        <p:spPr>
          <a:xfrm>
            <a:off x="3276148" y="4432115"/>
            <a:ext cx="2588883" cy="1417408"/>
          </a:xfrm>
          <a:prstGeom prst="round1Rect">
            <a:avLst>
              <a:gd name="adj" fmla="val 37649"/>
            </a:avLst>
          </a:prstGeom>
          <a:ln>
            <a:noFill/>
          </a:ln>
        </p:spPr>
        <p:txBody>
          <a:bodyPr/>
          <a:lstStyle/>
          <a:p>
            <a:endParaRPr lang="en-US"/>
          </a:p>
        </p:txBody>
      </p:sp>
      <p:sp>
        <p:nvSpPr>
          <p:cNvPr id="22" name="Picture Placeholder 10"/>
          <p:cNvSpPr>
            <a:spLocks noGrp="1"/>
          </p:cNvSpPr>
          <p:nvPr>
            <p:ph type="pic" sz="quarter" idx="19"/>
          </p:nvPr>
        </p:nvSpPr>
        <p:spPr>
          <a:xfrm>
            <a:off x="6097917" y="4432115"/>
            <a:ext cx="2588883" cy="1417408"/>
          </a:xfrm>
          <a:prstGeom prst="round1Rect">
            <a:avLst>
              <a:gd name="adj" fmla="val 37649"/>
            </a:avLst>
          </a:prstGeom>
          <a:ln>
            <a:noFill/>
          </a:ln>
        </p:spPr>
        <p:txBody>
          <a:bodyPr/>
          <a:lstStyle/>
          <a:p>
            <a:endParaRPr lang="en-US"/>
          </a:p>
        </p:txBody>
      </p:sp>
      <p:sp>
        <p:nvSpPr>
          <p:cNvPr id="25" name="Text Placeholder 24"/>
          <p:cNvSpPr>
            <a:spLocks noGrp="1"/>
          </p:cNvSpPr>
          <p:nvPr>
            <p:ph type="body" sz="quarter" idx="20" hasCustomPrompt="1"/>
          </p:nvPr>
        </p:nvSpPr>
        <p:spPr>
          <a:xfrm>
            <a:off x="457200"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6" name="Text Placeholder 24"/>
          <p:cNvSpPr>
            <a:spLocks noGrp="1"/>
          </p:cNvSpPr>
          <p:nvPr>
            <p:ph type="body" sz="quarter" idx="21" hasCustomPrompt="1"/>
          </p:nvPr>
        </p:nvSpPr>
        <p:spPr>
          <a:xfrm>
            <a:off x="3275818"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7" name="Text Placeholder 24"/>
          <p:cNvSpPr>
            <a:spLocks noGrp="1"/>
          </p:cNvSpPr>
          <p:nvPr>
            <p:ph type="body" sz="quarter" idx="22" hasCustomPrompt="1"/>
          </p:nvPr>
        </p:nvSpPr>
        <p:spPr>
          <a:xfrm>
            <a:off x="6085705"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8" name="Text Placeholder 24"/>
          <p:cNvSpPr>
            <a:spLocks noGrp="1"/>
          </p:cNvSpPr>
          <p:nvPr>
            <p:ph type="body" sz="quarter" idx="23" hasCustomPrompt="1"/>
          </p:nvPr>
        </p:nvSpPr>
        <p:spPr>
          <a:xfrm>
            <a:off x="457200"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9" name="Text Placeholder 24"/>
          <p:cNvSpPr>
            <a:spLocks noGrp="1"/>
          </p:cNvSpPr>
          <p:nvPr>
            <p:ph type="body" sz="quarter" idx="24" hasCustomPrompt="1"/>
          </p:nvPr>
        </p:nvSpPr>
        <p:spPr>
          <a:xfrm>
            <a:off x="3275818"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30" name="Text Placeholder 24"/>
          <p:cNvSpPr>
            <a:spLocks noGrp="1"/>
          </p:cNvSpPr>
          <p:nvPr>
            <p:ph type="body" sz="quarter" idx="25" hasCustomPrompt="1"/>
          </p:nvPr>
        </p:nvSpPr>
        <p:spPr>
          <a:xfrm>
            <a:off x="6085705"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3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en-US" dirty="0"/>
              <a:t>International Students and Scholars Rock</a:t>
            </a:r>
          </a:p>
        </p:txBody>
      </p:sp>
    </p:spTree>
    <p:extLst>
      <p:ext uri="{BB962C8B-B14F-4D97-AF65-F5344CB8AC3E}">
        <p14:creationId xmlns:p14="http://schemas.microsoft.com/office/powerpoint/2010/main" val="7186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7" name="Picture Placeholder 10"/>
          <p:cNvSpPr>
            <a:spLocks noGrp="1"/>
          </p:cNvSpPr>
          <p:nvPr>
            <p:ph type="pic" sz="quarter" idx="13"/>
          </p:nvPr>
        </p:nvSpPr>
        <p:spPr>
          <a:xfrm>
            <a:off x="457200" y="2346325"/>
            <a:ext cx="2588883" cy="1417408"/>
          </a:xfrm>
          <a:prstGeom prst="round1Rect">
            <a:avLst>
              <a:gd name="adj" fmla="val 37649"/>
            </a:avLst>
          </a:prstGeom>
          <a:ln>
            <a:noFill/>
          </a:ln>
        </p:spPr>
        <p:txBody>
          <a:bodyPr/>
          <a:lstStyle/>
          <a:p>
            <a:endParaRPr lang="en-US"/>
          </a:p>
        </p:txBody>
      </p:sp>
      <p:sp>
        <p:nvSpPr>
          <p:cNvPr id="8" name="Picture Placeholder 10"/>
          <p:cNvSpPr>
            <a:spLocks noGrp="1"/>
          </p:cNvSpPr>
          <p:nvPr>
            <p:ph type="pic" sz="quarter" idx="15"/>
          </p:nvPr>
        </p:nvSpPr>
        <p:spPr>
          <a:xfrm>
            <a:off x="3276148" y="2346325"/>
            <a:ext cx="2588883" cy="1417408"/>
          </a:xfrm>
          <a:prstGeom prst="round1Rect">
            <a:avLst>
              <a:gd name="adj" fmla="val 37649"/>
            </a:avLst>
          </a:prstGeom>
          <a:ln>
            <a:noFill/>
          </a:ln>
        </p:spPr>
        <p:txBody>
          <a:bodyPr/>
          <a:lstStyle/>
          <a:p>
            <a:endParaRPr lang="en-US"/>
          </a:p>
        </p:txBody>
      </p:sp>
      <p:sp>
        <p:nvSpPr>
          <p:cNvPr id="9" name="Picture Placeholder 10"/>
          <p:cNvSpPr>
            <a:spLocks noGrp="1"/>
          </p:cNvSpPr>
          <p:nvPr>
            <p:ph type="pic" sz="quarter" idx="16"/>
          </p:nvPr>
        </p:nvSpPr>
        <p:spPr>
          <a:xfrm>
            <a:off x="6097917" y="2346325"/>
            <a:ext cx="2588883" cy="1417408"/>
          </a:xfrm>
          <a:prstGeom prst="round1Rect">
            <a:avLst>
              <a:gd name="adj" fmla="val 37649"/>
            </a:avLst>
          </a:prstGeom>
          <a:ln>
            <a:noFill/>
          </a:ln>
        </p:spPr>
        <p:txBody>
          <a:bodyPr/>
          <a:lstStyle/>
          <a:p>
            <a:endParaRPr lang="en-US"/>
          </a:p>
        </p:txBody>
      </p:sp>
      <p:sp>
        <p:nvSpPr>
          <p:cNvPr id="13" name="Text Placeholder 24"/>
          <p:cNvSpPr>
            <a:spLocks noGrp="1"/>
          </p:cNvSpPr>
          <p:nvPr>
            <p:ph type="body" sz="quarter" idx="20" hasCustomPrompt="1"/>
          </p:nvPr>
        </p:nvSpPr>
        <p:spPr>
          <a:xfrm>
            <a:off x="457200"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4" name="Text Placeholder 24"/>
          <p:cNvSpPr>
            <a:spLocks noGrp="1"/>
          </p:cNvSpPr>
          <p:nvPr>
            <p:ph type="body" sz="quarter" idx="21" hasCustomPrompt="1"/>
          </p:nvPr>
        </p:nvSpPr>
        <p:spPr>
          <a:xfrm>
            <a:off x="3275818"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5" name="Text Placeholder 24"/>
          <p:cNvSpPr>
            <a:spLocks noGrp="1"/>
          </p:cNvSpPr>
          <p:nvPr>
            <p:ph type="body" sz="quarter" idx="22" hasCustomPrompt="1"/>
          </p:nvPr>
        </p:nvSpPr>
        <p:spPr>
          <a:xfrm>
            <a:off x="6085705"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19" name="Content Placeholder 2"/>
          <p:cNvSpPr>
            <a:spLocks noGrp="1"/>
          </p:cNvSpPr>
          <p:nvPr>
            <p:ph sz="half" idx="1" hasCustomPrompt="1"/>
          </p:nvPr>
        </p:nvSpPr>
        <p:spPr>
          <a:xfrm>
            <a:off x="457200" y="4426297"/>
            <a:ext cx="4038600" cy="1699866"/>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20" name="Content Placeholder 3"/>
          <p:cNvSpPr>
            <a:spLocks noGrp="1"/>
          </p:cNvSpPr>
          <p:nvPr>
            <p:ph sz="half" idx="2" hasCustomPrompt="1"/>
          </p:nvPr>
        </p:nvSpPr>
        <p:spPr>
          <a:xfrm>
            <a:off x="4648200" y="4426297"/>
            <a:ext cx="4038600" cy="1699866"/>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21"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19632993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16" name="Content Placeholder 2"/>
          <p:cNvSpPr>
            <a:spLocks noGrp="1"/>
          </p:cNvSpPr>
          <p:nvPr>
            <p:ph sz="half" idx="1" hasCustomPrompt="1"/>
          </p:nvPr>
        </p:nvSpPr>
        <p:spPr>
          <a:xfrm>
            <a:off x="457199" y="2346582"/>
            <a:ext cx="5018388" cy="392404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8" name="Picture Placeholder 10"/>
          <p:cNvSpPr>
            <a:spLocks noGrp="1"/>
          </p:cNvSpPr>
          <p:nvPr>
            <p:ph type="pic" sz="quarter" idx="11"/>
          </p:nvPr>
        </p:nvSpPr>
        <p:spPr>
          <a:xfrm>
            <a:off x="5659438" y="2360173"/>
            <a:ext cx="3036565" cy="3892048"/>
          </a:xfrm>
          <a:custGeom>
            <a:avLst/>
            <a:gdLst>
              <a:gd name="connsiteX0" fmla="*/ 0 w 3027362"/>
              <a:gd name="connsiteY0" fmla="*/ 0 h 1885950"/>
              <a:gd name="connsiteX1" fmla="*/ 2528981 w 3027362"/>
              <a:gd name="connsiteY1" fmla="*/ 0 h 1885950"/>
              <a:gd name="connsiteX2" fmla="*/ 3027362 w 3027362"/>
              <a:gd name="connsiteY2" fmla="*/ 498381 h 1885950"/>
              <a:gd name="connsiteX3" fmla="*/ 3027362 w 3027362"/>
              <a:gd name="connsiteY3" fmla="*/ 1885950 h 1885950"/>
              <a:gd name="connsiteX4" fmla="*/ 0 w 3027362"/>
              <a:gd name="connsiteY4" fmla="*/ 1885950 h 1885950"/>
              <a:gd name="connsiteX5" fmla="*/ 0 w 3027362"/>
              <a:gd name="connsiteY5" fmla="*/ 0 h 1885950"/>
              <a:gd name="connsiteX0" fmla="*/ 0 w 3036565"/>
              <a:gd name="connsiteY0" fmla="*/ 0 h 3892048"/>
              <a:gd name="connsiteX1" fmla="*/ 2528981 w 3036565"/>
              <a:gd name="connsiteY1" fmla="*/ 0 h 3892048"/>
              <a:gd name="connsiteX2" fmla="*/ 3027362 w 3036565"/>
              <a:gd name="connsiteY2" fmla="*/ 498381 h 3892048"/>
              <a:gd name="connsiteX3" fmla="*/ 3036565 w 3036565"/>
              <a:gd name="connsiteY3" fmla="*/ 3892048 h 3892048"/>
              <a:gd name="connsiteX4" fmla="*/ 0 w 3036565"/>
              <a:gd name="connsiteY4" fmla="*/ 1885950 h 3892048"/>
              <a:gd name="connsiteX5" fmla="*/ 0 w 3036565"/>
              <a:gd name="connsiteY5" fmla="*/ 0 h 3892048"/>
              <a:gd name="connsiteX0" fmla="*/ 0 w 3036565"/>
              <a:gd name="connsiteY0" fmla="*/ 0 h 3892048"/>
              <a:gd name="connsiteX1" fmla="*/ 2528981 w 3036565"/>
              <a:gd name="connsiteY1" fmla="*/ 0 h 3892048"/>
              <a:gd name="connsiteX2" fmla="*/ 3027362 w 3036565"/>
              <a:gd name="connsiteY2" fmla="*/ 498381 h 3892048"/>
              <a:gd name="connsiteX3" fmla="*/ 3036565 w 3036565"/>
              <a:gd name="connsiteY3" fmla="*/ 3892048 h 3892048"/>
              <a:gd name="connsiteX4" fmla="*/ 9203 w 3036565"/>
              <a:gd name="connsiteY4" fmla="*/ 3892047 h 3892048"/>
              <a:gd name="connsiteX5" fmla="*/ 0 w 3036565"/>
              <a:gd name="connsiteY5" fmla="*/ 0 h 3892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6565" h="3892048">
                <a:moveTo>
                  <a:pt x="0" y="0"/>
                </a:moveTo>
                <a:lnTo>
                  <a:pt x="2528981" y="0"/>
                </a:lnTo>
                <a:cubicBezTo>
                  <a:pt x="2804229" y="0"/>
                  <a:pt x="3027362" y="223133"/>
                  <a:pt x="3027362" y="498381"/>
                </a:cubicBezTo>
                <a:cubicBezTo>
                  <a:pt x="3030430" y="1629603"/>
                  <a:pt x="3033497" y="2760826"/>
                  <a:pt x="3036565" y="3892048"/>
                </a:cubicBezTo>
                <a:lnTo>
                  <a:pt x="9203" y="3892047"/>
                </a:lnTo>
                <a:cubicBezTo>
                  <a:pt x="6135" y="2594698"/>
                  <a:pt x="3068" y="1297349"/>
                  <a:pt x="0" y="0"/>
                </a:cubicBezTo>
                <a:close/>
              </a:path>
            </a:pathLst>
          </a:custGeom>
          <a:ln>
            <a:noFill/>
          </a:ln>
        </p:spPr>
        <p:txBody>
          <a:bodyPr/>
          <a:lstStyle/>
          <a:p>
            <a:endParaRPr lang="en-US"/>
          </a:p>
        </p:txBody>
      </p:sp>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195591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6132447"/>
            <a:ext cx="6400800" cy="304798"/>
          </a:xfrm>
        </p:spPr>
        <p:txBody>
          <a:bodyPr anchor="b" anchorCtr="0">
            <a:normAutofit/>
          </a:bodyPr>
          <a:lstStyle>
            <a:lvl1pPr marL="0" indent="0" algn="ctr">
              <a:buNone/>
              <a:defRPr sz="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a:t>Город и год</a:t>
            </a:r>
            <a:endParaRPr lang="en-US" dirty="0"/>
          </a:p>
        </p:txBody>
      </p:sp>
      <p:sp>
        <p:nvSpPr>
          <p:cNvPr id="7" name="TextBox 6"/>
          <p:cNvSpPr txBox="1"/>
          <p:nvPr userDrawn="1"/>
        </p:nvSpPr>
        <p:spPr>
          <a:xfrm>
            <a:off x="5098416" y="653699"/>
            <a:ext cx="184666" cy="369332"/>
          </a:xfrm>
          <a:prstGeom prst="rect">
            <a:avLst/>
          </a:prstGeom>
          <a:noFill/>
        </p:spPr>
        <p:txBody>
          <a:bodyPr wrap="none" rtlCol="0">
            <a:spAutoFit/>
          </a:bodyPr>
          <a:lstStyle/>
          <a:p>
            <a:endParaRPr lang="en-US" dirty="0"/>
          </a:p>
        </p:txBody>
      </p:sp>
      <p:sp>
        <p:nvSpPr>
          <p:cNvPr id="8" name="TextBox 7"/>
          <p:cNvSpPr txBox="1"/>
          <p:nvPr userDrawn="1"/>
        </p:nvSpPr>
        <p:spPr>
          <a:xfrm>
            <a:off x="5910801" y="569652"/>
            <a:ext cx="184666" cy="369332"/>
          </a:xfrm>
          <a:prstGeom prst="rect">
            <a:avLst/>
          </a:prstGeom>
          <a:noFill/>
        </p:spPr>
        <p:txBody>
          <a:bodyPr wrap="none" rtlCol="0">
            <a:spAutoFit/>
          </a:bodyPr>
          <a:lstStyle/>
          <a:p>
            <a:endParaRPr lang="en-US" dirty="0"/>
          </a:p>
        </p:txBody>
      </p:sp>
      <p:sp>
        <p:nvSpPr>
          <p:cNvPr id="6" name="Title 1"/>
          <p:cNvSpPr>
            <a:spLocks noGrp="1"/>
          </p:cNvSpPr>
          <p:nvPr>
            <p:ph type="title" hasCustomPrompt="1"/>
          </p:nvPr>
        </p:nvSpPr>
        <p:spPr>
          <a:xfrm>
            <a:off x="1371600" y="3901767"/>
            <a:ext cx="6400800" cy="940999"/>
          </a:xfrm>
        </p:spPr>
        <p:txBody>
          <a:bodyPr anchor="b">
            <a:normAutofit/>
          </a:bodyPr>
          <a:lstStyle>
            <a:lvl1pPr algn="ctr">
              <a:defRPr sz="3200" b="0">
                <a:solidFill>
                  <a:schemeClr val="bg1"/>
                </a:solidFill>
              </a:defRPr>
            </a:lvl1pPr>
          </a:lstStyle>
          <a:p>
            <a:r>
              <a:rPr lang="ru-RU" dirty="0"/>
              <a:t>Название презентации</a:t>
            </a:r>
            <a:endParaRPr lang="en-US" dirty="0"/>
          </a:p>
        </p:txBody>
      </p:sp>
      <p:sp>
        <p:nvSpPr>
          <p:cNvPr id="10" name="Text Placeholder 5"/>
          <p:cNvSpPr>
            <a:spLocks noGrp="1"/>
          </p:cNvSpPr>
          <p:nvPr>
            <p:ph type="body" sz="quarter" idx="10" hasCustomPrompt="1"/>
          </p:nvPr>
        </p:nvSpPr>
        <p:spPr>
          <a:xfrm>
            <a:off x="1371600" y="4849606"/>
            <a:ext cx="6400800" cy="617207"/>
          </a:xfrm>
        </p:spPr>
        <p:txBody>
          <a:bodyPr>
            <a:normAutofit/>
          </a:bodyPr>
          <a:lstStyle>
            <a:lvl1pPr marL="0" indent="0" algn="ctr">
              <a:buFontTx/>
              <a:buNone/>
              <a:defRPr sz="1600" baseline="0">
                <a:solidFill>
                  <a:schemeClr val="bg1"/>
                </a:solidFill>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ru-RU" dirty="0"/>
              <a:t>Имя и контактные данные автора</a:t>
            </a:r>
            <a:endParaRPr lang="en-US" dirty="0"/>
          </a:p>
        </p:txBody>
      </p:sp>
      <p:pic>
        <p:nvPicPr>
          <p:cNvPr id="2" name="Picture 1" descr="ITMO_logo1_R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27282" y="1277169"/>
            <a:ext cx="4089436" cy="1697116"/>
          </a:xfrm>
          <a:prstGeom prst="rect">
            <a:avLst/>
          </a:prstGeom>
        </p:spPr>
      </p:pic>
    </p:spTree>
    <p:extLst>
      <p:ext uri="{BB962C8B-B14F-4D97-AF65-F5344CB8AC3E}">
        <p14:creationId xmlns:p14="http://schemas.microsoft.com/office/powerpoint/2010/main" val="41308455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Tree>
    <p:extLst>
      <p:ext uri="{BB962C8B-B14F-4D97-AF65-F5344CB8AC3E}">
        <p14:creationId xmlns:p14="http://schemas.microsoft.com/office/powerpoint/2010/main" val="545387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693" y="1329895"/>
            <a:ext cx="5965438" cy="1985292"/>
          </a:xfrm>
        </p:spPr>
        <p:txBody>
          <a:bodyPr anchor="b">
            <a:normAutofit/>
          </a:bodyPr>
          <a:lstStyle>
            <a:lvl1pPr>
              <a:defRPr sz="3200" b="0"/>
            </a:lvl1pPr>
          </a:lstStyle>
          <a:p>
            <a:r>
              <a:rPr lang="ru-RU" dirty="0"/>
              <a:t>Название презентации</a:t>
            </a:r>
            <a:endParaRPr lang="en-US" dirty="0"/>
          </a:p>
        </p:txBody>
      </p:sp>
      <p:sp>
        <p:nvSpPr>
          <p:cNvPr id="6" name="Text Placeholder 5"/>
          <p:cNvSpPr>
            <a:spLocks noGrp="1"/>
          </p:cNvSpPr>
          <p:nvPr>
            <p:ph type="body" sz="quarter" idx="10" hasCustomPrompt="1"/>
          </p:nvPr>
        </p:nvSpPr>
        <p:spPr>
          <a:xfrm>
            <a:off x="765696" y="3429000"/>
            <a:ext cx="5965825" cy="2203450"/>
          </a:xfrm>
        </p:spPr>
        <p:txBody>
          <a:bodyPr>
            <a:normAutofit/>
          </a:bodyPr>
          <a:lstStyle>
            <a:lvl1pPr marL="0" indent="0" algn="l">
              <a:buFontTx/>
              <a:buNone/>
              <a:defRPr sz="160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ru-RU" dirty="0"/>
              <a:t>Имя и контактные данные автора</a:t>
            </a:r>
            <a:endParaRPr lang="en-US" dirty="0"/>
          </a:p>
        </p:txBody>
      </p:sp>
      <p:pic>
        <p:nvPicPr>
          <p:cNvPr id="5" name="Picture 4" descr="ITMO_logo2_R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53"/>
            <a:ext cx="3601115" cy="785043"/>
          </a:xfrm>
          <a:prstGeom prst="rect">
            <a:avLst/>
          </a:prstGeom>
        </p:spPr>
      </p:pic>
    </p:spTree>
    <p:extLst>
      <p:ext uri="{BB962C8B-B14F-4D97-AF65-F5344CB8AC3E}">
        <p14:creationId xmlns:p14="http://schemas.microsoft.com/office/powerpoint/2010/main" val="82141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9144000" cy="6858000"/>
          </a:xfrm>
        </p:spPr>
        <p:txBody>
          <a:bodyPr anchor="ctr"/>
          <a:lstStyle>
            <a:lvl1pPr algn="ctr">
              <a:defRPr/>
            </a:lvl1pPr>
          </a:lstStyle>
          <a:p>
            <a:endParaRPr lang="en-US" dirty="0"/>
          </a:p>
        </p:txBody>
      </p:sp>
      <p:sp>
        <p:nvSpPr>
          <p:cNvPr id="2" name="Title 1"/>
          <p:cNvSpPr>
            <a:spLocks noGrp="1"/>
          </p:cNvSpPr>
          <p:nvPr>
            <p:ph type="title" hasCustomPrompt="1"/>
          </p:nvPr>
        </p:nvSpPr>
        <p:spPr>
          <a:xfrm>
            <a:off x="743140" y="1236509"/>
            <a:ext cx="2713244" cy="2192491"/>
          </a:xfrm>
        </p:spPr>
        <p:txBody>
          <a:bodyPr anchor="t" anchorCtr="0">
            <a:normAutofit/>
          </a:bodyPr>
          <a:lstStyle>
            <a:lvl1pPr>
              <a:defRPr sz="2800" baseline="0">
                <a:solidFill>
                  <a:srgbClr val="FFFFFF"/>
                </a:solidFill>
              </a:defRPr>
            </a:lvl1pPr>
          </a:lstStyle>
          <a:p>
            <a:r>
              <a:rPr lang="ru-RU" dirty="0"/>
              <a:t>Место для заголовка</a:t>
            </a:r>
            <a:endParaRPr lang="en-US" dirty="0"/>
          </a:p>
        </p:txBody>
      </p:sp>
    </p:spTree>
    <p:extLst>
      <p:ext uri="{BB962C8B-B14F-4D97-AF65-F5344CB8AC3E}">
        <p14:creationId xmlns:p14="http://schemas.microsoft.com/office/powerpoint/2010/main" val="254182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Финал">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457200" y="2680371"/>
            <a:ext cx="8229600" cy="827311"/>
          </a:xfrm>
        </p:spPr>
        <p:txBody>
          <a:bodyPr>
            <a:normAutofit/>
          </a:bodyPr>
          <a:lstStyle>
            <a:lvl1pPr algn="ctr">
              <a:defRPr sz="3200">
                <a:solidFill>
                  <a:schemeClr val="bg1"/>
                </a:solidFill>
              </a:defRPr>
            </a:lvl1pPr>
          </a:lstStyle>
          <a:p>
            <a:r>
              <a:rPr lang="ru-RU" dirty="0"/>
              <a:t>Спасибо за внимание!</a:t>
            </a:r>
            <a:endParaRPr lang="en-US" dirty="0"/>
          </a:p>
        </p:txBody>
      </p:sp>
      <p:sp>
        <p:nvSpPr>
          <p:cNvPr id="8" name="Text Placeholder 7"/>
          <p:cNvSpPr>
            <a:spLocks noGrp="1"/>
          </p:cNvSpPr>
          <p:nvPr>
            <p:ph type="body" sz="quarter" idx="10" hasCustomPrompt="1"/>
          </p:nvPr>
        </p:nvSpPr>
        <p:spPr>
          <a:xfrm>
            <a:off x="457200" y="3716939"/>
            <a:ext cx="8229600" cy="792162"/>
          </a:xfrm>
        </p:spPr>
        <p:txBody>
          <a:bodyPr/>
          <a:lstStyle>
            <a:lvl1pPr marL="0" indent="0" algn="ctr">
              <a:buFontTx/>
              <a:buNone/>
              <a:defRPr>
                <a:solidFill>
                  <a:srgbClr val="FFFFFF"/>
                </a:solidFill>
              </a:defRPr>
            </a:lvl1pPr>
            <a:lvl2pPr marL="457200" indent="0" algn="ctr">
              <a:buFontTx/>
              <a:buNone/>
              <a:defRPr>
                <a:solidFill>
                  <a:srgbClr val="FFFFFF"/>
                </a:solidFill>
              </a:defRPr>
            </a:lvl2pPr>
            <a:lvl3pPr marL="914400" indent="0" algn="ctr">
              <a:buFontTx/>
              <a:buNone/>
              <a:defRPr>
                <a:solidFill>
                  <a:srgbClr val="FFFFFF"/>
                </a:solidFill>
              </a:defRPr>
            </a:lvl3pPr>
            <a:lvl4pPr marL="1371600" indent="0" algn="ctr">
              <a:buFontTx/>
              <a:buNone/>
              <a:defRPr>
                <a:solidFill>
                  <a:srgbClr val="FFFFFF"/>
                </a:solidFill>
              </a:defRPr>
            </a:lvl4pPr>
            <a:lvl5pPr marL="1828800" indent="0" algn="ctr">
              <a:buFontTx/>
              <a:buNone/>
              <a:defRPr>
                <a:solidFill>
                  <a:srgbClr val="FFFFFF"/>
                </a:solidFill>
              </a:defRPr>
            </a:lvl5pPr>
          </a:lstStyle>
          <a:p>
            <a:pPr lvl="0"/>
            <a:r>
              <a:rPr lang="ru-RU" dirty="0"/>
              <a:t>Контактные данные</a:t>
            </a:r>
            <a:endParaRPr lang="en-US" dirty="0"/>
          </a:p>
        </p:txBody>
      </p:sp>
      <p:pic>
        <p:nvPicPr>
          <p:cNvPr id="6" name="Picture 5" descr="ITMO_logo1_R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86331" y="763789"/>
            <a:ext cx="2971338" cy="1233106"/>
          </a:xfrm>
          <a:prstGeom prst="rect">
            <a:avLst/>
          </a:prstGeom>
        </p:spPr>
      </p:pic>
    </p:spTree>
    <p:extLst>
      <p:ext uri="{BB962C8B-B14F-4D97-AF65-F5344CB8AC3E}">
        <p14:creationId xmlns:p14="http://schemas.microsoft.com/office/powerpoint/2010/main" val="232022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457200" y="2328177"/>
            <a:ext cx="6273934" cy="3797986"/>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4"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pic>
        <p:nvPicPr>
          <p:cNvPr id="3" name="Picture 2" descr="слоган.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49542" y="5076407"/>
            <a:ext cx="2412864" cy="1799997"/>
          </a:xfrm>
          <a:prstGeom prst="rect">
            <a:avLst/>
          </a:prstGeom>
        </p:spPr>
      </p:pic>
      <p:sp>
        <p:nvSpPr>
          <p:cNvPr id="6"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Tree>
    <p:extLst>
      <p:ext uri="{BB962C8B-B14F-4D97-AF65-F5344CB8AC3E}">
        <p14:creationId xmlns:p14="http://schemas.microsoft.com/office/powerpoint/2010/main" val="394128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kfql">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2346582"/>
            <a:ext cx="4038600" cy="3779581"/>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4" name="Content Placeholder 3"/>
          <p:cNvSpPr>
            <a:spLocks noGrp="1"/>
          </p:cNvSpPr>
          <p:nvPr>
            <p:ph sz="half" idx="2" hasCustomPrompt="1"/>
          </p:nvPr>
        </p:nvSpPr>
        <p:spPr>
          <a:xfrm>
            <a:off x="4648200" y="2346582"/>
            <a:ext cx="4038600" cy="3779581"/>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ru-RU" dirty="0"/>
              <a:t>Колонтитул</a:t>
            </a:r>
            <a:endParaRPr lang="en-US" dirty="0"/>
          </a:p>
        </p:txBody>
      </p:sp>
      <p:sp>
        <p:nvSpPr>
          <p:cNvPr id="6"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Tree>
    <p:extLst>
      <p:ext uri="{BB962C8B-B14F-4D97-AF65-F5344CB8AC3E}">
        <p14:creationId xmlns:p14="http://schemas.microsoft.com/office/powerpoint/2010/main" val="125159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457199" y="2346582"/>
            <a:ext cx="5018388" cy="392404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11" name="Picture Placeholder 10"/>
          <p:cNvSpPr>
            <a:spLocks noGrp="1"/>
          </p:cNvSpPr>
          <p:nvPr>
            <p:ph type="pic" sz="quarter" idx="10"/>
          </p:nvPr>
        </p:nvSpPr>
        <p:spPr>
          <a:xfrm>
            <a:off x="5659438" y="2346325"/>
            <a:ext cx="3027362" cy="1885950"/>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0" name="Picture Placeholder 10"/>
          <p:cNvSpPr>
            <a:spLocks noGrp="1"/>
          </p:cNvSpPr>
          <p:nvPr>
            <p:ph type="pic" sz="quarter" idx="11"/>
          </p:nvPr>
        </p:nvSpPr>
        <p:spPr>
          <a:xfrm>
            <a:off x="5659438" y="4384675"/>
            <a:ext cx="3027362" cy="1885950"/>
          </a:xfrm>
          <a:custGeom>
            <a:avLst/>
            <a:gdLst/>
            <a:ahLst/>
            <a:cxnLst/>
            <a:rect l="l" t="t" r="r" b="b"/>
            <a:pathLst>
              <a:path w="3027362" h="1885950">
                <a:moveTo>
                  <a:pt x="0" y="0"/>
                </a:moveTo>
                <a:lnTo>
                  <a:pt x="3027362" y="0"/>
                </a:lnTo>
                <a:lnTo>
                  <a:pt x="3027362" y="1063625"/>
                </a:lnTo>
                <a:lnTo>
                  <a:pt x="3026362" y="1063625"/>
                </a:lnTo>
                <a:lnTo>
                  <a:pt x="3023015" y="1129917"/>
                </a:lnTo>
                <a:cubicBezTo>
                  <a:pt x="2982765" y="1526260"/>
                  <a:pt x="2667672" y="1841353"/>
                  <a:pt x="2271329" y="1881603"/>
                </a:cubicBezTo>
                <a:lnTo>
                  <a:pt x="2205037" y="1884951"/>
                </a:lnTo>
                <a:lnTo>
                  <a:pt x="2205037" y="1885950"/>
                </a:lnTo>
                <a:lnTo>
                  <a:pt x="0" y="1885950"/>
                </a:lnTo>
                <a:close/>
              </a:path>
            </a:pathLst>
          </a:custGeom>
          <a:ln>
            <a:noFill/>
          </a:ln>
        </p:spPr>
        <p:txBody>
          <a:bodyPr/>
          <a:lstStyle/>
          <a:p>
            <a:endParaRPr lang="en-US"/>
          </a:p>
        </p:txBody>
      </p:sp>
      <p:sp>
        <p:nvSpPr>
          <p:cNvPr id="2" name="Title 1"/>
          <p:cNvSpPr>
            <a:spLocks noGrp="1"/>
          </p:cNvSpPr>
          <p:nvPr>
            <p:ph type="title" hasCustomPrompt="1"/>
          </p:nvPr>
        </p:nvSpPr>
        <p:spPr>
          <a:xfrm>
            <a:off x="457200" y="1236663"/>
            <a:ext cx="8229600" cy="827087"/>
          </a:xfrm>
        </p:spPr>
        <p:txBody>
          <a:bodyPr/>
          <a:lstStyle/>
          <a:p>
            <a:r>
              <a:rPr lang="ru-RU" dirty="0"/>
              <a:t>Заголовок</a:t>
            </a:r>
            <a:endParaRPr lang="en-US" dirty="0"/>
          </a:p>
        </p:txBody>
      </p:sp>
      <p:sp>
        <p:nvSpPr>
          <p:cNvPr id="15"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en-US" dirty="0"/>
              <a:t>International Students and Scholars Rock</a:t>
            </a:r>
          </a:p>
        </p:txBody>
      </p:sp>
    </p:spTree>
    <p:extLst>
      <p:ext uri="{BB962C8B-B14F-4D97-AF65-F5344CB8AC3E}">
        <p14:creationId xmlns:p14="http://schemas.microsoft.com/office/powerpoint/2010/main" val="302546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57200" y="1236509"/>
            <a:ext cx="8229600" cy="827311"/>
          </a:xfrm>
        </p:spPr>
        <p:txBody>
          <a:bodyPr>
            <a:normAutofit/>
          </a:bodyPr>
          <a:lstStyle>
            <a:lvl1pPr>
              <a:defRPr sz="3200"/>
            </a:lvl1pPr>
          </a:lstStyle>
          <a:p>
            <a:r>
              <a:rPr lang="ru-RU" dirty="0"/>
              <a:t>Заголовок</a:t>
            </a:r>
            <a:endParaRPr lang="en-US" dirty="0"/>
          </a:p>
        </p:txBody>
      </p:sp>
      <p:sp>
        <p:nvSpPr>
          <p:cNvPr id="16" name="Picture Placeholder 10"/>
          <p:cNvSpPr>
            <a:spLocks noGrp="1"/>
          </p:cNvSpPr>
          <p:nvPr>
            <p:ph type="pic" sz="quarter" idx="13"/>
          </p:nvPr>
        </p:nvSpPr>
        <p:spPr>
          <a:xfrm>
            <a:off x="457200" y="2346325"/>
            <a:ext cx="2588883" cy="1417408"/>
          </a:xfrm>
          <a:prstGeom prst="round1Rect">
            <a:avLst>
              <a:gd name="adj" fmla="val 37649"/>
            </a:avLst>
          </a:prstGeom>
          <a:ln>
            <a:noFill/>
          </a:ln>
        </p:spPr>
        <p:txBody>
          <a:bodyPr/>
          <a:lstStyle/>
          <a:p>
            <a:endParaRPr lang="en-US"/>
          </a:p>
        </p:txBody>
      </p:sp>
      <p:sp>
        <p:nvSpPr>
          <p:cNvPr id="18" name="Picture Placeholder 10"/>
          <p:cNvSpPr>
            <a:spLocks noGrp="1"/>
          </p:cNvSpPr>
          <p:nvPr>
            <p:ph type="pic" sz="quarter" idx="15"/>
          </p:nvPr>
        </p:nvSpPr>
        <p:spPr>
          <a:xfrm>
            <a:off x="3276148" y="2346325"/>
            <a:ext cx="2588883" cy="1417408"/>
          </a:xfrm>
          <a:prstGeom prst="round1Rect">
            <a:avLst>
              <a:gd name="adj" fmla="val 37649"/>
            </a:avLst>
          </a:prstGeom>
          <a:ln>
            <a:noFill/>
          </a:ln>
        </p:spPr>
        <p:txBody>
          <a:bodyPr/>
          <a:lstStyle/>
          <a:p>
            <a:endParaRPr lang="en-US"/>
          </a:p>
        </p:txBody>
      </p:sp>
      <p:sp>
        <p:nvSpPr>
          <p:cNvPr id="19" name="Picture Placeholder 10"/>
          <p:cNvSpPr>
            <a:spLocks noGrp="1"/>
          </p:cNvSpPr>
          <p:nvPr>
            <p:ph type="pic" sz="quarter" idx="16"/>
          </p:nvPr>
        </p:nvSpPr>
        <p:spPr>
          <a:xfrm>
            <a:off x="6097917" y="2346325"/>
            <a:ext cx="2588883" cy="1417408"/>
          </a:xfrm>
          <a:prstGeom prst="round1Rect">
            <a:avLst>
              <a:gd name="adj" fmla="val 37649"/>
            </a:avLst>
          </a:prstGeom>
          <a:ln>
            <a:noFill/>
          </a:ln>
        </p:spPr>
        <p:txBody>
          <a:bodyPr/>
          <a:lstStyle/>
          <a:p>
            <a:endParaRPr lang="en-US"/>
          </a:p>
        </p:txBody>
      </p:sp>
      <p:sp>
        <p:nvSpPr>
          <p:cNvPr id="20" name="Picture Placeholder 10"/>
          <p:cNvSpPr>
            <a:spLocks noGrp="1"/>
          </p:cNvSpPr>
          <p:nvPr>
            <p:ph type="pic" sz="quarter" idx="17"/>
          </p:nvPr>
        </p:nvSpPr>
        <p:spPr>
          <a:xfrm>
            <a:off x="457200" y="4432115"/>
            <a:ext cx="2588883" cy="1417408"/>
          </a:xfrm>
          <a:prstGeom prst="round1Rect">
            <a:avLst>
              <a:gd name="adj" fmla="val 37649"/>
            </a:avLst>
          </a:prstGeom>
          <a:ln>
            <a:noFill/>
          </a:ln>
        </p:spPr>
        <p:txBody>
          <a:bodyPr/>
          <a:lstStyle/>
          <a:p>
            <a:endParaRPr lang="en-US"/>
          </a:p>
        </p:txBody>
      </p:sp>
      <p:sp>
        <p:nvSpPr>
          <p:cNvPr id="21" name="Picture Placeholder 10"/>
          <p:cNvSpPr>
            <a:spLocks noGrp="1"/>
          </p:cNvSpPr>
          <p:nvPr>
            <p:ph type="pic" sz="quarter" idx="18"/>
          </p:nvPr>
        </p:nvSpPr>
        <p:spPr>
          <a:xfrm>
            <a:off x="3276148" y="4432115"/>
            <a:ext cx="2588883" cy="1417408"/>
          </a:xfrm>
          <a:prstGeom prst="round1Rect">
            <a:avLst>
              <a:gd name="adj" fmla="val 37649"/>
            </a:avLst>
          </a:prstGeom>
          <a:ln>
            <a:noFill/>
          </a:ln>
        </p:spPr>
        <p:txBody>
          <a:bodyPr/>
          <a:lstStyle/>
          <a:p>
            <a:endParaRPr lang="en-US"/>
          </a:p>
        </p:txBody>
      </p:sp>
      <p:sp>
        <p:nvSpPr>
          <p:cNvPr id="22" name="Picture Placeholder 10"/>
          <p:cNvSpPr>
            <a:spLocks noGrp="1"/>
          </p:cNvSpPr>
          <p:nvPr>
            <p:ph type="pic" sz="quarter" idx="19"/>
          </p:nvPr>
        </p:nvSpPr>
        <p:spPr>
          <a:xfrm>
            <a:off x="6097917" y="4432115"/>
            <a:ext cx="2588883" cy="1417408"/>
          </a:xfrm>
          <a:prstGeom prst="round1Rect">
            <a:avLst>
              <a:gd name="adj" fmla="val 37649"/>
            </a:avLst>
          </a:prstGeom>
          <a:ln>
            <a:noFill/>
          </a:ln>
        </p:spPr>
        <p:txBody>
          <a:bodyPr/>
          <a:lstStyle/>
          <a:p>
            <a:endParaRPr lang="en-US"/>
          </a:p>
        </p:txBody>
      </p:sp>
      <p:sp>
        <p:nvSpPr>
          <p:cNvPr id="25" name="Text Placeholder 24"/>
          <p:cNvSpPr>
            <a:spLocks noGrp="1"/>
          </p:cNvSpPr>
          <p:nvPr>
            <p:ph type="body" sz="quarter" idx="20" hasCustomPrompt="1"/>
          </p:nvPr>
        </p:nvSpPr>
        <p:spPr>
          <a:xfrm>
            <a:off x="457200"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6" name="Text Placeholder 24"/>
          <p:cNvSpPr>
            <a:spLocks noGrp="1"/>
          </p:cNvSpPr>
          <p:nvPr>
            <p:ph type="body" sz="quarter" idx="21" hasCustomPrompt="1"/>
          </p:nvPr>
        </p:nvSpPr>
        <p:spPr>
          <a:xfrm>
            <a:off x="3275818"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7" name="Text Placeholder 24"/>
          <p:cNvSpPr>
            <a:spLocks noGrp="1"/>
          </p:cNvSpPr>
          <p:nvPr>
            <p:ph type="body" sz="quarter" idx="22" hasCustomPrompt="1"/>
          </p:nvPr>
        </p:nvSpPr>
        <p:spPr>
          <a:xfrm>
            <a:off x="6085705" y="386556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8" name="Text Placeholder 24"/>
          <p:cNvSpPr>
            <a:spLocks noGrp="1"/>
          </p:cNvSpPr>
          <p:nvPr>
            <p:ph type="body" sz="quarter" idx="23" hasCustomPrompt="1"/>
          </p:nvPr>
        </p:nvSpPr>
        <p:spPr>
          <a:xfrm>
            <a:off x="457200"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29" name="Text Placeholder 24"/>
          <p:cNvSpPr>
            <a:spLocks noGrp="1"/>
          </p:cNvSpPr>
          <p:nvPr>
            <p:ph type="body" sz="quarter" idx="24" hasCustomPrompt="1"/>
          </p:nvPr>
        </p:nvSpPr>
        <p:spPr>
          <a:xfrm>
            <a:off x="3275818"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30" name="Text Placeholder 24"/>
          <p:cNvSpPr>
            <a:spLocks noGrp="1"/>
          </p:cNvSpPr>
          <p:nvPr>
            <p:ph type="body" sz="quarter" idx="25" hasCustomPrompt="1"/>
          </p:nvPr>
        </p:nvSpPr>
        <p:spPr>
          <a:xfrm>
            <a:off x="6085705" y="5963683"/>
            <a:ext cx="2589213" cy="358775"/>
          </a:xfrm>
        </p:spPr>
        <p:txBody>
          <a:bodyPr>
            <a:normAutofit/>
          </a:bodyPr>
          <a:lstStyle>
            <a:lvl1pPr marL="0" indent="0">
              <a:buFont typeface="Arial"/>
              <a:buNone/>
              <a:defRPr sz="1200"/>
            </a:lvl1pPr>
          </a:lstStyle>
          <a:p>
            <a:pPr lvl="0"/>
            <a:r>
              <a:rPr lang="ru-RU" dirty="0"/>
              <a:t>Подпись</a:t>
            </a:r>
            <a:endParaRPr lang="en-US" dirty="0"/>
          </a:p>
        </p:txBody>
      </p:sp>
      <p:sp>
        <p:nvSpPr>
          <p:cNvPr id="33" name="Footer Placeholder 3"/>
          <p:cNvSpPr>
            <a:spLocks noGrp="1"/>
          </p:cNvSpPr>
          <p:nvPr>
            <p:ph type="ftr" sz="quarter" idx="3"/>
          </p:nvPr>
        </p:nvSpPr>
        <p:spPr>
          <a:xfrm>
            <a:off x="4030768" y="247518"/>
            <a:ext cx="4656032" cy="365125"/>
          </a:xfrm>
          <a:prstGeom prst="rect">
            <a:avLst/>
          </a:prstGeom>
        </p:spPr>
        <p:txBody>
          <a:bodyPr vert="horz" lIns="91440" tIns="45720" rIns="91440" bIns="45720" rtlCol="0" anchor="ctr"/>
          <a:lstStyle>
            <a:lvl1pPr algn="r">
              <a:defRPr sz="1400" b="0" i="0" cap="none">
                <a:solidFill>
                  <a:schemeClr val="bg1"/>
                </a:solidFill>
              </a:defRPr>
            </a:lvl1pPr>
          </a:lstStyle>
          <a:p>
            <a:r>
              <a:rPr lang="en-US" dirty="0"/>
              <a:t>International Students and Scholars Rock</a:t>
            </a:r>
          </a:p>
        </p:txBody>
      </p:sp>
    </p:spTree>
    <p:extLst>
      <p:ext uri="{BB962C8B-B14F-4D97-AF65-F5344CB8AC3E}">
        <p14:creationId xmlns:p14="http://schemas.microsoft.com/office/powerpoint/2010/main" val="71863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png"/><Relationship Id="rId5" Type="http://schemas.openxmlformats.org/officeDocument/2006/relationships/slideLayout" Target="../slideLayouts/slideLayout10.xml"/><Relationship Id="rId10" Type="http://schemas.openxmlformats.org/officeDocument/2006/relationships/image" Target="../media/image4.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1.png"/><Relationship Id="rId4" Type="http://schemas.openxmlformats.org/officeDocument/2006/relationships/slideLayout" Target="../slideLayouts/slideLayout17.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
        <p:nvSpPr>
          <p:cNvPr id="3" name="Text Placeholder 2"/>
          <p:cNvSpPr>
            <a:spLocks noGrp="1"/>
          </p:cNvSpPr>
          <p:nvPr>
            <p:ph type="body" idx="1"/>
          </p:nvPr>
        </p:nvSpPr>
        <p:spPr>
          <a:xfrm>
            <a:off x="457200" y="2259930"/>
            <a:ext cx="8229600" cy="3866233"/>
          </a:xfrm>
          <a:prstGeom prst="rect">
            <a:avLst/>
          </a:prstGeom>
        </p:spPr>
        <p:txBody>
          <a:bodyPr vert="horz" lIns="91440" tIns="45720" rIns="91440" bIns="45720" rtlCol="0">
            <a:normAutofit/>
          </a:body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4" name="Footer Placeholder 3"/>
          <p:cNvSpPr>
            <a:spLocks noGrp="1"/>
          </p:cNvSpPr>
          <p:nvPr>
            <p:ph type="ftr" sz="quarter" idx="3"/>
          </p:nvPr>
        </p:nvSpPr>
        <p:spPr>
          <a:xfrm>
            <a:off x="4030768" y="439283"/>
            <a:ext cx="4656032" cy="365125"/>
          </a:xfrm>
          <a:prstGeom prst="rect">
            <a:avLst/>
          </a:prstGeom>
        </p:spPr>
        <p:txBody>
          <a:bodyPr vert="horz" lIns="91440" tIns="45720" rIns="91440" bIns="45720" rtlCol="0" anchor="ctr"/>
          <a:lstStyle>
            <a:lvl1pPr algn="r">
              <a:defRPr sz="1200">
                <a:solidFill>
                  <a:schemeClr val="bg1"/>
                </a:solidFill>
              </a:defRPr>
            </a:lvl1pPr>
          </a:lstStyle>
          <a:p>
            <a:r>
              <a:rPr lang="en-US"/>
              <a:t>International Students and Scholars Rock</a:t>
            </a:r>
            <a:endParaRPr lang="en-US" dirty="0"/>
          </a:p>
        </p:txBody>
      </p:sp>
    </p:spTree>
    <p:extLst>
      <p:ext uri="{BB962C8B-B14F-4D97-AF65-F5344CB8AC3E}">
        <p14:creationId xmlns:p14="http://schemas.microsoft.com/office/powerpoint/2010/main" val="1055865372"/>
      </p:ext>
    </p:extLst>
  </p:cSld>
  <p:clrMap bg1="lt1" tx1="dk1" bg2="lt2" tx2="dk2" accent1="accent1" accent2="accent2" accent3="accent3" accent4="accent4" accent5="accent5" accent6="accent6" hlink="hlink" folHlink="folHlink"/>
  <p:sldLayoutIdLst>
    <p:sldLayoutId id="2147483685" r:id="rId1"/>
    <p:sldLayoutId id="2147483697" r:id="rId2"/>
    <p:sldLayoutId id="2147483692" r:id="rId3"/>
    <p:sldLayoutId id="2147483686" r:id="rId4"/>
    <p:sldLayoutId id="2147483689" r:id="rId5"/>
  </p:sldLayoutIdLst>
  <p:hf sldNum="0" hdr="0" dt="0"/>
  <p:txStyles>
    <p:titleStyle>
      <a:lvl1pPr algn="l" defTabSz="457200" rtl="0" eaLnBrk="1" latinLnBrk="0" hangingPunct="1">
        <a:spcBef>
          <a:spcPct val="0"/>
        </a:spcBef>
        <a:buNone/>
        <a:defRPr sz="3600" b="1" i="0"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SzPct val="100000"/>
        <a:buFontTx/>
        <a:buBlip>
          <a:blip r:embed="rId7"/>
        </a:buBlip>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p:nvSpPr>
        <p:spPr bwMode="auto">
          <a:xfrm>
            <a:off x="0" y="0"/>
            <a:ext cx="9144000" cy="791396"/>
          </a:xfrm>
          <a:prstGeom prst="rect">
            <a:avLst/>
          </a:prstGeom>
          <a:solidFill>
            <a:srgbClr val="0230A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err="1">
              <a:ln>
                <a:noFill/>
              </a:ln>
              <a:solidFill>
                <a:schemeClr val="bg1"/>
              </a:solidFill>
              <a:effectLst/>
              <a:latin typeface="Verdana" pitchFamily="34" charset="0"/>
            </a:endParaRPr>
          </a:p>
        </p:txBody>
      </p:sp>
      <p:sp>
        <p:nvSpPr>
          <p:cNvPr id="2"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
        <p:nvSpPr>
          <p:cNvPr id="3" name="Text Placeholder 2"/>
          <p:cNvSpPr>
            <a:spLocks noGrp="1"/>
          </p:cNvSpPr>
          <p:nvPr>
            <p:ph type="body" idx="1"/>
          </p:nvPr>
        </p:nvSpPr>
        <p:spPr>
          <a:xfrm>
            <a:off x="457200" y="2259930"/>
            <a:ext cx="8229600" cy="3866233"/>
          </a:xfrm>
          <a:prstGeom prst="rect">
            <a:avLst/>
          </a:prstGeom>
        </p:spPr>
        <p:txBody>
          <a:bodyPr vert="horz" lIns="91440" tIns="45720" rIns="91440" bIns="45720" rtlCol="0">
            <a:normAutofit/>
          </a:body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4" name="TextBox 3"/>
          <p:cNvSpPr txBox="1"/>
          <p:nvPr/>
        </p:nvSpPr>
        <p:spPr>
          <a:xfrm>
            <a:off x="-865051" y="5512166"/>
            <a:ext cx="184666" cy="369332"/>
          </a:xfrm>
          <a:prstGeom prst="rect">
            <a:avLst/>
          </a:prstGeom>
          <a:noFill/>
        </p:spPr>
        <p:txBody>
          <a:bodyPr wrap="none" rtlCol="0">
            <a:spAutoFit/>
          </a:bodyPr>
          <a:lstStyle/>
          <a:p>
            <a:endParaRPr lang="en-US"/>
          </a:p>
        </p:txBody>
      </p:sp>
      <p:pic>
        <p:nvPicPr>
          <p:cNvPr id="7" name="Picture 6" descr="ITMO_logo3_RU.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3630254" cy="791396"/>
          </a:xfrm>
          <a:prstGeom prst="rect">
            <a:avLst/>
          </a:prstGeom>
        </p:spPr>
      </p:pic>
    </p:spTree>
    <p:extLst>
      <p:ext uri="{BB962C8B-B14F-4D97-AF65-F5344CB8AC3E}">
        <p14:creationId xmlns:p14="http://schemas.microsoft.com/office/powerpoint/2010/main" val="385600301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73" r:id="rId8"/>
  </p:sldLayoutIdLst>
  <p:hf sldNum="0" hdr="0" dt="0"/>
  <p:txStyles>
    <p:titleStyle>
      <a:lvl1pPr algn="l" defTabSz="457200" rtl="0" eaLnBrk="1" latinLnBrk="0" hangingPunct="1">
        <a:spcBef>
          <a:spcPct val="0"/>
        </a:spcBef>
        <a:buNone/>
        <a:defRPr sz="3200" b="1" i="0"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SzPct val="100000"/>
        <a:buFontTx/>
        <a:buBlip>
          <a:blip r:embed="rId11"/>
        </a:buBlip>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p:nvSpPr>
        <p:spPr bwMode="auto">
          <a:xfrm>
            <a:off x="0" y="0"/>
            <a:ext cx="9144000" cy="791396"/>
          </a:xfrm>
          <a:prstGeom prst="rect">
            <a:avLst/>
          </a:prstGeom>
          <a:solidFill>
            <a:srgbClr val="0230A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err="1">
              <a:ln>
                <a:noFill/>
              </a:ln>
              <a:solidFill>
                <a:schemeClr val="bg1"/>
              </a:solidFill>
              <a:effectLst/>
              <a:latin typeface="Verdana" pitchFamily="34" charset="0"/>
            </a:endParaRPr>
          </a:p>
        </p:txBody>
      </p:sp>
      <p:sp>
        <p:nvSpPr>
          <p:cNvPr id="2" name="Title Placeholder 1"/>
          <p:cNvSpPr>
            <a:spLocks noGrp="1"/>
          </p:cNvSpPr>
          <p:nvPr>
            <p:ph type="title"/>
          </p:nvPr>
        </p:nvSpPr>
        <p:spPr>
          <a:xfrm>
            <a:off x="457200" y="1236509"/>
            <a:ext cx="8229600" cy="827311"/>
          </a:xfrm>
          <a:prstGeom prst="rect">
            <a:avLst/>
          </a:prstGeom>
        </p:spPr>
        <p:txBody>
          <a:bodyPr vert="horz" lIns="91440" tIns="45720" rIns="91440" bIns="45720" rtlCol="0" anchor="ctr">
            <a:normAutofit/>
          </a:bodyPr>
          <a:lstStyle/>
          <a:p>
            <a:r>
              <a:rPr lang="ru-RU" dirty="0"/>
              <a:t>Заголовок</a:t>
            </a:r>
            <a:endParaRPr lang="en-US" dirty="0"/>
          </a:p>
        </p:txBody>
      </p:sp>
      <p:sp>
        <p:nvSpPr>
          <p:cNvPr id="3" name="Text Placeholder 2"/>
          <p:cNvSpPr>
            <a:spLocks noGrp="1"/>
          </p:cNvSpPr>
          <p:nvPr>
            <p:ph type="body" idx="1"/>
          </p:nvPr>
        </p:nvSpPr>
        <p:spPr>
          <a:xfrm>
            <a:off x="457200" y="2259930"/>
            <a:ext cx="8229600" cy="3866233"/>
          </a:xfrm>
          <a:prstGeom prst="rect">
            <a:avLst/>
          </a:prstGeom>
        </p:spPr>
        <p:txBody>
          <a:bodyPr vert="horz" lIns="91440" tIns="45720" rIns="91440" bIns="45720" rtlCol="0">
            <a:normAutofit/>
          </a:bodyPr>
          <a:lstStyle/>
          <a:p>
            <a:pPr lvl="0"/>
            <a:r>
              <a:rPr lang="ru-RU" dirty="0"/>
              <a:t>Первый уровень</a:t>
            </a:r>
          </a:p>
          <a:p>
            <a:pPr lvl="1"/>
            <a:r>
              <a:rPr lang="ru-RU" dirty="0"/>
              <a:t>Второй уровень</a:t>
            </a:r>
          </a:p>
          <a:p>
            <a:pPr lvl="2"/>
            <a:r>
              <a:rPr lang="ru-RU" dirty="0"/>
              <a:t>Третий уровень</a:t>
            </a:r>
          </a:p>
          <a:p>
            <a:pPr lvl="3"/>
            <a:r>
              <a:rPr lang="ru-RU" dirty="0"/>
              <a:t>Пятый уровень</a:t>
            </a:r>
          </a:p>
          <a:p>
            <a:pPr lvl="4"/>
            <a:r>
              <a:rPr lang="ru-RU" dirty="0"/>
              <a:t>Шестой уровень</a:t>
            </a:r>
            <a:endParaRPr lang="en-US" dirty="0"/>
          </a:p>
        </p:txBody>
      </p:sp>
      <p:sp>
        <p:nvSpPr>
          <p:cNvPr id="4" name="TextBox 3"/>
          <p:cNvSpPr txBox="1"/>
          <p:nvPr/>
        </p:nvSpPr>
        <p:spPr>
          <a:xfrm>
            <a:off x="-865051" y="5512166"/>
            <a:ext cx="184666" cy="369332"/>
          </a:xfrm>
          <a:prstGeom prst="rect">
            <a:avLst/>
          </a:prstGeom>
          <a:noFill/>
        </p:spPr>
        <p:txBody>
          <a:bodyPr wrap="none" rtlCol="0">
            <a:spAutoFit/>
          </a:bodyPr>
          <a:lstStyle/>
          <a:p>
            <a:endParaRPr lang="en-US"/>
          </a:p>
        </p:txBody>
      </p:sp>
      <p:pic>
        <p:nvPicPr>
          <p:cNvPr id="7" name="Picture 6" descr="ITMO_logo3_RU.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3630254" cy="791396"/>
          </a:xfrm>
          <a:prstGeom prst="rect">
            <a:avLst/>
          </a:prstGeom>
        </p:spPr>
      </p:pic>
    </p:spTree>
    <p:extLst>
      <p:ext uri="{BB962C8B-B14F-4D97-AF65-F5344CB8AC3E}">
        <p14:creationId xmlns:p14="http://schemas.microsoft.com/office/powerpoint/2010/main" val="385600301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Lst>
  <p:hf sldNum="0" hdr="0" dt="0"/>
  <p:txStyles>
    <p:titleStyle>
      <a:lvl1pPr algn="l" defTabSz="457200" rtl="0" eaLnBrk="1" latinLnBrk="0" hangingPunct="1">
        <a:spcBef>
          <a:spcPct val="0"/>
        </a:spcBef>
        <a:buNone/>
        <a:defRPr sz="3200" b="1" i="0"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SzPct val="100000"/>
        <a:buFontTx/>
        <a:buBlip>
          <a:blip r:embed="rId10"/>
        </a:buBlip>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sewanconf.ru/event/4/"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764823426"/>
              </p:ext>
            </p:extLst>
          </p:nvPr>
        </p:nvGraphicFramePr>
        <p:xfrm>
          <a:off x="1" y="1155680"/>
          <a:ext cx="9143999" cy="570232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8519159">
                  <a:extLst>
                    <a:ext uri="{9D8B030D-6E8A-4147-A177-3AD203B41FA5}">
                      <a16:colId xmlns:a16="http://schemas.microsoft.com/office/drawing/2014/main" val="1458166783"/>
                    </a:ext>
                  </a:extLst>
                </a:gridCol>
                <a:gridCol w="208280">
                  <a:extLst>
                    <a:ext uri="{9D8B030D-6E8A-4147-A177-3AD203B41FA5}">
                      <a16:colId xmlns:a16="http://schemas.microsoft.com/office/drawing/2014/main" val="20002"/>
                    </a:ext>
                  </a:extLst>
                </a:gridCol>
              </a:tblGrid>
              <a:tr h="639523">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algn="ctr"/>
                      <a:r>
                        <a:rPr lang="en-US" sz="3200" b="1" i="0" kern="1200" baseline="0" dirty="0">
                          <a:solidFill>
                            <a:schemeClr val="bg1"/>
                          </a:solidFill>
                          <a:latin typeface="+mj-lt"/>
                          <a:ea typeface="+mj-ea"/>
                          <a:cs typeface="+mj-cs"/>
                        </a:rPr>
                        <a:t>ITMO University</a:t>
                      </a:r>
                      <a:endParaRPr lang="ru-RU" sz="3200" b="1" i="0" kern="1200" baseline="0" dirty="0">
                        <a:solidFill>
                          <a:schemeClr val="bg1"/>
                        </a:solidFill>
                        <a:latin typeface="+mj-lt"/>
                        <a:ea typeface="+mj-ea"/>
                        <a:cs typeface="+mj-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1562139">
                <a:tc>
                  <a:txBody>
                    <a:bodyPr/>
                    <a:lstStyle/>
                    <a:p>
                      <a:pPr algn="ctr"/>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algn="ctr"/>
                      <a:r>
                        <a:rPr lang="en-US" sz="2800" b="1" kern="1200" dirty="0">
                          <a:solidFill>
                            <a:schemeClr val="bg1"/>
                          </a:solidFill>
                          <a:latin typeface="+mn-lt"/>
                          <a:ea typeface="+mn-ea"/>
                          <a:cs typeface="+mn-cs"/>
                        </a:rPr>
                        <a:t> </a:t>
                      </a:r>
                      <a:r>
                        <a:rPr lang="en-US" sz="3200" b="1" i="0" kern="1200" baseline="0" dirty="0">
                          <a:solidFill>
                            <a:schemeClr val="bg1"/>
                          </a:solidFill>
                          <a:latin typeface="+mj-lt"/>
                          <a:ea typeface="+mj-ea"/>
                          <a:cs typeface="+mj-cs"/>
                          <a:hlinkClick r:id="rId2">
                            <a:extLst>
                              <a:ext uri="{A12FA001-AC4F-418D-AE19-62706E023703}">
                                <ahyp:hlinkClr xmlns:ahyp="http://schemas.microsoft.com/office/drawing/2018/hyperlinkcolor" val="tx"/>
                              </a:ext>
                            </a:extLst>
                          </a:hlinkClick>
                        </a:rPr>
                        <a:t>III International Scientific Conference on “Sustainable and Efficient Use of Energy, Water and Natural Resources”</a:t>
                      </a:r>
                      <a:endParaRPr lang="ru-RU" sz="3200" b="1" i="0" kern="1200" baseline="0" dirty="0">
                        <a:solidFill>
                          <a:schemeClr val="bg1"/>
                        </a:solidFill>
                        <a:latin typeface="+mj-lt"/>
                        <a:ea typeface="+mj-ea"/>
                        <a:cs typeface="+mj-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1"/>
                  </a:ext>
                </a:extLst>
              </a:tr>
              <a:tr h="0">
                <a:tc>
                  <a:txBody>
                    <a:bodyPr/>
                    <a:lstStyle/>
                    <a:p>
                      <a:endParaRPr lang="ru-RU">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ru-RU" sz="24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2"/>
                  </a:ext>
                </a:extLst>
              </a:tr>
              <a:tr h="922936">
                <a:tc>
                  <a:txBody>
                    <a:bodyPr/>
                    <a:lstStyle/>
                    <a:p>
                      <a:endParaRPr lang="ru-RU">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400" kern="1200" dirty="0">
                          <a:solidFill>
                            <a:schemeClr val="bg1"/>
                          </a:solidFill>
                          <a:latin typeface="+mn-lt"/>
                          <a:ea typeface="+mn-ea"/>
                          <a:cs typeface="+mn-cs"/>
                        </a:rPr>
                        <a:t>Analysis of the world functional beverage market. A review</a:t>
                      </a:r>
                      <a:endParaRPr lang="ru-RU" sz="24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sz="24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3"/>
                  </a:ext>
                </a:extLst>
              </a:tr>
              <a:tr h="1312704">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ru-RU" sz="1800" kern="1200" dirty="0">
                        <a:solidFill>
                          <a:schemeClr val="bg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dirty="0">
                          <a:solidFill>
                            <a:schemeClr val="bg1"/>
                          </a:solidFill>
                        </a:rPr>
                        <a:t>Speaker: </a:t>
                      </a:r>
                      <a:r>
                        <a:rPr lang="en-US" sz="1800" b="1" i="1" dirty="0">
                          <a:solidFill>
                            <a:schemeClr val="bg1"/>
                          </a:solidFill>
                        </a:rPr>
                        <a:t>Ivanova Anastasia </a:t>
                      </a:r>
                      <a:r>
                        <a:rPr lang="en-US" sz="1800" b="1" i="1" dirty="0" err="1">
                          <a:solidFill>
                            <a:schemeClr val="bg1"/>
                          </a:solidFill>
                        </a:rPr>
                        <a:t>Aleksandrovna</a:t>
                      </a:r>
                      <a:r>
                        <a:rPr lang="en-US" sz="1800" b="1" i="1" dirty="0">
                          <a:solidFill>
                            <a:schemeClr val="bg1"/>
                          </a:solidFill>
                        </a:rPr>
                        <a:t> </a:t>
                      </a:r>
                      <a:r>
                        <a:rPr lang="en-US" sz="1800" dirty="0">
                          <a:solidFill>
                            <a:schemeClr val="bg1"/>
                          </a:solidFill>
                        </a:rPr>
                        <a:t>(Master's student of the II year of study)</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sz="1800" b="1" dirty="0">
                        <a:solidFill>
                          <a:schemeClr val="bg1"/>
                        </a:solidFill>
                      </a:endParaRP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a:solidFill>
                            <a:schemeClr val="bg1"/>
                          </a:solidFill>
                        </a:rPr>
                        <a:t>Tatiana Viktorovna </a:t>
                      </a:r>
                      <a:r>
                        <a:rPr lang="en-US" sz="1800" b="1" dirty="0" err="1">
                          <a:solidFill>
                            <a:schemeClr val="bg1"/>
                          </a:solidFill>
                        </a:rPr>
                        <a:t>Meledina</a:t>
                      </a:r>
                      <a:r>
                        <a:rPr lang="en-US" sz="1800" dirty="0">
                          <a:solidFill>
                            <a:schemeClr val="bg1"/>
                          </a:solidFill>
                        </a:rPr>
                        <a:t>, Doctor of Technical Sciences, Professor</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a:solidFill>
                            <a:schemeClr val="bg1"/>
                          </a:solidFill>
                        </a:rPr>
                        <a:t>Ivanov Vladimir </a:t>
                      </a:r>
                      <a:r>
                        <a:rPr lang="en-US" sz="1800" b="1" dirty="0" err="1">
                          <a:solidFill>
                            <a:schemeClr val="bg1"/>
                          </a:solidFill>
                        </a:rPr>
                        <a:t>Alexandrovich</a:t>
                      </a:r>
                      <a:r>
                        <a:rPr lang="en-US" sz="1800" b="1" dirty="0">
                          <a:solidFill>
                            <a:schemeClr val="bg1"/>
                          </a:solidFill>
                        </a:rPr>
                        <a:t> </a:t>
                      </a:r>
                      <a:r>
                        <a:rPr lang="en-US" sz="1800" dirty="0">
                          <a:solidFill>
                            <a:schemeClr val="bg1"/>
                          </a:solidFill>
                        </a:rPr>
                        <a:t>(post-graduate student of the II year of study)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4"/>
                  </a:ext>
                </a:extLst>
              </a:tr>
              <a:tr h="403909">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solidFill>
                            <a:schemeClr val="bg1"/>
                          </a:solidFill>
                        </a:rPr>
                        <a:t>St Petersburg, 2021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5"/>
                  </a:ext>
                </a:extLst>
              </a:tr>
              <a:tr h="403909">
                <a:tc>
                  <a:txBody>
                    <a:bodyPr/>
                    <a:lstStyle/>
                    <a:p>
                      <a:endParaRPr lang="ru-RU">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800"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lang="ru-RU"/>
                    </a:p>
                  </a:txBody>
                  <a:tcPr/>
                </a:tc>
                <a:tc>
                  <a:txBody>
                    <a:bodyPr/>
                    <a:lstStyle/>
                    <a:p>
                      <a:endParaRPr lang="ru-RU"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6"/>
                  </a:ext>
                </a:extLst>
              </a:tr>
            </a:tbl>
          </a:graphicData>
        </a:graphic>
      </p:graphicFrame>
      <p:pic>
        <p:nvPicPr>
          <p:cNvPr id="4" name="Рисунок 3">
            <a:extLst>
              <a:ext uri="{FF2B5EF4-FFF2-40B4-BE49-F238E27FC236}">
                <a16:creationId xmlns:a16="http://schemas.microsoft.com/office/drawing/2014/main" id="{4C8E8AEC-32DB-4618-B65D-AEB44BD7B6FA}"/>
              </a:ext>
            </a:extLst>
          </p:cNvPr>
          <p:cNvPicPr>
            <a:picLocks noChangeAspect="1"/>
          </p:cNvPicPr>
          <p:nvPr/>
        </p:nvPicPr>
        <p:blipFill>
          <a:blip r:embed="rId3"/>
          <a:stretch>
            <a:fillRect/>
          </a:stretch>
        </p:blipFill>
        <p:spPr>
          <a:xfrm>
            <a:off x="3362785" y="1"/>
            <a:ext cx="2221269" cy="1175542"/>
          </a:xfrm>
          <a:prstGeom prst="rect">
            <a:avLst/>
          </a:prstGeom>
        </p:spPr>
      </p:pic>
    </p:spTree>
    <p:extLst>
      <p:ext uri="{BB962C8B-B14F-4D97-AF65-F5344CB8AC3E}">
        <p14:creationId xmlns:p14="http://schemas.microsoft.com/office/powerpoint/2010/main" val="108834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3094026"/>
            <a:ext cx="8229600" cy="827311"/>
          </a:xfrm>
        </p:spPr>
        <p:txBody>
          <a:bodyPr>
            <a:noAutofit/>
          </a:bodyPr>
          <a:lstStyle/>
          <a:p>
            <a:r>
              <a:rPr lang="en-US" sz="4400" dirty="0"/>
              <a:t>Thank you for attention</a:t>
            </a:r>
            <a:r>
              <a:rPr lang="ru-RU" sz="4400" dirty="0"/>
              <a:t>!</a:t>
            </a:r>
          </a:p>
        </p:txBody>
      </p:sp>
    </p:spTree>
    <p:extLst>
      <p:ext uri="{BB962C8B-B14F-4D97-AF65-F5344CB8AC3E}">
        <p14:creationId xmlns:p14="http://schemas.microsoft.com/office/powerpoint/2010/main" val="57063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a:stretch>
        </a:blipFill>
        <a:effectLst/>
      </p:bgPr>
    </p:bg>
    <p:spTree>
      <p:nvGrpSpPr>
        <p:cNvPr id="1" name=""/>
        <p:cNvGrpSpPr/>
        <p:nvPr/>
      </p:nvGrpSpPr>
      <p:grpSpPr>
        <a:xfrm>
          <a:off x="0" y="0"/>
          <a:ext cx="0" cy="0"/>
          <a:chOff x="0" y="0"/>
          <a:chExt cx="0" cy="0"/>
        </a:xfrm>
      </p:grpSpPr>
      <p:sp>
        <p:nvSpPr>
          <p:cNvPr id="6" name="Нижний колонтитул 5"/>
          <p:cNvSpPr>
            <a:spLocks noGrp="1"/>
          </p:cNvSpPr>
          <p:nvPr>
            <p:ph type="ftr" sz="quarter" idx="3"/>
          </p:nvPr>
        </p:nvSpPr>
        <p:spPr>
          <a:xfrm>
            <a:off x="7530860" y="247518"/>
            <a:ext cx="1155940" cy="365125"/>
          </a:xfrm>
        </p:spPr>
        <p:txBody>
          <a:bodyPr/>
          <a:lstStyle/>
          <a:p>
            <a:r>
              <a:rPr lang="ru-RU" dirty="0"/>
              <a:t>1</a:t>
            </a:r>
            <a:endParaRPr lang="en-US" dirty="0"/>
          </a:p>
        </p:txBody>
      </p:sp>
      <p:sp>
        <p:nvSpPr>
          <p:cNvPr id="3" name="Прямоугольник 2"/>
          <p:cNvSpPr/>
          <p:nvPr/>
        </p:nvSpPr>
        <p:spPr>
          <a:xfrm>
            <a:off x="2247438" y="898195"/>
            <a:ext cx="4649124" cy="400110"/>
          </a:xfrm>
          <a:prstGeom prst="rect">
            <a:avLst/>
          </a:prstGeom>
          <a:solidFill>
            <a:schemeClr val="accent1">
              <a:lumMod val="20000"/>
              <a:lumOff val="80000"/>
            </a:schemeClr>
          </a:solidFill>
          <a:ln>
            <a:solidFill>
              <a:schemeClr val="accent1"/>
            </a:solidFill>
          </a:ln>
        </p:spPr>
        <p:txBody>
          <a:bodyPr wrap="square">
            <a:spAutoFit/>
          </a:bodyPr>
          <a:lstStyle/>
          <a:p>
            <a:pPr algn="ctr"/>
            <a:r>
              <a:rPr lang="en-US" sz="2000" b="1" i="1" dirty="0">
                <a:solidFill>
                  <a:schemeClr val="accent3">
                    <a:lumMod val="75000"/>
                  </a:schemeClr>
                </a:solidFill>
                <a:effectLst>
                  <a:outerShdw blurRad="38100" dist="38100" dir="2700000" algn="tl">
                    <a:srgbClr val="000000">
                      <a:alpha val="43137"/>
                    </a:srgbClr>
                  </a:outerShdw>
                </a:effectLst>
              </a:rPr>
              <a:t>RELEVANCE OF THE RESEARCH TOPIC</a:t>
            </a:r>
            <a:r>
              <a:rPr lang="ru-RU" sz="2000" b="1" i="1" dirty="0">
                <a:solidFill>
                  <a:schemeClr val="accent3">
                    <a:lumMod val="75000"/>
                  </a:schemeClr>
                </a:solidFill>
                <a:effectLst>
                  <a:outerShdw blurRad="38100" dist="38100" dir="2700000" algn="tl">
                    <a:srgbClr val="000000">
                      <a:alpha val="43137"/>
                    </a:srgbClr>
                  </a:outerShdw>
                </a:effectLst>
              </a:rPr>
              <a:t>: </a:t>
            </a:r>
          </a:p>
        </p:txBody>
      </p:sp>
      <p:sp>
        <p:nvSpPr>
          <p:cNvPr id="2" name="Прямоугольник 1">
            <a:extLst>
              <a:ext uri="{FF2B5EF4-FFF2-40B4-BE49-F238E27FC236}">
                <a16:creationId xmlns:a16="http://schemas.microsoft.com/office/drawing/2014/main" id="{B070B008-F185-4A7E-A7B4-9D4394A261B4}"/>
              </a:ext>
            </a:extLst>
          </p:cNvPr>
          <p:cNvSpPr/>
          <p:nvPr/>
        </p:nvSpPr>
        <p:spPr>
          <a:xfrm>
            <a:off x="261723" y="2046591"/>
            <a:ext cx="8695845" cy="1938992"/>
          </a:xfrm>
          <a:prstGeom prst="rect">
            <a:avLst/>
          </a:prstGeom>
          <a:solidFill>
            <a:schemeClr val="tx1">
              <a:lumMod val="20000"/>
              <a:lumOff val="80000"/>
            </a:schemeClr>
          </a:solidFill>
          <a:ln>
            <a:solidFill>
              <a:schemeClr val="accent1"/>
            </a:solidFill>
          </a:ln>
        </p:spPr>
        <p:txBody>
          <a:bodyPr wrap="square">
            <a:spAutoFit/>
          </a:bodyPr>
          <a:lstStyle/>
          <a:p>
            <a:pPr indent="457200" algn="just">
              <a:defRPr/>
            </a:pPr>
            <a:r>
              <a:rPr lang="en-US" sz="2000" dirty="0">
                <a:solidFill>
                  <a:srgbClr val="000000"/>
                </a:solidFill>
              </a:rPr>
              <a:t>Now, the functional drinks production and development based on plant raw materials, as well as fortified drinks is a relevant and promising industry.</a:t>
            </a:r>
          </a:p>
          <a:p>
            <a:pPr indent="457200" algn="just">
              <a:defRPr/>
            </a:pPr>
            <a:r>
              <a:rPr lang="en-US" sz="2000" dirty="0">
                <a:solidFill>
                  <a:srgbClr val="000000"/>
                </a:solidFill>
              </a:rPr>
              <a:t>This review analyzes the world market for functional non-alcoholic and low-alcohol drinks. The leading and prevailing types of beverages on the market, enrichment methods were identified, and the prospects of this direction for the implementation of further developments in this area were shown.</a:t>
            </a:r>
            <a:endParaRPr lang="ru-RU" sz="2000" dirty="0">
              <a:solidFill>
                <a:srgbClr val="000000"/>
              </a:solidFill>
            </a:endParaRPr>
          </a:p>
        </p:txBody>
      </p:sp>
    </p:spTree>
    <p:extLst>
      <p:ext uri="{BB962C8B-B14F-4D97-AF65-F5344CB8AC3E}">
        <p14:creationId xmlns:p14="http://schemas.microsoft.com/office/powerpoint/2010/main" val="284420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solidFill>
                  <a:schemeClr val="bg1"/>
                </a:solidFill>
              </a:rPr>
              <a:t>2</a:t>
            </a:r>
            <a:r>
              <a:rPr lang="ru-RU" dirty="0"/>
              <a:t>5</a:t>
            </a:r>
            <a:endParaRPr lang="en-US" dirty="0"/>
          </a:p>
        </p:txBody>
      </p:sp>
      <p:sp>
        <p:nvSpPr>
          <p:cNvPr id="7" name="Rectangle 2">
            <a:extLst>
              <a:ext uri="{FF2B5EF4-FFF2-40B4-BE49-F238E27FC236}">
                <a16:creationId xmlns:a16="http://schemas.microsoft.com/office/drawing/2014/main" id="{B649E572-D501-4F04-8493-2A39BFFE4A4A}"/>
              </a:ext>
            </a:extLst>
          </p:cNvPr>
          <p:cNvSpPr>
            <a:spLocks noChangeArrowheads="1"/>
          </p:cNvSpPr>
          <p:nvPr/>
        </p:nvSpPr>
        <p:spPr bwMode="auto">
          <a:xfrm>
            <a:off x="360218" y="1104303"/>
            <a:ext cx="8423564"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pPr>
            <a:r>
              <a:rPr lang="en-US" altLang="ru-RU" dirty="0">
                <a:solidFill>
                  <a:srgbClr val="000000"/>
                </a:solidFill>
                <a:latin typeface="Times New Roman" panose="02020603050405020304" pitchFamily="18" charset="0"/>
                <a:cs typeface="Times New Roman" panose="02020603050405020304" pitchFamily="18" charset="0"/>
              </a:rPr>
              <a:t>Today, among the existing groups of functional food products, functional drinks demonstrate the most rapid growth on the market.</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73D014C2-05E8-475B-AC49-A84D0B87116B}"/>
              </a:ext>
            </a:extLst>
          </p:cNvPr>
          <p:cNvSpPr txBox="1"/>
          <p:nvPr/>
        </p:nvSpPr>
        <p:spPr>
          <a:xfrm>
            <a:off x="240145" y="3429000"/>
            <a:ext cx="8511556" cy="3058979"/>
          </a:xfrm>
          <a:prstGeom prst="rect">
            <a:avLst/>
          </a:prstGeom>
          <a:noFill/>
        </p:spPr>
        <p:txBody>
          <a:bodyPr wrap="square">
            <a:spAutoFit/>
          </a:bodyPr>
          <a:lstStyle/>
          <a:p>
            <a:pPr indent="450215" algn="just">
              <a:lnSpc>
                <a:spcPct val="150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soft drinks market is one of the most innovative and dynamically developing segments of the food industry. Around 8,300 new soft drinks were launched globally in 2017. Market research data show that the leaders in the production and sale of PV are Japan, North America and Western Europe.</a:t>
            </a:r>
          </a:p>
          <a:p>
            <a:pPr indent="450215" algn="just">
              <a:lnSpc>
                <a:spcPct val="150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According to the forecasts of </a:t>
            </a:r>
            <a:r>
              <a:rPr lang="en-US"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GlobalIndustryAnalysts</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Inc, the global market of functional drinks by 2024 will exceed 195 billion dollars. The trend towards consumption is increasing by 5-20% annually.</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1A56ED4C-2453-4017-BA99-D7556FEB32E6}"/>
              </a:ext>
            </a:extLst>
          </p:cNvPr>
          <p:cNvGraphicFramePr>
            <a:graphicFrameLocks noGrp="1"/>
          </p:cNvGraphicFramePr>
          <p:nvPr>
            <p:extLst>
              <p:ext uri="{D42A27DB-BD31-4B8C-83A1-F6EECF244321}">
                <p14:modId xmlns:p14="http://schemas.microsoft.com/office/powerpoint/2010/main" val="3796326061"/>
              </p:ext>
            </p:extLst>
          </p:nvPr>
        </p:nvGraphicFramePr>
        <p:xfrm>
          <a:off x="1589103" y="2044522"/>
          <a:ext cx="5237826" cy="1242060"/>
        </p:xfrm>
        <a:graphic>
          <a:graphicData uri="http://schemas.openxmlformats.org/drawingml/2006/table">
            <a:tbl>
              <a:tblPr>
                <a:tableStyleId>{5C22544A-7EE6-4342-B048-85BDC9FD1C3A}</a:tableStyleId>
              </a:tblPr>
              <a:tblGrid>
                <a:gridCol w="1745942">
                  <a:extLst>
                    <a:ext uri="{9D8B030D-6E8A-4147-A177-3AD203B41FA5}">
                      <a16:colId xmlns:a16="http://schemas.microsoft.com/office/drawing/2014/main" val="1051329213"/>
                    </a:ext>
                  </a:extLst>
                </a:gridCol>
                <a:gridCol w="1745942">
                  <a:extLst>
                    <a:ext uri="{9D8B030D-6E8A-4147-A177-3AD203B41FA5}">
                      <a16:colId xmlns:a16="http://schemas.microsoft.com/office/drawing/2014/main" val="8473134"/>
                    </a:ext>
                  </a:extLst>
                </a:gridCol>
                <a:gridCol w="1745942">
                  <a:extLst>
                    <a:ext uri="{9D8B030D-6E8A-4147-A177-3AD203B41FA5}">
                      <a16:colId xmlns:a16="http://schemas.microsoft.com/office/drawing/2014/main" val="137820220"/>
                    </a:ext>
                  </a:extLst>
                </a:gridCol>
              </a:tblGrid>
              <a:tr h="182880">
                <a:tc>
                  <a:txBody>
                    <a:bodyPr/>
                    <a:lstStyle/>
                    <a:p>
                      <a:pPr algn="ctr" fontAlgn="b"/>
                      <a:r>
                        <a:rPr lang="en-US" sz="1600" u="none" strike="noStrike" dirty="0">
                          <a:effectLst/>
                        </a:rPr>
                        <a:t>Products </a:t>
                      </a:r>
                      <a:endParaRPr lang="en-US" sz="16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tc>
                  <a:txBody>
                    <a:bodyPr/>
                    <a:lstStyle/>
                    <a:p>
                      <a:pPr algn="ctr" fontAlgn="b"/>
                      <a:r>
                        <a:rPr lang="en-US" sz="1600" u="none" strike="noStrike" dirty="0">
                          <a:effectLst/>
                        </a:rPr>
                        <a:t>Sales volume, USD billion</a:t>
                      </a:r>
                      <a:endParaRPr lang="en-US" sz="16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tc>
                  <a:txBody>
                    <a:bodyPr/>
                    <a:lstStyle/>
                    <a:p>
                      <a:pPr algn="ctr" fontAlgn="b"/>
                      <a:r>
                        <a:rPr lang="en-US" sz="1600" u="none" strike="noStrike" dirty="0">
                          <a:effectLst/>
                        </a:rPr>
                        <a:t>Market share</a:t>
                      </a:r>
                      <a:endParaRPr lang="en-US" sz="16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extLst>
                  <a:ext uri="{0D108BD9-81ED-4DB2-BD59-A6C34878D82A}">
                    <a16:rowId xmlns:a16="http://schemas.microsoft.com/office/drawing/2014/main" val="3309357155"/>
                  </a:ext>
                </a:extLst>
              </a:tr>
              <a:tr h="182880">
                <a:tc>
                  <a:txBody>
                    <a:bodyPr/>
                    <a:lstStyle/>
                    <a:p>
                      <a:pPr algn="ctr" fontAlgn="b"/>
                      <a:r>
                        <a:rPr lang="en-US" sz="1600" u="none" strike="noStrike">
                          <a:effectLst/>
                        </a:rPr>
                        <a:t>Functional products </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ru-RU" sz="1600" u="none" strike="noStrike">
                          <a:effectLst/>
                        </a:rPr>
                        <a:t>40</a:t>
                      </a:r>
                      <a:endParaRPr lang="ru-RU"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dirty="0">
                          <a:effectLst/>
                        </a:rPr>
                        <a:t>3% packaged food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76173681"/>
                  </a:ext>
                </a:extLst>
              </a:tr>
              <a:tr h="182880">
                <a:tc>
                  <a:txBody>
                    <a:bodyPr/>
                    <a:lstStyle/>
                    <a:p>
                      <a:pPr algn="ctr" fontAlgn="b"/>
                      <a:r>
                        <a:rPr lang="en-US" sz="1600" u="none" strike="noStrike">
                          <a:effectLst/>
                        </a:rPr>
                        <a:t>Functional drinks</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ru-RU" sz="1600" u="none" strike="noStrike">
                          <a:effectLst/>
                        </a:rPr>
                        <a:t>43</a:t>
                      </a:r>
                      <a:endParaRPr lang="ru-RU"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dirty="0">
                          <a:effectLst/>
                        </a:rPr>
                        <a:t>11% of the total beverage market</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93927042"/>
                  </a:ext>
                </a:extLst>
              </a:tr>
            </a:tbl>
          </a:graphicData>
        </a:graphic>
      </p:graphicFrame>
    </p:spTree>
    <p:extLst>
      <p:ext uri="{BB962C8B-B14F-4D97-AF65-F5344CB8AC3E}">
        <p14:creationId xmlns:p14="http://schemas.microsoft.com/office/powerpoint/2010/main" val="150515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ru-RU" dirty="0">
                <a:solidFill>
                  <a:schemeClr val="bg1"/>
                </a:solidFill>
              </a:rPr>
              <a:t>3</a:t>
            </a:r>
            <a:r>
              <a:rPr lang="ru-RU" dirty="0"/>
              <a:t>5</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9" name="Диаграмма 8">
            <a:extLst>
              <a:ext uri="{FF2B5EF4-FFF2-40B4-BE49-F238E27FC236}">
                <a16:creationId xmlns:a16="http://schemas.microsoft.com/office/drawing/2014/main" id="{34313E50-AB8D-4FDC-8FE0-E4B983B297FC}"/>
              </a:ext>
            </a:extLst>
          </p:cNvPr>
          <p:cNvGraphicFramePr>
            <a:graphicFrameLocks/>
          </p:cNvGraphicFramePr>
          <p:nvPr>
            <p:extLst>
              <p:ext uri="{D42A27DB-BD31-4B8C-83A1-F6EECF244321}">
                <p14:modId xmlns:p14="http://schemas.microsoft.com/office/powerpoint/2010/main" val="2670648762"/>
              </p:ext>
            </p:extLst>
          </p:nvPr>
        </p:nvGraphicFramePr>
        <p:xfrm>
          <a:off x="142044" y="914463"/>
          <a:ext cx="8904302" cy="5823684"/>
        </p:xfrm>
        <a:graphic>
          <a:graphicData uri="http://schemas.openxmlformats.org/drawingml/2006/chart">
            <c:chart xmlns:c="http://schemas.openxmlformats.org/drawingml/2006/chart" xmlns:r="http://schemas.openxmlformats.org/officeDocument/2006/relationships" r:id="rId2"/>
          </a:graphicData>
        </a:graphic>
      </p:graphicFrame>
      <p:sp>
        <p:nvSpPr>
          <p:cNvPr id="2" name="Прямоугольник 1">
            <a:extLst>
              <a:ext uri="{FF2B5EF4-FFF2-40B4-BE49-F238E27FC236}">
                <a16:creationId xmlns:a16="http://schemas.microsoft.com/office/drawing/2014/main" id="{CE9C6C94-F219-4513-ABE7-BC3A378CC126}"/>
              </a:ext>
            </a:extLst>
          </p:cNvPr>
          <p:cNvSpPr/>
          <p:nvPr/>
        </p:nvSpPr>
        <p:spPr>
          <a:xfrm>
            <a:off x="4927285" y="1482579"/>
            <a:ext cx="3923931" cy="5255564"/>
          </a:xfrm>
          <a:prstGeom prst="rect">
            <a:avLst/>
          </a:prstGeom>
          <a:solidFill>
            <a:schemeClr val="bg2"/>
          </a:solidFill>
        </p:spPr>
        <p:style>
          <a:lnRef idx="1">
            <a:schemeClr val="accent6"/>
          </a:lnRef>
          <a:fillRef idx="2">
            <a:schemeClr val="accent6"/>
          </a:fillRef>
          <a:effectRef idx="1">
            <a:schemeClr val="accent6"/>
          </a:effectRef>
          <a:fontRef idx="minor">
            <a:schemeClr val="dk1"/>
          </a:fontRef>
        </p:style>
        <p:txBody>
          <a:bodyPr rtlCol="0" anchor="ctr"/>
          <a:lstStyle/>
          <a:p>
            <a:endParaRPr lang="ru-RU" sz="1200" dirty="0"/>
          </a:p>
          <a:p>
            <a:r>
              <a:rPr lang="en-US" sz="1200" dirty="0" err="1"/>
              <a:t>Uzvars</a:t>
            </a:r>
            <a:endParaRPr lang="ru-RU" sz="1200" dirty="0"/>
          </a:p>
          <a:p>
            <a:endParaRPr lang="ru-RU" sz="1200" dirty="0"/>
          </a:p>
          <a:p>
            <a:r>
              <a:rPr lang="en-US" sz="1200" dirty="0"/>
              <a:t>Carbonated drinks with unusual flavors</a:t>
            </a:r>
            <a:endParaRPr lang="ru-RU" sz="1200" dirty="0"/>
          </a:p>
          <a:p>
            <a:endParaRPr lang="ru-RU" sz="1200" dirty="0"/>
          </a:p>
          <a:p>
            <a:r>
              <a:rPr lang="en-US" sz="1200" dirty="0"/>
              <a:t>Functional syrups</a:t>
            </a:r>
            <a:endParaRPr lang="ru-RU" sz="1200" dirty="0"/>
          </a:p>
          <a:p>
            <a:endParaRPr lang="ru-RU" sz="1200" dirty="0"/>
          </a:p>
          <a:p>
            <a:r>
              <a:rPr lang="en-US" sz="1200" dirty="0"/>
              <a:t>Functional drinks (</a:t>
            </a:r>
            <a:r>
              <a:rPr lang="en-US" sz="1200" dirty="0" err="1"/>
              <a:t>biolimonads</a:t>
            </a:r>
            <a:r>
              <a:rPr lang="en-US" sz="1200" dirty="0"/>
              <a:t>, soft and low alcohol, non-carbonated drinks, herbal drinks)</a:t>
            </a:r>
            <a:endParaRPr lang="ru-RU" sz="1200" dirty="0"/>
          </a:p>
          <a:p>
            <a:endParaRPr lang="ru-RU" sz="1200" dirty="0"/>
          </a:p>
          <a:p>
            <a:r>
              <a:rPr lang="en-US" sz="1200" dirty="0"/>
              <a:t>Beverage concentrates, dry extracts</a:t>
            </a:r>
            <a:endParaRPr lang="ru-RU" sz="1200" dirty="0"/>
          </a:p>
          <a:p>
            <a:endParaRPr lang="ru-RU" sz="1200" dirty="0"/>
          </a:p>
          <a:p>
            <a:r>
              <a:rPr lang="en-US" sz="1200" dirty="0"/>
              <a:t>Juices</a:t>
            </a:r>
          </a:p>
          <a:p>
            <a:endParaRPr lang="ru-RU" sz="1200" dirty="0"/>
          </a:p>
          <a:p>
            <a:r>
              <a:rPr lang="en-US" sz="1200" dirty="0"/>
              <a:t>Phyto cocktails</a:t>
            </a:r>
          </a:p>
          <a:p>
            <a:endParaRPr lang="ru-RU" sz="1200" dirty="0"/>
          </a:p>
          <a:p>
            <a:r>
              <a:rPr lang="en-US" sz="1200" dirty="0"/>
              <a:t>Non-alcoholic balms</a:t>
            </a:r>
          </a:p>
          <a:p>
            <a:endParaRPr lang="ru-RU" sz="1200" dirty="0"/>
          </a:p>
          <a:p>
            <a:r>
              <a:rPr lang="en-US" sz="1200" dirty="0" err="1"/>
              <a:t>Sbitney</a:t>
            </a:r>
            <a:endParaRPr lang="en-US" sz="1200" dirty="0"/>
          </a:p>
          <a:p>
            <a:endParaRPr lang="ru-RU" sz="1200" dirty="0"/>
          </a:p>
          <a:p>
            <a:r>
              <a:rPr lang="en-US" sz="1200" dirty="0"/>
              <a:t>Kvass</a:t>
            </a:r>
          </a:p>
          <a:p>
            <a:endParaRPr lang="ru-RU" sz="1200" dirty="0"/>
          </a:p>
          <a:p>
            <a:r>
              <a:rPr lang="en-US" sz="1200" dirty="0"/>
              <a:t>Basics for fruit drinks</a:t>
            </a:r>
          </a:p>
          <a:p>
            <a:endParaRPr lang="ru-RU" sz="1200" dirty="0"/>
          </a:p>
          <a:p>
            <a:r>
              <a:rPr lang="en-US" sz="1200" dirty="0"/>
              <a:t>Extracts (</a:t>
            </a:r>
            <a:r>
              <a:rPr lang="en-US" sz="1200" dirty="0" err="1"/>
              <a:t>hydralates</a:t>
            </a:r>
            <a:r>
              <a:rPr lang="en-US" sz="1200" dirty="0"/>
              <a:t>)</a:t>
            </a:r>
          </a:p>
          <a:p>
            <a:endParaRPr lang="ru-RU" sz="1200" dirty="0"/>
          </a:p>
          <a:p>
            <a:r>
              <a:rPr lang="en-US" sz="1200" dirty="0"/>
              <a:t>Energy drinks</a:t>
            </a:r>
          </a:p>
          <a:p>
            <a:endParaRPr lang="ru-RU" sz="1200" dirty="0"/>
          </a:p>
          <a:p>
            <a:r>
              <a:rPr lang="en-US" sz="1200" dirty="0"/>
              <a:t>Tea drinks</a:t>
            </a:r>
            <a:endParaRPr lang="ru-RU" sz="1200" dirty="0"/>
          </a:p>
          <a:p>
            <a:endParaRPr lang="ru-RU" sz="1200" dirty="0"/>
          </a:p>
          <a:p>
            <a:endParaRPr lang="ru-RU" sz="1400" dirty="0"/>
          </a:p>
        </p:txBody>
      </p:sp>
    </p:spTree>
    <p:extLst>
      <p:ext uri="{BB962C8B-B14F-4D97-AF65-F5344CB8AC3E}">
        <p14:creationId xmlns:p14="http://schemas.microsoft.com/office/powerpoint/2010/main" val="279669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ru-RU" dirty="0">
                <a:solidFill>
                  <a:schemeClr val="bg1"/>
                </a:solidFill>
              </a:rPr>
              <a:t>4</a:t>
            </a:r>
            <a:r>
              <a:rPr lang="ru-RU" dirty="0"/>
              <a:t>5</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5" name="Диаграмма 4">
            <a:extLst>
              <a:ext uri="{FF2B5EF4-FFF2-40B4-BE49-F238E27FC236}">
                <a16:creationId xmlns:a16="http://schemas.microsoft.com/office/drawing/2014/main" id="{890E5AF9-94B2-4A5E-B5BB-4C1BCABDBE14}"/>
              </a:ext>
            </a:extLst>
          </p:cNvPr>
          <p:cNvGraphicFramePr>
            <a:graphicFrameLocks/>
          </p:cNvGraphicFramePr>
          <p:nvPr>
            <p:extLst>
              <p:ext uri="{D42A27DB-BD31-4B8C-83A1-F6EECF244321}">
                <p14:modId xmlns:p14="http://schemas.microsoft.com/office/powerpoint/2010/main" val="1956024507"/>
              </p:ext>
            </p:extLst>
          </p:nvPr>
        </p:nvGraphicFramePr>
        <p:xfrm>
          <a:off x="701336" y="1526962"/>
          <a:ext cx="7741328" cy="42523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0246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ru-RU" dirty="0">
                <a:solidFill>
                  <a:schemeClr val="bg1"/>
                </a:solidFill>
              </a:rPr>
              <a:t>5</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5" name="Диаграмма 4">
            <a:extLst>
              <a:ext uri="{FF2B5EF4-FFF2-40B4-BE49-F238E27FC236}">
                <a16:creationId xmlns:a16="http://schemas.microsoft.com/office/drawing/2014/main" id="{E51C8737-689E-450B-BCD3-F52F7B0BAE20}"/>
              </a:ext>
            </a:extLst>
          </p:cNvPr>
          <p:cNvGraphicFramePr>
            <a:graphicFrameLocks/>
          </p:cNvGraphicFramePr>
          <p:nvPr>
            <p:extLst>
              <p:ext uri="{D42A27DB-BD31-4B8C-83A1-F6EECF244321}">
                <p14:modId xmlns:p14="http://schemas.microsoft.com/office/powerpoint/2010/main" val="1352133099"/>
              </p:ext>
            </p:extLst>
          </p:nvPr>
        </p:nvGraphicFramePr>
        <p:xfrm>
          <a:off x="240145" y="932168"/>
          <a:ext cx="8752935" cy="578727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7B8C6F2D-C07F-4EAB-B381-23E882CF0967}"/>
              </a:ext>
            </a:extLst>
          </p:cNvPr>
          <p:cNvSpPr txBox="1"/>
          <p:nvPr/>
        </p:nvSpPr>
        <p:spPr>
          <a:xfrm>
            <a:off x="534880" y="5325667"/>
            <a:ext cx="2679375" cy="1200329"/>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ru-RU" sz="1200" dirty="0" err="1"/>
              <a:t>drinks</a:t>
            </a:r>
            <a:r>
              <a:rPr lang="ru-RU" sz="1200" dirty="0"/>
              <a:t> </a:t>
            </a:r>
            <a:r>
              <a:rPr lang="ru-RU" sz="1200" dirty="0" err="1"/>
              <a:t>in</a:t>
            </a:r>
            <a:r>
              <a:rPr lang="ru-RU" sz="1200" dirty="0"/>
              <a:t> </a:t>
            </a:r>
            <a:r>
              <a:rPr lang="ru-RU" sz="1200" dirty="0" err="1"/>
              <a:t>the</a:t>
            </a:r>
            <a:r>
              <a:rPr lang="ru-RU" sz="1200" dirty="0"/>
              <a:t> </a:t>
            </a:r>
            <a:r>
              <a:rPr lang="ru-RU" sz="1200" dirty="0" err="1"/>
              <a:t>form</a:t>
            </a:r>
            <a:r>
              <a:rPr lang="ru-RU" sz="1200" dirty="0"/>
              <a:t> </a:t>
            </a:r>
            <a:r>
              <a:rPr lang="ru-RU" sz="1200" dirty="0" err="1"/>
              <a:t>of</a:t>
            </a:r>
            <a:r>
              <a:rPr lang="ru-RU" sz="1200" dirty="0"/>
              <a:t> </a:t>
            </a:r>
            <a:r>
              <a:rPr lang="ru-RU" sz="1200" dirty="0" err="1"/>
              <a:t>tablets</a:t>
            </a:r>
            <a:endParaRPr lang="ru-RU" sz="1200" dirty="0"/>
          </a:p>
          <a:p>
            <a:r>
              <a:rPr lang="ru-RU" sz="1200" dirty="0"/>
              <a:t>(</a:t>
            </a:r>
            <a:r>
              <a:rPr lang="ru-RU" sz="1200" dirty="0" err="1"/>
              <a:t>with</a:t>
            </a:r>
            <a:r>
              <a:rPr lang="ru-RU" sz="1200" dirty="0"/>
              <a:t> </a:t>
            </a:r>
            <a:r>
              <a:rPr lang="ru-RU" sz="1200" dirty="0" err="1"/>
              <a:t>vitamins</a:t>
            </a:r>
            <a:r>
              <a:rPr lang="ru-RU" sz="1200" dirty="0"/>
              <a:t> </a:t>
            </a:r>
            <a:r>
              <a:rPr lang="ru-RU" sz="1200" dirty="0" err="1"/>
              <a:t>and</a:t>
            </a:r>
            <a:r>
              <a:rPr lang="ru-RU" sz="1200" dirty="0"/>
              <a:t> </a:t>
            </a:r>
            <a:r>
              <a:rPr lang="ru-RU" sz="1200" dirty="0" err="1"/>
              <a:t>minerals</a:t>
            </a:r>
            <a:r>
              <a:rPr lang="ru-RU" sz="1200" dirty="0"/>
              <a:t>)</a:t>
            </a:r>
          </a:p>
          <a:p>
            <a:endParaRPr lang="ru-RU" sz="1200" dirty="0"/>
          </a:p>
          <a:p>
            <a:endParaRPr lang="ru-RU" sz="1200" dirty="0"/>
          </a:p>
          <a:p>
            <a:r>
              <a:rPr lang="ru-RU" sz="1200" dirty="0"/>
              <a:t>"</a:t>
            </a:r>
            <a:r>
              <a:rPr lang="ru-RU" sz="1200" dirty="0" err="1"/>
              <a:t>Energy</a:t>
            </a:r>
            <a:r>
              <a:rPr lang="ru-RU" sz="1200" dirty="0"/>
              <a:t> (</a:t>
            </a:r>
            <a:r>
              <a:rPr lang="ru-RU" sz="1200" dirty="0" err="1"/>
              <a:t>easily</a:t>
            </a:r>
            <a:r>
              <a:rPr lang="ru-RU" sz="1200" dirty="0"/>
              <a:t> </a:t>
            </a:r>
            <a:r>
              <a:rPr lang="ru-RU" sz="1200" dirty="0" err="1"/>
              <a:t>digestible</a:t>
            </a:r>
            <a:r>
              <a:rPr lang="ru-RU" sz="1200" dirty="0"/>
              <a:t> </a:t>
            </a:r>
            <a:r>
              <a:rPr lang="ru-RU" sz="1200" dirty="0" err="1"/>
              <a:t>hydrocarbons</a:t>
            </a:r>
            <a:r>
              <a:rPr lang="ru-RU" sz="1200" dirty="0"/>
              <a:t>,</a:t>
            </a:r>
          </a:p>
          <a:p>
            <a:r>
              <a:rPr lang="ru-RU" sz="1200" dirty="0"/>
              <a:t>  </a:t>
            </a:r>
            <a:r>
              <a:rPr lang="ru-RU" sz="1200" dirty="0" err="1"/>
              <a:t>biostimulants</a:t>
            </a:r>
            <a:r>
              <a:rPr lang="ru-RU" sz="1200" dirty="0"/>
              <a:t> (</a:t>
            </a:r>
            <a:r>
              <a:rPr lang="ru-RU" sz="1200" dirty="0" err="1"/>
              <a:t>caffeine</a:t>
            </a:r>
            <a:r>
              <a:rPr lang="ru-RU" sz="1200" dirty="0"/>
              <a:t>) "</a:t>
            </a:r>
          </a:p>
        </p:txBody>
      </p:sp>
      <p:sp>
        <p:nvSpPr>
          <p:cNvPr id="11" name="TextBox 10">
            <a:extLst>
              <a:ext uri="{FF2B5EF4-FFF2-40B4-BE49-F238E27FC236}">
                <a16:creationId xmlns:a16="http://schemas.microsoft.com/office/drawing/2014/main" id="{09EB765B-11F5-4FCC-966A-75CD225E5B28}"/>
              </a:ext>
            </a:extLst>
          </p:cNvPr>
          <p:cNvSpPr txBox="1"/>
          <p:nvPr/>
        </p:nvSpPr>
        <p:spPr>
          <a:xfrm>
            <a:off x="3424292" y="5334447"/>
            <a:ext cx="2679375" cy="138499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ru-RU" sz="1200" dirty="0"/>
              <a:t>"</a:t>
            </a:r>
            <a:r>
              <a:rPr lang="ru-RU" sz="1200" dirty="0" err="1"/>
              <a:t>Isotonic</a:t>
            </a:r>
            <a:r>
              <a:rPr lang="ru-RU" sz="1200" dirty="0"/>
              <a:t> </a:t>
            </a:r>
            <a:r>
              <a:rPr lang="ru-RU" sz="1200" dirty="0" err="1"/>
              <a:t>drinks</a:t>
            </a:r>
            <a:r>
              <a:rPr lang="ru-RU" sz="1200" dirty="0"/>
              <a:t> (</a:t>
            </a:r>
            <a:r>
              <a:rPr lang="ru-RU" sz="1200" dirty="0" err="1"/>
              <a:t>vitamin</a:t>
            </a:r>
            <a:r>
              <a:rPr lang="ru-RU" sz="1200" dirty="0"/>
              <a:t> C, </a:t>
            </a:r>
            <a:r>
              <a:rPr lang="ru-RU" sz="1200" dirty="0" err="1"/>
              <a:t>aspartame</a:t>
            </a:r>
            <a:r>
              <a:rPr lang="ru-RU" sz="1200" dirty="0"/>
              <a:t>, </a:t>
            </a:r>
            <a:r>
              <a:rPr lang="ru-RU" sz="1200" dirty="0" err="1"/>
              <a:t>beta</a:t>
            </a:r>
            <a:r>
              <a:rPr lang="ru-RU" sz="1200" dirty="0"/>
              <a:t> </a:t>
            </a:r>
            <a:r>
              <a:rPr lang="ru-RU" sz="1200" dirty="0" err="1"/>
              <a:t>carotene</a:t>
            </a:r>
            <a:r>
              <a:rPr lang="ru-RU" sz="1200" dirty="0"/>
              <a:t>, B5, B6, B12, PP - </a:t>
            </a:r>
            <a:r>
              <a:rPr lang="ru-RU" sz="1200" dirty="0" err="1"/>
              <a:t>nicotinic</a:t>
            </a:r>
            <a:r>
              <a:rPr lang="ru-RU" sz="1200" dirty="0"/>
              <a:t> </a:t>
            </a:r>
            <a:r>
              <a:rPr lang="ru-RU" sz="1200" dirty="0" err="1"/>
              <a:t>acid</a:t>
            </a:r>
            <a:r>
              <a:rPr lang="ru-RU" sz="1200" dirty="0"/>
              <a:t>) "</a:t>
            </a:r>
          </a:p>
          <a:p>
            <a:endParaRPr lang="ru-RU" sz="1200" dirty="0"/>
          </a:p>
          <a:p>
            <a:r>
              <a:rPr lang="ru-RU" sz="1200" dirty="0"/>
              <a:t>"</a:t>
            </a:r>
            <a:r>
              <a:rPr lang="ru-RU" sz="1200" dirty="0" err="1"/>
              <a:t>Health</a:t>
            </a:r>
            <a:r>
              <a:rPr lang="en-US" sz="1200" dirty="0" err="1"/>
              <a:t>sDrink|Wellness</a:t>
            </a:r>
            <a:r>
              <a:rPr lang="ru-RU" sz="1200" dirty="0"/>
              <a:t> (A, C, E, </a:t>
            </a:r>
            <a:r>
              <a:rPr lang="ru-RU" sz="1200" dirty="0" err="1"/>
              <a:t>food</a:t>
            </a:r>
            <a:r>
              <a:rPr lang="ru-RU" sz="1200" dirty="0"/>
              <a:t>.</a:t>
            </a:r>
          </a:p>
          <a:p>
            <a:r>
              <a:rPr lang="ru-RU" sz="1200" dirty="0" err="1"/>
              <a:t>fibers</a:t>
            </a:r>
            <a:r>
              <a:rPr lang="ru-RU" sz="1200" dirty="0"/>
              <a:t>, </a:t>
            </a:r>
            <a:r>
              <a:rPr lang="ru-RU" sz="1200" dirty="0" err="1"/>
              <a:t>plant</a:t>
            </a:r>
            <a:r>
              <a:rPr lang="ru-RU" sz="1200" dirty="0"/>
              <a:t> </a:t>
            </a:r>
            <a:r>
              <a:rPr lang="ru-RU" sz="1200" dirty="0" err="1"/>
              <a:t>extracts</a:t>
            </a:r>
            <a:r>
              <a:rPr lang="ru-RU" sz="1200" dirty="0"/>
              <a:t>, </a:t>
            </a:r>
            <a:r>
              <a:rPr lang="ru-RU" sz="1200" dirty="0" err="1"/>
              <a:t>juice</a:t>
            </a:r>
            <a:r>
              <a:rPr lang="ru-RU" sz="1200" dirty="0"/>
              <a:t> </a:t>
            </a:r>
            <a:r>
              <a:rPr lang="ru-RU" sz="1200" dirty="0" err="1"/>
              <a:t>and</a:t>
            </a:r>
            <a:r>
              <a:rPr lang="ru-RU" sz="1200" dirty="0"/>
              <a:t> </a:t>
            </a:r>
            <a:r>
              <a:rPr lang="ru-RU" sz="1200" dirty="0" err="1"/>
              <a:t>milk</a:t>
            </a:r>
            <a:r>
              <a:rPr lang="ru-RU" sz="1200" dirty="0"/>
              <a:t> </a:t>
            </a:r>
            <a:r>
              <a:rPr lang="ru-RU" sz="1200" dirty="0" err="1"/>
              <a:t>bases</a:t>
            </a:r>
            <a:r>
              <a:rPr lang="ru-RU" sz="1200" dirty="0"/>
              <a:t>) "</a:t>
            </a:r>
          </a:p>
        </p:txBody>
      </p:sp>
      <p:sp>
        <p:nvSpPr>
          <p:cNvPr id="12" name="TextBox 11">
            <a:extLst>
              <a:ext uri="{FF2B5EF4-FFF2-40B4-BE49-F238E27FC236}">
                <a16:creationId xmlns:a16="http://schemas.microsoft.com/office/drawing/2014/main" id="{766FB076-A753-4090-8C1E-4B75F1B7EDDC}"/>
              </a:ext>
            </a:extLst>
          </p:cNvPr>
          <p:cNvSpPr txBox="1"/>
          <p:nvPr/>
        </p:nvSpPr>
        <p:spPr>
          <a:xfrm>
            <a:off x="6285996" y="5325666"/>
            <a:ext cx="2679375" cy="1015663"/>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ru-RU" sz="1200" dirty="0"/>
              <a:t>"</a:t>
            </a:r>
            <a:r>
              <a:rPr lang="ru-RU" sz="1200" dirty="0" err="1"/>
              <a:t>sports</a:t>
            </a:r>
            <a:r>
              <a:rPr lang="ru-RU" sz="1200" dirty="0"/>
              <a:t> </a:t>
            </a:r>
            <a:r>
              <a:rPr lang="ru-RU" sz="1200" dirty="0" err="1"/>
              <a:t>drinks</a:t>
            </a:r>
            <a:r>
              <a:rPr lang="en-US" sz="1200" dirty="0"/>
              <a:t> </a:t>
            </a:r>
            <a:r>
              <a:rPr lang="ru-RU" sz="1200" dirty="0"/>
              <a:t>(</a:t>
            </a:r>
            <a:r>
              <a:rPr lang="ru-RU" sz="1200" dirty="0" err="1"/>
              <a:t>min</a:t>
            </a:r>
            <a:r>
              <a:rPr lang="ru-RU" sz="1200" dirty="0"/>
              <a:t>. </a:t>
            </a:r>
            <a:r>
              <a:rPr lang="ru-RU" sz="1200" dirty="0" err="1"/>
              <a:t>in-va</a:t>
            </a:r>
            <a:r>
              <a:rPr lang="ru-RU" sz="1200" dirty="0"/>
              <a:t>, </a:t>
            </a:r>
            <a:r>
              <a:rPr lang="ru-RU" sz="1200" dirty="0" err="1"/>
              <a:t>vitamins</a:t>
            </a:r>
            <a:r>
              <a:rPr lang="ru-RU" sz="1200" dirty="0"/>
              <a:t>,</a:t>
            </a:r>
          </a:p>
          <a:p>
            <a:r>
              <a:rPr lang="ru-RU" sz="1200" dirty="0" err="1"/>
              <a:t>low-calorie</a:t>
            </a:r>
            <a:r>
              <a:rPr lang="ru-RU" sz="1200" dirty="0"/>
              <a:t>) "</a:t>
            </a:r>
          </a:p>
          <a:p>
            <a:endParaRPr lang="en-US" sz="1200" dirty="0"/>
          </a:p>
          <a:p>
            <a:endParaRPr lang="ru-RU" sz="1200" dirty="0"/>
          </a:p>
          <a:p>
            <a:r>
              <a:rPr lang="ru-RU" sz="1200" dirty="0" err="1"/>
              <a:t>Nutraceutical</a:t>
            </a:r>
            <a:endParaRPr lang="ru-RU" sz="1200" dirty="0"/>
          </a:p>
        </p:txBody>
      </p:sp>
    </p:spTree>
    <p:extLst>
      <p:ext uri="{BB962C8B-B14F-4D97-AF65-F5344CB8AC3E}">
        <p14:creationId xmlns:p14="http://schemas.microsoft.com/office/powerpoint/2010/main" val="590383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ru-RU" dirty="0">
                <a:solidFill>
                  <a:schemeClr val="bg1"/>
                </a:solidFill>
              </a:rPr>
              <a:t>6</a:t>
            </a:r>
            <a:r>
              <a:rPr lang="ru-RU" dirty="0"/>
              <a:t>5</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graphicFrame>
        <p:nvGraphicFramePr>
          <p:cNvPr id="5" name="Диаграмма 4">
            <a:extLst>
              <a:ext uri="{FF2B5EF4-FFF2-40B4-BE49-F238E27FC236}">
                <a16:creationId xmlns:a16="http://schemas.microsoft.com/office/drawing/2014/main" id="{20373B3F-FF9D-4CCA-960B-C38605DC5649}"/>
              </a:ext>
            </a:extLst>
          </p:cNvPr>
          <p:cNvGraphicFramePr>
            <a:graphicFrameLocks/>
          </p:cNvGraphicFramePr>
          <p:nvPr>
            <p:extLst>
              <p:ext uri="{D42A27DB-BD31-4B8C-83A1-F6EECF244321}">
                <p14:modId xmlns:p14="http://schemas.microsoft.com/office/powerpoint/2010/main" val="1100769751"/>
              </p:ext>
            </p:extLst>
          </p:nvPr>
        </p:nvGraphicFramePr>
        <p:xfrm>
          <a:off x="86224" y="707384"/>
          <a:ext cx="9166860" cy="636651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497AB7E-8AEC-48DE-B1EF-279E65B4F826}"/>
              </a:ext>
            </a:extLst>
          </p:cNvPr>
          <p:cNvSpPr txBox="1"/>
          <p:nvPr/>
        </p:nvSpPr>
        <p:spPr>
          <a:xfrm>
            <a:off x="345670" y="3774128"/>
            <a:ext cx="2679375" cy="286232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200" dirty="0"/>
              <a:t>drinks in the form of tablets (with vit. and </a:t>
            </a:r>
            <a:r>
              <a:rPr lang="en-US" sz="1200" dirty="0" err="1"/>
              <a:t>min.v</a:t>
            </a:r>
            <a:r>
              <a:rPr lang="en-US" sz="1200" dirty="0"/>
              <a:t>-mi)</a:t>
            </a:r>
          </a:p>
          <a:p>
            <a:endParaRPr lang="en-US" sz="1200" dirty="0"/>
          </a:p>
          <a:p>
            <a:endParaRPr lang="en-US" sz="1200" dirty="0"/>
          </a:p>
          <a:p>
            <a:r>
              <a:rPr lang="en-US" sz="1200" dirty="0"/>
              <a:t>"electrolytes to replenish salt</a:t>
            </a:r>
          </a:p>
          <a:p>
            <a:r>
              <a:rPr lang="en-US" sz="1200" dirty="0" err="1"/>
              <a:t>balanka</a:t>
            </a:r>
            <a:r>
              <a:rPr lang="en-US" sz="1200" dirty="0"/>
              <a:t> after training, with ginseng "</a:t>
            </a:r>
          </a:p>
          <a:p>
            <a:endParaRPr lang="en-US" sz="1200" dirty="0"/>
          </a:p>
          <a:p>
            <a:r>
              <a:rPr lang="en-US" sz="1200" dirty="0"/>
              <a:t>"</a:t>
            </a:r>
            <a:r>
              <a:rPr lang="ru-RU" sz="1200" dirty="0" err="1"/>
              <a:t>Health</a:t>
            </a:r>
            <a:r>
              <a:rPr lang="en-US" sz="1200" dirty="0" err="1"/>
              <a:t>sDrink|Wellness</a:t>
            </a:r>
            <a:r>
              <a:rPr lang="ru-RU" sz="1200" dirty="0"/>
              <a:t> (A, C, E, </a:t>
            </a:r>
            <a:r>
              <a:rPr lang="ru-RU" sz="1200" dirty="0" err="1"/>
              <a:t>food</a:t>
            </a:r>
            <a:r>
              <a:rPr lang="ru-RU" sz="1200" dirty="0"/>
              <a:t>.</a:t>
            </a:r>
          </a:p>
          <a:p>
            <a:r>
              <a:rPr lang="ru-RU" sz="1200" dirty="0" err="1"/>
              <a:t>fibers</a:t>
            </a:r>
            <a:r>
              <a:rPr lang="ru-RU" sz="1200" dirty="0"/>
              <a:t>, </a:t>
            </a:r>
            <a:r>
              <a:rPr lang="ru-RU" sz="1200" dirty="0" err="1"/>
              <a:t>plant</a:t>
            </a:r>
            <a:r>
              <a:rPr lang="ru-RU" sz="1200" dirty="0"/>
              <a:t> </a:t>
            </a:r>
            <a:r>
              <a:rPr lang="ru-RU" sz="1200" dirty="0" err="1"/>
              <a:t>extracts</a:t>
            </a:r>
            <a:r>
              <a:rPr lang="ru-RU" sz="1200" dirty="0"/>
              <a:t>, </a:t>
            </a:r>
            <a:r>
              <a:rPr lang="ru-RU" sz="1200" dirty="0" err="1"/>
              <a:t>juice</a:t>
            </a:r>
            <a:r>
              <a:rPr lang="ru-RU" sz="1200" dirty="0"/>
              <a:t> </a:t>
            </a:r>
            <a:r>
              <a:rPr lang="ru-RU" sz="1200" dirty="0" err="1"/>
              <a:t>and</a:t>
            </a:r>
            <a:r>
              <a:rPr lang="ru-RU" sz="1200" dirty="0"/>
              <a:t> </a:t>
            </a:r>
            <a:r>
              <a:rPr lang="ru-RU" sz="1200" dirty="0" err="1"/>
              <a:t>milk</a:t>
            </a:r>
            <a:r>
              <a:rPr lang="ru-RU" sz="1200" dirty="0"/>
              <a:t> </a:t>
            </a:r>
            <a:r>
              <a:rPr lang="ru-RU" sz="1200" dirty="0" err="1"/>
              <a:t>bases</a:t>
            </a:r>
            <a:r>
              <a:rPr lang="ru-RU" sz="1200" dirty="0"/>
              <a:t>) "</a:t>
            </a:r>
          </a:p>
          <a:p>
            <a:endParaRPr lang="en-US" sz="1200" dirty="0"/>
          </a:p>
          <a:p>
            <a:r>
              <a:rPr lang="en-US" sz="1200" dirty="0"/>
              <a:t>Insoluble Fiber Drinks</a:t>
            </a:r>
          </a:p>
          <a:p>
            <a:endParaRPr lang="en-US" sz="1200" dirty="0"/>
          </a:p>
          <a:p>
            <a:endParaRPr lang="en-US" sz="1200" dirty="0"/>
          </a:p>
          <a:p>
            <a:r>
              <a:rPr lang="en-US" sz="1200" dirty="0"/>
              <a:t>Nutraceutical</a:t>
            </a:r>
            <a:endParaRPr lang="ru-RU" sz="1200" dirty="0"/>
          </a:p>
        </p:txBody>
      </p:sp>
      <p:sp>
        <p:nvSpPr>
          <p:cNvPr id="9" name="TextBox 8">
            <a:extLst>
              <a:ext uri="{FF2B5EF4-FFF2-40B4-BE49-F238E27FC236}">
                <a16:creationId xmlns:a16="http://schemas.microsoft.com/office/drawing/2014/main" id="{6A20AEFA-A302-421B-B251-AAB315E8EECA}"/>
              </a:ext>
            </a:extLst>
          </p:cNvPr>
          <p:cNvSpPr txBox="1"/>
          <p:nvPr/>
        </p:nvSpPr>
        <p:spPr>
          <a:xfrm>
            <a:off x="3284491" y="3909111"/>
            <a:ext cx="2834466" cy="212365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200" dirty="0"/>
              <a:t>"Isotonic drinks (C, aspartame, beta carotene, B5, B6, B12, PP) "</a:t>
            </a:r>
          </a:p>
          <a:p>
            <a:endParaRPr lang="en-US" sz="1200" dirty="0"/>
          </a:p>
          <a:p>
            <a:r>
              <a:rPr lang="en-US" sz="1200" dirty="0"/>
              <a:t>"Drink for osmotic pressure 200 </a:t>
            </a:r>
            <a:r>
              <a:rPr lang="en-US" sz="1200" dirty="0" err="1"/>
              <a:t>mOsm</a:t>
            </a:r>
            <a:r>
              <a:rPr lang="en-US" sz="1200" dirty="0"/>
              <a:t> / kg (fluid assimilation) "</a:t>
            </a:r>
          </a:p>
          <a:p>
            <a:endParaRPr lang="en-US" sz="1200" dirty="0"/>
          </a:p>
          <a:p>
            <a:endParaRPr lang="en-US" sz="1200" dirty="0"/>
          </a:p>
          <a:p>
            <a:r>
              <a:rPr lang="en-US" sz="1200" dirty="0"/>
              <a:t>Phytosterol juice</a:t>
            </a:r>
          </a:p>
          <a:p>
            <a:endParaRPr lang="en-US" sz="1200" dirty="0"/>
          </a:p>
          <a:p>
            <a:endParaRPr lang="en-US" sz="1200" dirty="0"/>
          </a:p>
          <a:p>
            <a:r>
              <a:rPr lang="en-US" sz="1200" dirty="0" err="1"/>
              <a:t>Palmariapalmata</a:t>
            </a:r>
            <a:r>
              <a:rPr lang="en-US" sz="1200" dirty="0"/>
              <a:t> Red Algae Drink</a:t>
            </a:r>
          </a:p>
        </p:txBody>
      </p:sp>
      <p:sp>
        <p:nvSpPr>
          <p:cNvPr id="10" name="TextBox 9">
            <a:extLst>
              <a:ext uri="{FF2B5EF4-FFF2-40B4-BE49-F238E27FC236}">
                <a16:creationId xmlns:a16="http://schemas.microsoft.com/office/drawing/2014/main" id="{EADC2925-C267-431B-B94C-DCEB7CBC3A9D}"/>
              </a:ext>
            </a:extLst>
          </p:cNvPr>
          <p:cNvSpPr txBox="1"/>
          <p:nvPr/>
        </p:nvSpPr>
        <p:spPr>
          <a:xfrm>
            <a:off x="6246244" y="3938680"/>
            <a:ext cx="2679375" cy="212365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200" dirty="0"/>
              <a:t>"sports drinks (L-carnitine, vit.) "</a:t>
            </a:r>
          </a:p>
          <a:p>
            <a:endParaRPr lang="en-US" sz="1200" dirty="0"/>
          </a:p>
          <a:p>
            <a:endParaRPr lang="en-US" sz="1200" dirty="0"/>
          </a:p>
          <a:p>
            <a:r>
              <a:rPr lang="en-US" sz="1200" dirty="0"/>
              <a:t>"Energy (easily digestible hydrocarbons,</a:t>
            </a:r>
          </a:p>
          <a:p>
            <a:r>
              <a:rPr lang="en-US" sz="1200" dirty="0"/>
              <a:t> </a:t>
            </a:r>
            <a:r>
              <a:rPr lang="en-US" sz="1200" dirty="0" err="1"/>
              <a:t>biostimulants</a:t>
            </a:r>
            <a:r>
              <a:rPr lang="en-US" sz="1200" dirty="0"/>
              <a:t> (caffeine) "</a:t>
            </a:r>
          </a:p>
          <a:p>
            <a:endParaRPr lang="en-US" sz="1200" dirty="0"/>
          </a:p>
          <a:p>
            <a:endParaRPr lang="en-US" sz="1200" dirty="0"/>
          </a:p>
          <a:p>
            <a:r>
              <a:rPr lang="en-US" sz="1200" dirty="0"/>
              <a:t>Milk drinks</a:t>
            </a:r>
          </a:p>
          <a:p>
            <a:endParaRPr lang="en-US" sz="1200" dirty="0"/>
          </a:p>
          <a:p>
            <a:endParaRPr lang="en-US" sz="1200" dirty="0"/>
          </a:p>
          <a:p>
            <a:r>
              <a:rPr lang="en-US" sz="1200" dirty="0"/>
              <a:t>Inulin drink</a:t>
            </a:r>
          </a:p>
        </p:txBody>
      </p:sp>
    </p:spTree>
    <p:extLst>
      <p:ext uri="{BB962C8B-B14F-4D97-AF65-F5344CB8AC3E}">
        <p14:creationId xmlns:p14="http://schemas.microsoft.com/office/powerpoint/2010/main" val="308686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solidFill>
                  <a:schemeClr val="bg1"/>
                </a:solidFill>
              </a:rPr>
              <a:t>7</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0EC2F674-6375-4CD0-A86F-6CA5A9C13EA3}"/>
              </a:ext>
            </a:extLst>
          </p:cNvPr>
          <p:cNvSpPr txBox="1"/>
          <p:nvPr/>
        </p:nvSpPr>
        <p:spPr>
          <a:xfrm>
            <a:off x="116081" y="843552"/>
            <a:ext cx="9392127" cy="463397"/>
          </a:xfrm>
          <a:prstGeom prst="rect">
            <a:avLst/>
          </a:prstGeom>
          <a:noFill/>
        </p:spPr>
        <p:txBody>
          <a:bodyPr wrap="square">
            <a:spAutoFit/>
          </a:bodyPr>
          <a:lstStyle/>
          <a:p>
            <a:pPr algn="ctr">
              <a:lnSpc>
                <a:spcPct val="150000"/>
              </a:lnSpc>
              <a:spcAft>
                <a:spcPts val="800"/>
              </a:spcAft>
            </a:pPr>
            <a:r>
              <a:rPr lang="en-US" sz="1800" b="1" dirty="0">
                <a:solidFill>
                  <a:srgbClr val="2E2E2E"/>
                </a:solidFill>
                <a:effectLst/>
                <a:latin typeface="Times New Roman" panose="02020603050405020304" pitchFamily="18" charset="0"/>
                <a:ea typeface="Calibri" panose="020F0502020204030204" pitchFamily="34" charset="0"/>
                <a:cs typeface="Times New Roman" panose="02020603050405020304" pitchFamily="18" charset="0"/>
              </a:rPr>
              <a:t>Alternative soft and low alcohol drinks</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BB24531E-FAB9-4FCC-AD0E-636D4668C7E0}"/>
              </a:ext>
            </a:extLst>
          </p:cNvPr>
          <p:cNvSpPr txBox="1"/>
          <p:nvPr/>
        </p:nvSpPr>
        <p:spPr>
          <a:xfrm>
            <a:off x="116081" y="1371604"/>
            <a:ext cx="8787774" cy="4335482"/>
          </a:xfrm>
          <a:prstGeom prst="rect">
            <a:avLst/>
          </a:prstGeom>
          <a:noFill/>
        </p:spPr>
        <p:txBody>
          <a:bodyPr wrap="square">
            <a:spAutoFit/>
          </a:bodyPr>
          <a:lstStyle/>
          <a:p>
            <a:pPr marL="342900" indent="-342900" algn="just">
              <a:lnSpc>
                <a:spcPct val="107000"/>
              </a:lnSpc>
              <a:spcAft>
                <a:spcPts val="800"/>
              </a:spcAft>
              <a:buAutoNum type="arabicParenR"/>
            </a:pPr>
            <a:r>
              <a:rPr lang="en-US" sz="1800" dirty="0">
                <a:solidFill>
                  <a:srgbClr val="000000"/>
                </a:solidFill>
                <a:effectLst/>
                <a:latin typeface="Times New Roman" panose="02020603050405020304" pitchFamily="18" charset="0"/>
                <a:ea typeface="Calibri" panose="020F0502020204030204" pitchFamily="34" charset="0"/>
              </a:rPr>
              <a:t>On the basis of algae, in particular microalgae (used in the production of beer and wine).</a:t>
            </a:r>
          </a:p>
          <a:p>
            <a:pPr marL="342900" indent="-342900" algn="just">
              <a:lnSpc>
                <a:spcPct val="107000"/>
              </a:lnSpc>
              <a:spcAft>
                <a:spcPts val="800"/>
              </a:spcAft>
              <a:buAutoNum type="arabicParenR"/>
            </a:pPr>
            <a:r>
              <a:rPr lang="en-US" sz="1800" dirty="0">
                <a:solidFill>
                  <a:srgbClr val="000000"/>
                </a:solidFill>
                <a:effectLst/>
                <a:latin typeface="Times New Roman" panose="02020603050405020304" pitchFamily="18" charset="0"/>
                <a:ea typeface="Calibri" panose="020F0502020204030204" pitchFamily="34" charset="0"/>
              </a:rPr>
              <a:t>Based on kombucha, tea (tea infusions (green and black) (extract)). To intensify the fermentation process, various amounts of barley wort are added to tea infusions with sugar.</a:t>
            </a:r>
          </a:p>
          <a:p>
            <a:pPr marL="342900" indent="-342900" algn="just">
              <a:lnSpc>
                <a:spcPct val="107000"/>
              </a:lnSpc>
              <a:spcAft>
                <a:spcPts val="800"/>
              </a:spcAft>
              <a:buAutoNum type="arabicParenR"/>
            </a:pPr>
            <a:r>
              <a:rPr lang="en-US" sz="1800" dirty="0">
                <a:solidFill>
                  <a:srgbClr val="000000"/>
                </a:solidFill>
                <a:effectLst/>
                <a:latin typeface="Times New Roman" panose="02020603050405020304" pitchFamily="18" charset="0"/>
                <a:ea typeface="Calibri" panose="020F0502020204030204" pitchFamily="34" charset="0"/>
              </a:rPr>
              <a:t>fermented base concentrates (can be produced in vacuum evaporators, in a pulsating evaporator, in a three-stage vacuum evaporator using ultrafiltration; using forced filtration, using the </a:t>
            </a:r>
            <a:r>
              <a:rPr lang="en-US" sz="1800" dirty="0" err="1">
                <a:solidFill>
                  <a:srgbClr val="000000"/>
                </a:solidFill>
                <a:effectLst/>
                <a:latin typeface="Times New Roman" panose="02020603050405020304" pitchFamily="18" charset="0"/>
                <a:ea typeface="Calibri" panose="020F0502020204030204" pitchFamily="34" charset="0"/>
              </a:rPr>
              <a:t>cryoconcentration</a:t>
            </a:r>
            <a:r>
              <a:rPr lang="en-US" sz="1800" dirty="0">
                <a:solidFill>
                  <a:srgbClr val="000000"/>
                </a:solidFill>
                <a:effectLst/>
                <a:latin typeface="Times New Roman" panose="02020603050405020304" pitchFamily="18" charset="0"/>
                <a:ea typeface="Calibri" panose="020F0502020204030204" pitchFamily="34" charset="0"/>
              </a:rPr>
              <a:t> (freezing) method</a:t>
            </a:r>
          </a:p>
          <a:p>
            <a:pPr marL="342900" indent="-342900" algn="just">
              <a:lnSpc>
                <a:spcPct val="107000"/>
              </a:lnSpc>
              <a:spcAft>
                <a:spcPts val="800"/>
              </a:spcAft>
              <a:buAutoNum type="arabicParenR"/>
            </a:pPr>
            <a:r>
              <a:rPr lang="en-US" sz="1800" dirty="0">
                <a:solidFill>
                  <a:srgbClr val="000000"/>
                </a:solidFill>
                <a:effectLst/>
                <a:latin typeface="Times New Roman" panose="02020603050405020304" pitchFamily="18" charset="0"/>
                <a:ea typeface="Calibri" panose="020F0502020204030204" pitchFamily="34" charset="0"/>
              </a:rPr>
              <a:t>Based on maltose syrup. It does not change the chemical composition of the brewing wort, is processed by brewing yeast along with maltose, and does not change the character of fermentation. There are experiments in the preparation of beer wort with a high content of maltose syrup (up to 10%) or </a:t>
            </a:r>
            <a:r>
              <a:rPr lang="en-US" sz="1800" dirty="0" err="1">
                <a:solidFill>
                  <a:srgbClr val="000000"/>
                </a:solidFill>
                <a:effectLst/>
                <a:latin typeface="Times New Roman" panose="02020603050405020304" pitchFamily="18" charset="0"/>
                <a:ea typeface="Calibri" panose="020F0502020204030204" pitchFamily="34" charset="0"/>
              </a:rPr>
              <a:t>unmalted</a:t>
            </a:r>
            <a:r>
              <a:rPr lang="en-US" sz="1800" dirty="0">
                <a:solidFill>
                  <a:srgbClr val="000000"/>
                </a:solidFill>
                <a:effectLst/>
                <a:latin typeface="Times New Roman" panose="02020603050405020304" pitchFamily="18" charset="0"/>
                <a:ea typeface="Calibri" panose="020F0502020204030204" pitchFamily="34" charset="0"/>
              </a:rPr>
              <a:t> malting barley (up to 70%).</a:t>
            </a:r>
          </a:p>
          <a:p>
            <a:pPr marL="342900" indent="-342900" algn="just">
              <a:lnSpc>
                <a:spcPct val="107000"/>
              </a:lnSpc>
              <a:spcAft>
                <a:spcPts val="800"/>
              </a:spcAft>
              <a:buAutoNum type="arabicParenR"/>
            </a:pPr>
            <a:r>
              <a:rPr lang="en-US" sz="1800" dirty="0">
                <a:solidFill>
                  <a:srgbClr val="000000"/>
                </a:solidFill>
                <a:effectLst/>
                <a:latin typeface="Times New Roman" panose="02020603050405020304" pitchFamily="18" charset="0"/>
                <a:ea typeface="Calibri" panose="020F0502020204030204" pitchFamily="34" charset="0"/>
              </a:rPr>
              <a:t>Chinese technology of brewing rice wine by </a:t>
            </a:r>
            <a:r>
              <a:rPr lang="en-US" sz="1800" dirty="0" err="1">
                <a:solidFill>
                  <a:srgbClr val="000000"/>
                </a:solidFill>
                <a:effectLst/>
                <a:latin typeface="Times New Roman" panose="02020603050405020304" pitchFamily="18" charset="0"/>
                <a:ea typeface="Calibri" panose="020F0502020204030204" pitchFamily="34" charset="0"/>
              </a:rPr>
              <a:t>dioxidation</a:t>
            </a:r>
            <a:r>
              <a:rPr lang="en-US" sz="1800" dirty="0">
                <a:solidFill>
                  <a:srgbClr val="000000"/>
                </a:solidFill>
                <a:effectLst/>
                <a:latin typeface="Times New Roman" panose="02020603050405020304" pitchFamily="18" charset="0"/>
                <a:ea typeface="Calibri" panose="020F0502020204030204" pitchFamily="34" charset="0"/>
              </a:rPr>
              <a:t>, eliminating the process of soaking rice</a:t>
            </a:r>
            <a:endParaRPr lang="ru-RU"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8720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ижний колонтитул 5">
            <a:extLst>
              <a:ext uri="{FF2B5EF4-FFF2-40B4-BE49-F238E27FC236}">
                <a16:creationId xmlns:a16="http://schemas.microsoft.com/office/drawing/2014/main" id="{E0CA5787-5899-4D1E-BF99-AC07AD5BA8A2}"/>
              </a:ext>
            </a:extLst>
          </p:cNvPr>
          <p:cNvSpPr txBox="1">
            <a:spLocks/>
          </p:cNvSpPr>
          <p:nvPr/>
        </p:nvSpPr>
        <p:spPr>
          <a:xfrm>
            <a:off x="7530860" y="247518"/>
            <a:ext cx="115594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a:solidFill>
                  <a:schemeClr val="bg1"/>
                </a:solidFill>
              </a:rPr>
              <a:t>8</a:t>
            </a:r>
            <a:endParaRPr lang="en-US" dirty="0"/>
          </a:p>
        </p:txBody>
      </p:sp>
      <p:sp>
        <p:nvSpPr>
          <p:cNvPr id="8" name="Rectangle 3">
            <a:extLst>
              <a:ext uri="{FF2B5EF4-FFF2-40B4-BE49-F238E27FC236}">
                <a16:creationId xmlns:a16="http://schemas.microsoft.com/office/drawing/2014/main" id="{FA99B993-DEF0-414A-8B3F-C1EE3C61F530}"/>
              </a:ext>
            </a:extLst>
          </p:cNvPr>
          <p:cNvSpPr>
            <a:spLocks noChangeArrowheads="1"/>
          </p:cNvSpPr>
          <p:nvPr/>
        </p:nvSpPr>
        <p:spPr bwMode="auto">
          <a:xfrm>
            <a:off x="240145" y="407569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0EC2F674-6375-4CD0-A86F-6CA5A9C13EA3}"/>
              </a:ext>
            </a:extLst>
          </p:cNvPr>
          <p:cNvSpPr txBox="1"/>
          <p:nvPr/>
        </p:nvSpPr>
        <p:spPr>
          <a:xfrm>
            <a:off x="116081" y="778192"/>
            <a:ext cx="9392127" cy="463397"/>
          </a:xfrm>
          <a:prstGeom prst="rect">
            <a:avLst/>
          </a:prstGeom>
          <a:noFill/>
        </p:spPr>
        <p:txBody>
          <a:bodyPr wrap="square">
            <a:spAutoFit/>
          </a:bodyPr>
          <a:lstStyle/>
          <a:p>
            <a:pPr algn="ctr">
              <a:lnSpc>
                <a:spcPct val="150000"/>
              </a:lnSpc>
              <a:spcAft>
                <a:spcPts val="800"/>
              </a:spcAft>
            </a:pPr>
            <a:r>
              <a:rPr lang="en-US" sz="1800" b="1" dirty="0">
                <a:solidFill>
                  <a:srgbClr val="2E2E2E"/>
                </a:solidFill>
                <a:effectLst/>
                <a:latin typeface="Times New Roman" panose="02020603050405020304" pitchFamily="18" charset="0"/>
                <a:ea typeface="Calibri" panose="020F0502020204030204" pitchFamily="34" charset="0"/>
                <a:cs typeface="Times New Roman" panose="02020603050405020304" pitchFamily="18" charset="0"/>
              </a:rPr>
              <a:t>Alternative soft and low alcohol drinks</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BB24531E-FAB9-4FCC-AD0E-636D4668C7E0}"/>
              </a:ext>
            </a:extLst>
          </p:cNvPr>
          <p:cNvSpPr txBox="1"/>
          <p:nvPr/>
        </p:nvSpPr>
        <p:spPr>
          <a:xfrm>
            <a:off x="116081" y="1262110"/>
            <a:ext cx="8787774" cy="2562625"/>
          </a:xfrm>
          <a:prstGeom prst="rect">
            <a:avLst/>
          </a:prstGeom>
          <a:noFill/>
        </p:spPr>
        <p:txBody>
          <a:bodyPr wrap="square">
            <a:spAutoFit/>
          </a:bodyPr>
          <a:lstStyle/>
          <a:p>
            <a:pPr algn="just">
              <a:lnSpc>
                <a:spcPct val="107000"/>
              </a:lnSpc>
              <a:spcAft>
                <a:spcPts val="800"/>
              </a:spcAft>
            </a:pPr>
            <a:r>
              <a:rPr lang="ru-RU" dirty="0">
                <a:solidFill>
                  <a:srgbClr val="000000"/>
                </a:solidFill>
                <a:latin typeface="Times New Roman" panose="02020603050405020304" pitchFamily="18" charset="0"/>
                <a:ea typeface="Calibri" panose="020F0502020204030204" pitchFamily="34" charset="0"/>
              </a:rPr>
              <a:t>6</a:t>
            </a:r>
            <a:r>
              <a:rPr lang="ru-RU" sz="1800" dirty="0">
                <a:solidFill>
                  <a:srgbClr val="000000"/>
                </a:solidFill>
                <a:effectLst/>
                <a:latin typeface="Times New Roman" panose="02020603050405020304" pitchFamily="18" charset="0"/>
                <a:ea typeface="Calibri" panose="020F0502020204030204" pitchFamily="34" charset="0"/>
              </a:rPr>
              <a:t>) </a:t>
            </a:r>
            <a:r>
              <a:rPr lang="en-US" sz="1800" dirty="0">
                <a:solidFill>
                  <a:srgbClr val="000000"/>
                </a:solidFill>
                <a:effectLst/>
                <a:latin typeface="Times New Roman" panose="02020603050405020304" pitchFamily="18" charset="0"/>
                <a:ea typeface="Calibri" panose="020F0502020204030204" pitchFamily="34" charset="0"/>
              </a:rPr>
              <a:t>gluten-free low-alcohol drinks fermented on the basis of buckwheat malt, as well as with the addition of spicy-aromatic raw materials (infusions of barberry, currant, juniper)</a:t>
            </a:r>
          </a:p>
          <a:p>
            <a:pPr algn="just">
              <a:lnSpc>
                <a:spcPct val="107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rPr>
              <a:t>7) K a low-alcohol or non-alcoholic beverage with a taste profile very close to beer with an alcohol content of at least 4% can be obtained using Pichia </a:t>
            </a:r>
            <a:r>
              <a:rPr lang="en-US" sz="1800" dirty="0" err="1">
                <a:solidFill>
                  <a:srgbClr val="000000"/>
                </a:solidFill>
                <a:effectLst/>
                <a:latin typeface="Times New Roman" panose="02020603050405020304" pitchFamily="18" charset="0"/>
                <a:ea typeface="Calibri" panose="020F0502020204030204" pitchFamily="34" charset="0"/>
              </a:rPr>
              <a:t>kluyveri</a:t>
            </a:r>
            <a:r>
              <a:rPr lang="en-US" sz="1800" dirty="0">
                <a:solidFill>
                  <a:srgbClr val="000000"/>
                </a:solidFill>
                <a:effectLst/>
                <a:latin typeface="Times New Roman" panose="02020603050405020304" pitchFamily="18" charset="0"/>
                <a:ea typeface="Calibri" panose="020F0502020204030204" pitchFamily="34" charset="0"/>
              </a:rPr>
              <a:t> yeast strains</a:t>
            </a:r>
          </a:p>
          <a:p>
            <a:pPr algn="just">
              <a:lnSpc>
                <a:spcPct val="107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rPr>
              <a:t>8) They also produce wine based on vegetables</a:t>
            </a:r>
          </a:p>
          <a:p>
            <a:pPr algn="just">
              <a:lnSpc>
                <a:spcPct val="107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rPr>
              <a:t>9) Development of functional drinks based on malt extracts is relevant</a:t>
            </a:r>
          </a:p>
          <a:p>
            <a:pPr algn="just">
              <a:lnSpc>
                <a:spcPct val="107000"/>
              </a:lnSpc>
              <a:spcAft>
                <a:spcPts val="800"/>
              </a:spcAft>
            </a:pPr>
            <a:r>
              <a:rPr lang="en-US" sz="1800" dirty="0">
                <a:solidFill>
                  <a:srgbClr val="000000"/>
                </a:solidFill>
                <a:effectLst/>
                <a:latin typeface="Times New Roman" panose="02020603050405020304" pitchFamily="18" charset="0"/>
                <a:ea typeface="Calibri" panose="020F0502020204030204" pitchFamily="34" charset="0"/>
              </a:rPr>
              <a:t>10) Different types of kvass (herbal, bee bread, whey-based).</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1017125"/>
      </p:ext>
    </p:extLst>
  </p:cSld>
  <p:clrMapOvr>
    <a:masterClrMapping/>
  </p:clrMapOvr>
</p:sld>
</file>

<file path=ppt/theme/theme1.xml><?xml version="1.0" encoding="utf-8"?>
<a:theme xmlns:a="http://schemas.openxmlformats.org/drawingml/2006/main" name="Cover">
  <a:themeElements>
    <a:clrScheme name="Custom 1">
      <a:dk1>
        <a:srgbClr val="0230AC"/>
      </a:dk1>
      <a:lt1>
        <a:srgbClr val="FFFFFF"/>
      </a:lt1>
      <a:dk2>
        <a:srgbClr val="0230AC"/>
      </a:dk2>
      <a:lt2>
        <a:srgbClr val="FFFFFF"/>
      </a:lt2>
      <a:accent1>
        <a:srgbClr val="EC0044"/>
      </a:accent1>
      <a:accent2>
        <a:srgbClr val="0230AC"/>
      </a:accent2>
      <a:accent3>
        <a:srgbClr val="8F32AC"/>
      </a:accent3>
      <a:accent4>
        <a:srgbClr val="0057AC"/>
      </a:accent4>
      <a:accent5>
        <a:srgbClr val="EC5A00"/>
      </a:accent5>
      <a:accent6>
        <a:srgbClr val="ECEC00"/>
      </a:accent6>
      <a:hlink>
        <a:srgbClr val="4BBCFF"/>
      </a:hlink>
      <a:folHlink>
        <a:srgbClr val="C000C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over">
  <a:themeElements>
    <a:clrScheme name="Custom 1">
      <a:dk1>
        <a:srgbClr val="0230AC"/>
      </a:dk1>
      <a:lt1>
        <a:srgbClr val="FFFFFF"/>
      </a:lt1>
      <a:dk2>
        <a:srgbClr val="0230AC"/>
      </a:dk2>
      <a:lt2>
        <a:srgbClr val="FFFFFF"/>
      </a:lt2>
      <a:accent1>
        <a:srgbClr val="EC0044"/>
      </a:accent1>
      <a:accent2>
        <a:srgbClr val="0230AC"/>
      </a:accent2>
      <a:accent3>
        <a:srgbClr val="8F32AC"/>
      </a:accent3>
      <a:accent4>
        <a:srgbClr val="0057AC"/>
      </a:accent4>
      <a:accent5>
        <a:srgbClr val="EC5A00"/>
      </a:accent5>
      <a:accent6>
        <a:srgbClr val="ECEC00"/>
      </a:accent6>
      <a:hlink>
        <a:srgbClr val="4BBCFF"/>
      </a:hlink>
      <a:folHlink>
        <a:srgbClr val="C000C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over">
  <a:themeElements>
    <a:clrScheme name="Custom 1">
      <a:dk1>
        <a:srgbClr val="0230AC"/>
      </a:dk1>
      <a:lt1>
        <a:srgbClr val="FFFFFF"/>
      </a:lt1>
      <a:dk2>
        <a:srgbClr val="0230AC"/>
      </a:dk2>
      <a:lt2>
        <a:srgbClr val="FFFFFF"/>
      </a:lt2>
      <a:accent1>
        <a:srgbClr val="EC0044"/>
      </a:accent1>
      <a:accent2>
        <a:srgbClr val="0230AC"/>
      </a:accent2>
      <a:accent3>
        <a:srgbClr val="8F32AC"/>
      </a:accent3>
      <a:accent4>
        <a:srgbClr val="0057AC"/>
      </a:accent4>
      <a:accent5>
        <a:srgbClr val="EC5A00"/>
      </a:accent5>
      <a:accent6>
        <a:srgbClr val="ECEC00"/>
      </a:accent6>
      <a:hlink>
        <a:srgbClr val="4BBCFF"/>
      </a:hlink>
      <a:folHlink>
        <a:srgbClr val="C000C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16889</TotalTime>
  <Words>885</Words>
  <Application>Microsoft Office PowerPoint</Application>
  <PresentationFormat>Экран (4:3)</PresentationFormat>
  <Paragraphs>148</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3</vt:i4>
      </vt:variant>
      <vt:variant>
        <vt:lpstr>Заголовки слайдов</vt:lpstr>
      </vt:variant>
      <vt:variant>
        <vt:i4>10</vt:i4>
      </vt:variant>
    </vt:vector>
  </HeadingPairs>
  <TitlesOfParts>
    <vt:vector size="17" baseType="lpstr">
      <vt:lpstr>Arial</vt:lpstr>
      <vt:lpstr>Calibri</vt:lpstr>
      <vt:lpstr>Times New Roman</vt:lpstr>
      <vt:lpstr>Verdana</vt:lpstr>
      <vt:lpstr>Cover</vt:lpstr>
      <vt:lpstr>1_Cover</vt:lpstr>
      <vt:lpstr>2_Cover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Thank you for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c:creator>
  <cp:lastModifiedBy>Anastasia</cp:lastModifiedBy>
  <cp:revision>533</cp:revision>
  <dcterms:created xsi:type="dcterms:W3CDTF">2014-06-27T12:30:22Z</dcterms:created>
  <dcterms:modified xsi:type="dcterms:W3CDTF">2021-04-20T12:39:24Z</dcterms:modified>
</cp:coreProperties>
</file>