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notesSlides/notesSlide6.xml" ContentType="application/vnd.openxmlformats-officedocument.presentationml.notesSlide+xml"/>
  <Override PartName="/ppt/tags/tag3.xml" ContentType="application/vnd.openxmlformats-officedocument.presentationml.tags+xml"/>
  <Override PartName="/ppt/notesSlides/notesSlide7.xml" ContentType="application/vnd.openxmlformats-officedocument.presentationml.notesSlide+xml"/>
  <Override PartName="/ppt/tags/tag4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5.xml" ContentType="application/vnd.openxmlformats-officedocument.presentationml.tags+xml"/>
  <Override PartName="/ppt/notesSlides/notesSlide11.xml" ContentType="application/vnd.openxmlformats-officedocument.presentationml.notesSlide+xml"/>
  <Override PartName="/ppt/tags/tag6.xml" ContentType="application/vnd.openxmlformats-officedocument.presentationml.tags+xml"/>
  <Override PartName="/ppt/notesSlides/notesSlide12.xml" ContentType="application/vnd.openxmlformats-officedocument.presentationml.notesSlide+xml"/>
  <Override PartName="/ppt/tags/tag7.xml" ContentType="application/vnd.openxmlformats-officedocument.presentationml.tags+xml"/>
  <Override PartName="/ppt/notesSlides/notesSlide13.xml" ContentType="application/vnd.openxmlformats-officedocument.presentationml.notesSlide+xml"/>
  <Override PartName="/ppt/tags/tag8.xml" ContentType="application/vnd.openxmlformats-officedocument.presentationml.tags+xml"/>
  <Override PartName="/ppt/notesSlides/notesSlide14.xml" ContentType="application/vnd.openxmlformats-officedocument.presentationml.notesSlide+xml"/>
  <Override PartName="/ppt/tags/tag9.xml" ContentType="application/vnd.openxmlformats-officedocument.presentationml.tags+xml"/>
  <Override PartName="/ppt/notesSlides/notesSlide15.xml" ContentType="application/vnd.openxmlformats-officedocument.presentationml.notesSlide+xml"/>
  <Override PartName="/ppt/tags/tag10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11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1" r:id="rId2"/>
    <p:sldMasterId id="2147483694" r:id="rId3"/>
  </p:sldMasterIdLst>
  <p:notesMasterIdLst>
    <p:notesMasterId r:id="rId27"/>
  </p:notesMasterIdLst>
  <p:handoutMasterIdLst>
    <p:handoutMasterId r:id="rId28"/>
  </p:handoutMasterIdLst>
  <p:sldIdLst>
    <p:sldId id="256" r:id="rId4"/>
    <p:sldId id="662" r:id="rId5"/>
    <p:sldId id="663" r:id="rId6"/>
    <p:sldId id="649" r:id="rId7"/>
    <p:sldId id="671" r:id="rId8"/>
    <p:sldId id="636" r:id="rId9"/>
    <p:sldId id="666" r:id="rId10"/>
    <p:sldId id="667" r:id="rId11"/>
    <p:sldId id="654" r:id="rId12"/>
    <p:sldId id="623" r:id="rId13"/>
    <p:sldId id="642" r:id="rId14"/>
    <p:sldId id="650" r:id="rId15"/>
    <p:sldId id="645" r:id="rId16"/>
    <p:sldId id="669" r:id="rId17"/>
    <p:sldId id="670" r:id="rId18"/>
    <p:sldId id="672" r:id="rId19"/>
    <p:sldId id="653" r:id="rId20"/>
    <p:sldId id="647" r:id="rId21"/>
    <p:sldId id="638" r:id="rId22"/>
    <p:sldId id="661" r:id="rId23"/>
    <p:sldId id="257" r:id="rId24"/>
    <p:sldId id="258" r:id="rId25"/>
    <p:sldId id="664" r:id="rId26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STER" initials="J" lastIdx="10" clrIdx="0">
    <p:extLst>
      <p:ext uri="{19B8F6BF-5375-455C-9EA6-DF929625EA0E}">
        <p15:presenceInfo xmlns:p15="http://schemas.microsoft.com/office/powerpoint/2012/main" userId="8204d0a47639febe" providerId="Windows Live"/>
      </p:ext>
    </p:extLst>
  </p:cmAuthor>
  <p:cmAuthor id="2" name="gai" initials="g" lastIdx="4" clrIdx="1">
    <p:extLst>
      <p:ext uri="{19B8F6BF-5375-455C-9EA6-DF929625EA0E}">
        <p15:presenceInfo xmlns:p15="http://schemas.microsoft.com/office/powerpoint/2012/main" userId="1099e54126e7257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FF"/>
    <a:srgbClr val="008000"/>
    <a:srgbClr val="FF99FF"/>
    <a:srgbClr val="FF66FF"/>
    <a:srgbClr val="F97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72274" autoAdjust="0"/>
  </p:normalViewPr>
  <p:slideViewPr>
    <p:cSldViewPr snapToGrid="0">
      <p:cViewPr varScale="1">
        <p:scale>
          <a:sx n="81" d="100"/>
          <a:sy n="81" d="100"/>
        </p:scale>
        <p:origin x="522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80" d="100"/>
          <a:sy n="80" d="100"/>
        </p:scale>
        <p:origin x="401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2F7AC7-585D-4EFC-8BE9-559F1B19E740}" type="datetimeFigureOut">
              <a:rPr lang="en-GB" smtClean="0"/>
              <a:t>20/04/2021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B155E0-2DD9-4772-8421-E2647C70FC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61593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0F4215-0886-4872-8D88-18E7ACF9BA89}" type="datetimeFigureOut">
              <a:rPr lang="en-GB" smtClean="0"/>
              <a:t>20/04/2021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BA1FA5-6C6B-41AF-86E6-9662E20DDA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8711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BA1FA5-6C6B-41AF-86E6-9662E20DDAB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46882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BA1FA5-6C6B-41AF-86E6-9662E20DDAB3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23770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BA1FA5-6C6B-41AF-86E6-9662E20DDAB3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42724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备注占位符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29700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B920839F-0A53-46E3-9CCF-7F25E61C4721}" type="slidenum">
              <a:rPr lang="zh-CN" altLang="en-US" b="0" smtClean="0">
                <a:latin typeface="Calibri" panose="020F0502020204030204" pitchFamily="34" charset="0"/>
              </a:rPr>
              <a:pPr/>
              <a:t>12</a:t>
            </a:fld>
            <a:endParaRPr lang="en-US" altLang="zh-CN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84237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BA1FA5-6C6B-41AF-86E6-9662E20DDAB3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3672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BA1FA5-6C6B-41AF-86E6-9662E20DDAB3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64436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BA1FA5-6C6B-41AF-86E6-9662E20DDAB3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80238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BA1FA5-6C6B-41AF-86E6-9662E20DDAB3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58178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BA1FA5-6C6B-41AF-86E6-9662E20DDAB3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728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BA1FA5-6C6B-41AF-86E6-9662E20DDAB3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97405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BA1FA5-6C6B-41AF-86E6-9662E20DDAB3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58254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BA1FA5-6C6B-41AF-86E6-9662E20DDAB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99695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BA1FA5-6C6B-41AF-86E6-9662E20DDAB3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6979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40446" lvl="0" indent="0" algn="l" defTabSz="422041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kern="1200" noProof="0" dirty="0"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F321F76-A6A0-4C79-B09D-C001B98B677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058352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BA1FA5-6C6B-41AF-86E6-9662E20DDAB3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14225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BA1FA5-6C6B-41AF-86E6-9662E20DDAB3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93031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BA1FA5-6C6B-41AF-86E6-9662E20DDAB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72074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BA1FA5-6C6B-41AF-86E6-9662E20DDAB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04252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BA1FA5-6C6B-41AF-86E6-9662E20DDAB3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80276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BA1FA5-6C6B-41AF-86E6-9662E20DDAB3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95842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BA1FA5-6C6B-41AF-86E6-9662E20DDAB3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65828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BA1FA5-6C6B-41AF-86E6-9662E20DDAB3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30376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BA1FA5-6C6B-41AF-86E6-9662E20DDAB3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13272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BF789D11-9665-4158-9793-3759FAD839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969" y="5112904"/>
            <a:ext cx="4832062" cy="10739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44665"/>
            <a:ext cx="7772400" cy="1241696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20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992203"/>
            <a:ext cx="6858000" cy="531583"/>
          </a:xfrm>
        </p:spPr>
        <p:txBody>
          <a:bodyPr>
            <a:normAutofit/>
          </a:bodyPr>
          <a:lstStyle>
            <a:lvl1pPr marL="0" indent="0" algn="ctr">
              <a:buNone/>
              <a:defRPr sz="2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Authors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F59B0E8-1D2A-43AE-9014-578C9460C3E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23812"/>
            <a:ext cx="3744947" cy="791673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942361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7AA6F-7154-4C2F-B8AE-DDAFC2A5636F}" type="datetimeFigureOut">
              <a:rPr lang="en-GB" smtClean="0"/>
              <a:t>20/04/2021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DD0AD-98ED-44F7-9A08-7FAC3DB4D0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6575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7AA6F-7154-4C2F-B8AE-DDAFC2A5636F}" type="datetimeFigureOut">
              <a:rPr lang="en-GB" smtClean="0"/>
              <a:t>20/04/2021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DD0AD-98ED-44F7-9A08-7FAC3DB4D0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06322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7AA6F-7154-4C2F-B8AE-DDAFC2A5636F}" type="datetimeFigureOut">
              <a:rPr lang="en-GB" smtClean="0"/>
              <a:t>20/04/2021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DD0AD-98ED-44F7-9A08-7FAC3DB4D0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23389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7AA6F-7154-4C2F-B8AE-DDAFC2A5636F}" type="datetimeFigureOut">
              <a:rPr lang="en-GB" smtClean="0"/>
              <a:t>20/04/2021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DD0AD-98ED-44F7-9A08-7FAC3DB4D0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26311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7AA6F-7154-4C2F-B8AE-DDAFC2A5636F}" type="datetimeFigureOut">
              <a:rPr lang="en-GB" smtClean="0"/>
              <a:t>20/04/2021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DD0AD-98ED-44F7-9A08-7FAC3DB4D0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1772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7AA6F-7154-4C2F-B8AE-DDAFC2A5636F}" type="datetimeFigureOut">
              <a:rPr lang="en-GB" smtClean="0"/>
              <a:t>20/04/2021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DD0AD-98ED-44F7-9A08-7FAC3DB4D0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13918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6ACCF-7951-4F12-AB89-72B97DEA7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A0C516-74D7-425C-883E-82A32F1B6F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A423E-32BC-46A3-AC6A-8EA77DF460B2}" type="datetimeFigureOut">
              <a:rPr lang="en-GB" smtClean="0"/>
              <a:t>20/04/2021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13DF28-CE84-4EC6-AF9D-F5F09A78F2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A28E77-D663-440E-A4E9-8737472D3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A0DE7-6831-48D4-9FAA-5C93DFADD0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05030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BF789D11-9665-4158-9793-3759FAD839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969" y="5106442"/>
            <a:ext cx="4832062" cy="10739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44665"/>
            <a:ext cx="7772400" cy="1241696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20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992203"/>
            <a:ext cx="6858000" cy="531583"/>
          </a:xfrm>
        </p:spPr>
        <p:txBody>
          <a:bodyPr>
            <a:normAutofit/>
          </a:bodyPr>
          <a:lstStyle>
            <a:lvl1pPr marL="0" indent="0" algn="ctr">
              <a:buNone/>
              <a:defRPr sz="2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Authors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F59B0E8-1D2A-43AE-9014-578C9460C3E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23812"/>
            <a:ext cx="3744947" cy="791673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6725325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41996"/>
            <a:ext cx="7886700" cy="4848123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3E4B980-F615-414E-82D7-61F8FCEC0C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AC8C46-9216-4E5F-A0AF-545A24CCEC8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523301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6ACCF-7951-4F12-AB89-72B97DEA7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A0C516-74D7-425C-883E-82A32F1B6F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13DF28-CE84-4EC6-AF9D-F5F09A78F2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A28E77-D663-440E-A4E9-8737472D3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AA0DE7-6831-48D4-9FAA-5C93DFADD0A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5887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BF789D11-9665-4158-9793-3759FAD839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969" y="5580264"/>
            <a:ext cx="4832062" cy="10739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44665"/>
            <a:ext cx="7772400" cy="1241696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20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992203"/>
            <a:ext cx="6858000" cy="531583"/>
          </a:xfrm>
        </p:spPr>
        <p:txBody>
          <a:bodyPr>
            <a:normAutofit/>
          </a:bodyPr>
          <a:lstStyle>
            <a:lvl1pPr marL="0" indent="0" algn="ctr">
              <a:buNone/>
              <a:defRPr sz="2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Authors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F59B0E8-1D2A-43AE-9014-578C9460C3E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23812"/>
            <a:ext cx="3744947" cy="791673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935885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41996"/>
            <a:ext cx="7886700" cy="4848123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3E4B980-F615-414E-82D7-61F8FCEC0C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AC8C46-9216-4E5F-A0AF-545A24CCEC8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79339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6BAF8CD5-565F-4EDA-A38F-2824073CA15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81370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7AA6F-7154-4C2F-B8AE-DDAFC2A5636F}" type="datetimeFigureOut">
              <a:rPr lang="en-GB" smtClean="0"/>
              <a:t>20/04/2021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DD0AD-98ED-44F7-9A08-7FAC3DB4D0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772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7AA6F-7154-4C2F-B8AE-DDAFC2A5636F}" type="datetimeFigureOut">
              <a:rPr lang="en-GB" smtClean="0"/>
              <a:t>20/04/2021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DD0AD-98ED-44F7-9A08-7FAC3DB4D0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9520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7AA6F-7154-4C2F-B8AE-DDAFC2A5636F}" type="datetimeFigureOut">
              <a:rPr lang="en-GB" smtClean="0"/>
              <a:t>20/04/2021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DD0AD-98ED-44F7-9A08-7FAC3DB4D0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175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7AA6F-7154-4C2F-B8AE-DDAFC2A5636F}" type="datetimeFigureOut">
              <a:rPr lang="en-GB" smtClean="0"/>
              <a:t>20/04/2021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DD0AD-98ED-44F7-9A08-7FAC3DB4D0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0960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7AA6F-7154-4C2F-B8AE-DDAFC2A5636F}" type="datetimeFigureOut">
              <a:rPr lang="en-GB" smtClean="0"/>
              <a:t>20/04/2021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DD0AD-98ED-44F7-9A08-7FAC3DB4D0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5180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53627"/>
            <a:ext cx="7886700" cy="6732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BBF16D-CFA9-4010-8B12-463B32BC3179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Obrázek 15">
            <a:extLst>
              <a:ext uri="{FF2B5EF4-FFF2-40B4-BE49-F238E27FC236}">
                <a16:creationId xmlns:a16="http://schemas.microsoft.com/office/drawing/2014/main" id="{EE437BD5-D809-4F19-9646-768DA29A72B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9772" y="51436"/>
            <a:ext cx="907414" cy="59149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69FF1D9-E4CB-4149-AFF6-7E15DED9A90B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5564" y="51436"/>
            <a:ext cx="485450" cy="490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974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0" r:id="rId2"/>
    <p:sldLayoutId id="2147483663" r:id="rId3"/>
    <p:sldLayoutId id="2147483664" r:id="rId4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6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57AA6F-7154-4C2F-B8AE-DDAFC2A5636F}" type="datetimeFigureOut">
              <a:rPr lang="en-GB" smtClean="0"/>
              <a:t>20/04/2021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2DD0AD-98ED-44F7-9A08-7FAC3DB4D0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524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53627"/>
            <a:ext cx="7886700" cy="6732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8590" y="6356351"/>
            <a:ext cx="10401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57300" y="6356351"/>
            <a:ext cx="7258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5350" y="6356351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BBF16D-CFA9-4010-8B12-463B32BC3179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7" name="Obrázek 15">
            <a:extLst>
              <a:ext uri="{FF2B5EF4-FFF2-40B4-BE49-F238E27FC236}">
                <a16:creationId xmlns:a16="http://schemas.microsoft.com/office/drawing/2014/main" id="{EE437BD5-D809-4F19-9646-768DA29A72B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9772" y="51436"/>
            <a:ext cx="907414" cy="59149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69FF1D9-E4CB-4149-AFF6-7E15DED9A90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5564" y="51436"/>
            <a:ext cx="485450" cy="490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549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6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9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9.xml"/><Relationship Id="rId4" Type="http://schemas.openxmlformats.org/officeDocument/2006/relationships/image" Target="../media/image27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0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13" Type="http://schemas.openxmlformats.org/officeDocument/2006/relationships/image" Target="../media/image40.png"/><Relationship Id="rId3" Type="http://schemas.openxmlformats.org/officeDocument/2006/relationships/image" Target="../media/image31.png"/><Relationship Id="rId7" Type="http://schemas.openxmlformats.org/officeDocument/2006/relationships/image" Target="../media/image34.jpeg"/><Relationship Id="rId12" Type="http://schemas.openxmlformats.org/officeDocument/2006/relationships/image" Target="../media/image3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3.jpeg"/><Relationship Id="rId11" Type="http://schemas.openxmlformats.org/officeDocument/2006/relationships/image" Target="../media/image38.jpeg"/><Relationship Id="rId5" Type="http://schemas.openxmlformats.org/officeDocument/2006/relationships/image" Target="../media/image32.jpeg"/><Relationship Id="rId15" Type="http://schemas.openxmlformats.org/officeDocument/2006/relationships/image" Target="../media/image44.png"/><Relationship Id="rId10" Type="http://schemas.openxmlformats.org/officeDocument/2006/relationships/image" Target="../media/image37.jpeg"/><Relationship Id="rId4" Type="http://schemas.openxmlformats.org/officeDocument/2006/relationships/image" Target="../media/image4.png"/><Relationship Id="rId9" Type="http://schemas.openxmlformats.org/officeDocument/2006/relationships/image" Target="../media/image36.jpeg"/><Relationship Id="rId14" Type="http://schemas.openxmlformats.org/officeDocument/2006/relationships/image" Target="../media/image4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48.png"/><Relationship Id="rId5" Type="http://schemas.openxmlformats.org/officeDocument/2006/relationships/image" Target="../media/image47.jpeg"/><Relationship Id="rId4" Type="http://schemas.openxmlformats.org/officeDocument/2006/relationships/image" Target="../media/image4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63" Type="http://schemas.openxmlformats.org/officeDocument/2006/relationships/image" Target="../media/image62.svg"/><Relationship Id="rId97" Type="http://schemas.openxmlformats.org/officeDocument/2006/relationships/image" Target="../media/image96.svg"/><Relationship Id="rId12" Type="http://schemas.openxmlformats.org/officeDocument/2006/relationships/image" Target="../media/image12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Relationship Id="rId11" Type="http://schemas.openxmlformats.org/officeDocument/2006/relationships/image" Target="../media/image10.svg"/><Relationship Id="rId10" Type="http://schemas.openxmlformats.org/officeDocument/2006/relationships/image" Target="../media/image11.png"/><Relationship Id="rId99" Type="http://schemas.openxmlformats.org/officeDocument/2006/relationships/image" Target="../media/image98.svg"/><Relationship Id="rId101" Type="http://schemas.openxmlformats.org/officeDocument/2006/relationships/image" Target="../media/image15.png"/><Relationship Id="rId4" Type="http://schemas.openxmlformats.org/officeDocument/2006/relationships/image" Target="../media/image10.png"/><Relationship Id="rId9" Type="http://schemas.openxmlformats.org/officeDocument/2006/relationships/image" Target="../media/image8.svg"/><Relationship Id="rId64" Type="http://schemas.openxmlformats.org/officeDocument/2006/relationships/image" Target="../media/image13.png"/><Relationship Id="rId100" Type="http://schemas.openxmlformats.org/officeDocument/2006/relationships/image" Target="../media/image14.png"/><Relationship Id="rId35" Type="http://schemas.openxmlformats.org/officeDocument/2006/relationships/image" Target="../media/image34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39B0D-153F-4F8B-80D1-3CA6505748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966319"/>
            <a:ext cx="9144000" cy="1323553"/>
          </a:xfrm>
        </p:spPr>
        <p:txBody>
          <a:bodyPr anchor="ctr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GB" sz="2500" dirty="0"/>
              <a:t>Total Site Hydrogen Integration and Waste Hydrogen Purification for Minimising </a:t>
            </a:r>
            <a:r>
              <a:rPr lang="en-GB" sz="2500" dirty="0" smtClean="0"/>
              <a:t>Fresh </a:t>
            </a:r>
            <a:r>
              <a:rPr lang="en-GB" sz="2500" dirty="0"/>
              <a:t>Hydrogen </a:t>
            </a:r>
            <a:r>
              <a:rPr lang="en-GB" sz="2500" dirty="0" smtClean="0"/>
              <a:t>Consumption</a:t>
            </a:r>
            <a:endParaRPr lang="en-GB" sz="25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0E6E06-2673-42CC-B983-80CB3BD581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2559" y="3866830"/>
            <a:ext cx="8538883" cy="57404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altLang="zh-CN" sz="2000" b="1" dirty="0">
                <a:solidFill>
                  <a:prstClr val="black"/>
                </a:solidFill>
              </a:rPr>
              <a:t>Limei Gai*, </a:t>
            </a:r>
            <a:r>
              <a:rPr lang="en-US" altLang="zh-CN" sz="2000" b="1" dirty="0" err="1">
                <a:solidFill>
                  <a:prstClr val="black"/>
                </a:solidFill>
              </a:rPr>
              <a:t>Petar</a:t>
            </a:r>
            <a:r>
              <a:rPr lang="en-US" altLang="zh-CN" sz="2000" b="1" dirty="0">
                <a:solidFill>
                  <a:prstClr val="black"/>
                </a:solidFill>
              </a:rPr>
              <a:t> </a:t>
            </a:r>
            <a:r>
              <a:rPr lang="en-US" altLang="zh-CN" sz="2000" b="1" dirty="0" err="1">
                <a:solidFill>
                  <a:prstClr val="black"/>
                </a:solidFill>
              </a:rPr>
              <a:t>Sabev</a:t>
            </a:r>
            <a:r>
              <a:rPr lang="en-US" altLang="zh-CN" sz="2000" b="1" dirty="0">
                <a:solidFill>
                  <a:prstClr val="black"/>
                </a:solidFill>
              </a:rPr>
              <a:t> </a:t>
            </a:r>
            <a:r>
              <a:rPr lang="en-US" altLang="zh-CN" sz="2000" b="1" dirty="0" err="1">
                <a:solidFill>
                  <a:prstClr val="black"/>
                </a:solidFill>
              </a:rPr>
              <a:t>Varbanov</a:t>
            </a:r>
            <a:r>
              <a:rPr lang="en-US" altLang="zh-CN" sz="2000" b="1" dirty="0">
                <a:solidFill>
                  <a:prstClr val="black"/>
                </a:solidFill>
              </a:rPr>
              <a:t>, Yee Van Fan, </a:t>
            </a:r>
            <a:r>
              <a:rPr lang="en-US" altLang="zh-CN" sz="2000" b="1" dirty="0" err="1">
                <a:solidFill>
                  <a:prstClr val="black"/>
                </a:solidFill>
              </a:rPr>
              <a:t>Jiří</a:t>
            </a:r>
            <a:r>
              <a:rPr lang="en-US" altLang="zh-CN" sz="2000" b="1" dirty="0">
                <a:solidFill>
                  <a:prstClr val="black"/>
                </a:solidFill>
              </a:rPr>
              <a:t> Jaromír </a:t>
            </a:r>
            <a:r>
              <a:rPr lang="en-US" altLang="zh-CN" sz="2000" b="1" dirty="0" err="1">
                <a:solidFill>
                  <a:prstClr val="black"/>
                </a:solidFill>
              </a:rPr>
              <a:t>Klemeš</a:t>
            </a:r>
            <a:endParaRPr lang="en-US" altLang="zh-CN" sz="2000" b="1" dirty="0">
              <a:solidFill>
                <a:prstClr val="black"/>
              </a:solidFill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690145B0-C456-4020-9A5B-A63F0FE5EB3A}"/>
              </a:ext>
            </a:extLst>
          </p:cNvPr>
          <p:cNvSpPr txBox="1">
            <a:spLocks/>
          </p:cNvSpPr>
          <p:nvPr/>
        </p:nvSpPr>
        <p:spPr>
          <a:xfrm>
            <a:off x="302559" y="4517571"/>
            <a:ext cx="8538883" cy="7692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</a:pPr>
            <a:r>
              <a:rPr lang="en-GB" sz="1400" dirty="0">
                <a:solidFill>
                  <a:prstClr val="black"/>
                </a:solidFill>
              </a:rPr>
              <a:t>Sustainable Process Integration Laboratory – SPIL, NETME Centre, Faculty of Mechanical Engineering, Brno University of Technology - VUT BRNO, </a:t>
            </a:r>
            <a:r>
              <a:rPr lang="en-GB" sz="1400" dirty="0" err="1">
                <a:solidFill>
                  <a:prstClr val="black"/>
                </a:solidFill>
              </a:rPr>
              <a:t>Technická</a:t>
            </a:r>
            <a:r>
              <a:rPr lang="en-GB" sz="1400" dirty="0">
                <a:solidFill>
                  <a:prstClr val="black"/>
                </a:solidFill>
              </a:rPr>
              <a:t> 2896/2, 616 69 Brno, Czech Republic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690145B0-C456-4020-9A5B-A63F0FE5EB3A}"/>
              </a:ext>
            </a:extLst>
          </p:cNvPr>
          <p:cNvSpPr txBox="1">
            <a:spLocks/>
          </p:cNvSpPr>
          <p:nvPr/>
        </p:nvSpPr>
        <p:spPr>
          <a:xfrm>
            <a:off x="31072" y="6181025"/>
            <a:ext cx="9081856" cy="60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</a:pPr>
            <a:r>
              <a:rPr lang="en-GB" sz="1400" b="1" dirty="0">
                <a:solidFill>
                  <a:srgbClr val="C00000"/>
                </a:solidFill>
              </a:rPr>
              <a:t>III International Scientific Conference on “Sustainable and Efficient Use of Energy, Water and Natural Resources</a:t>
            </a:r>
            <a:r>
              <a:rPr lang="en-GB" sz="1400" b="1" dirty="0" smtClean="0">
                <a:solidFill>
                  <a:srgbClr val="C00000"/>
                </a:solidFill>
              </a:rPr>
              <a:t>”</a:t>
            </a:r>
            <a:r>
              <a:rPr lang="en-GB" sz="1400" b="1" dirty="0">
                <a:solidFill>
                  <a:srgbClr val="C00000"/>
                </a:solidFill>
              </a:rPr>
              <a:t>, 19-24 </a:t>
            </a:r>
            <a:r>
              <a:rPr lang="en-GB" sz="1400" b="1" dirty="0" smtClean="0">
                <a:solidFill>
                  <a:srgbClr val="C00000"/>
                </a:solidFill>
              </a:rPr>
              <a:t>April 2021 </a:t>
            </a:r>
            <a:r>
              <a:rPr lang="en-GB" sz="1400" b="1" dirty="0">
                <a:solidFill>
                  <a:srgbClr val="C00000"/>
                </a:solidFill>
              </a:rPr>
              <a:t>(Online)</a:t>
            </a:r>
            <a:endParaRPr lang="en-US" sz="1400" b="1" dirty="0">
              <a:solidFill>
                <a:srgbClr val="C0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A03C605-45C8-4D3A-82E1-C836FF85E31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137" r="3305"/>
          <a:stretch/>
        </p:blipFill>
        <p:spPr>
          <a:xfrm>
            <a:off x="6955116" y="2658412"/>
            <a:ext cx="1031792" cy="1080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BDC03FC-2432-446C-B158-FCBF353CB34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849" t="7440" r="13717" b="25226"/>
          <a:stretch/>
        </p:blipFill>
        <p:spPr>
          <a:xfrm>
            <a:off x="2770332" y="2658412"/>
            <a:ext cx="943872" cy="1080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ECF64EC-2F0C-4172-9925-C45785FBB9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7673" y="2659420"/>
            <a:ext cx="1007789" cy="1078992"/>
          </a:xfrm>
          <a:prstGeom prst="rect">
            <a:avLst/>
          </a:prstGeom>
        </p:spPr>
      </p:pic>
      <p:pic>
        <p:nvPicPr>
          <p:cNvPr id="12" name="Picture 11" descr="A person wearing glasses and smiling at the camera&#10;&#10;Description automatically generated">
            <a:extLst>
              <a:ext uri="{FF2B5EF4-FFF2-40B4-BE49-F238E27FC236}">
                <a16:creationId xmlns:a16="http://schemas.microsoft.com/office/drawing/2014/main" id="{6B9634D1-1694-49B5-B015-DBCBCDC3341C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624" y="2659420"/>
            <a:ext cx="934505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139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433"/>
    </mc:Choice>
    <mc:Fallback xmlns="">
      <p:transition spd="slow" advTm="31433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B68090-F831-445D-BB5A-9F7AE59A4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3199"/>
            <a:ext cx="7886700" cy="1027679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rgbClr val="C00000"/>
                </a:solidFill>
              </a:rPr>
              <a:t>3. Case study</a:t>
            </a:r>
            <a:endParaRPr lang="en-GB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757283-524F-4AC1-A80F-F7E0A1B6F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95CB28-447F-4B0A-B142-511A1E6F9766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727506" y="774266"/>
            <a:ext cx="76889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i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Table </a:t>
            </a:r>
            <a:r>
              <a:rPr lang="en-GB" i="1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i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GB" i="1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i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Hydrogen sources and sinks of hydrogen network in refineries</a:t>
            </a:r>
          </a:p>
        </p:txBody>
      </p:sp>
      <p:sp>
        <p:nvSpPr>
          <p:cNvPr id="7" name="Rectangle 6"/>
          <p:cNvSpPr/>
          <p:nvPr/>
        </p:nvSpPr>
        <p:spPr>
          <a:xfrm>
            <a:off x="95534" y="6365875"/>
            <a:ext cx="90484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Lou </a:t>
            </a:r>
            <a:r>
              <a:rPr lang="en-GB" sz="1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Y, Liao Z, Sun J, Jiang B, Wang J, Yang Y. A novel two-step method to design inter-plant hydrogen network. </a:t>
            </a:r>
            <a:r>
              <a:rPr lang="en-GB" sz="1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</a:t>
            </a:r>
            <a:r>
              <a:rPr lang="en-GB" sz="1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 </a:t>
            </a:r>
            <a:r>
              <a:rPr lang="en-GB" sz="1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Hydrog</a:t>
            </a:r>
            <a:r>
              <a:rPr lang="en-GB" sz="1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Energy 2019;44:5686–95.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0894239"/>
              </p:ext>
            </p:extLst>
          </p:nvPr>
        </p:nvGraphicFramePr>
        <p:xfrm>
          <a:off x="529795" y="1153122"/>
          <a:ext cx="7886699" cy="47845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65960">
                  <a:extLst>
                    <a:ext uri="{9D8B030D-6E8A-4147-A177-3AD203B41FA5}">
                      <a16:colId xmlns:a16="http://schemas.microsoft.com/office/drawing/2014/main" val="2031947120"/>
                    </a:ext>
                  </a:extLst>
                </a:gridCol>
                <a:gridCol w="1138839">
                  <a:extLst>
                    <a:ext uri="{9D8B030D-6E8A-4147-A177-3AD203B41FA5}">
                      <a16:colId xmlns:a16="http://schemas.microsoft.com/office/drawing/2014/main" val="3911810717"/>
                    </a:ext>
                  </a:extLst>
                </a:gridCol>
                <a:gridCol w="1490586">
                  <a:extLst>
                    <a:ext uri="{9D8B030D-6E8A-4147-A177-3AD203B41FA5}">
                      <a16:colId xmlns:a16="http://schemas.microsoft.com/office/drawing/2014/main" val="3972700744"/>
                    </a:ext>
                  </a:extLst>
                </a:gridCol>
                <a:gridCol w="1075746">
                  <a:extLst>
                    <a:ext uri="{9D8B030D-6E8A-4147-A177-3AD203B41FA5}">
                      <a16:colId xmlns:a16="http://schemas.microsoft.com/office/drawing/2014/main" val="3945847069"/>
                    </a:ext>
                  </a:extLst>
                </a:gridCol>
                <a:gridCol w="747659">
                  <a:extLst>
                    <a:ext uri="{9D8B030D-6E8A-4147-A177-3AD203B41FA5}">
                      <a16:colId xmlns:a16="http://schemas.microsoft.com/office/drawing/2014/main" val="3281493568"/>
                    </a:ext>
                  </a:extLst>
                </a:gridCol>
                <a:gridCol w="1490586">
                  <a:extLst>
                    <a:ext uri="{9D8B030D-6E8A-4147-A177-3AD203B41FA5}">
                      <a16:colId xmlns:a16="http://schemas.microsoft.com/office/drawing/2014/main" val="1788226825"/>
                    </a:ext>
                  </a:extLst>
                </a:gridCol>
                <a:gridCol w="1077323">
                  <a:extLst>
                    <a:ext uri="{9D8B030D-6E8A-4147-A177-3AD203B41FA5}">
                      <a16:colId xmlns:a16="http://schemas.microsoft.com/office/drawing/2014/main" val="428577718"/>
                    </a:ext>
                  </a:extLst>
                </a:gridCol>
              </a:tblGrid>
              <a:tr h="3244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H</a:t>
                      </a:r>
                      <a:r>
                        <a:rPr lang="en-GB" sz="1300" baseline="-25000">
                          <a:effectLst/>
                        </a:rPr>
                        <a:t>2</a:t>
                      </a:r>
                      <a:r>
                        <a:rPr lang="en-GB" sz="1300">
                          <a:effectLst/>
                        </a:rPr>
                        <a:t> network</a:t>
                      </a:r>
                      <a:endParaRPr lang="en-GB" sz="13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H</a:t>
                      </a:r>
                      <a:r>
                        <a:rPr lang="en-GB" sz="1300" baseline="-25000">
                          <a:effectLst/>
                        </a:rPr>
                        <a:t>2</a:t>
                      </a:r>
                      <a:r>
                        <a:rPr lang="en-GB" sz="1300">
                          <a:effectLst/>
                        </a:rPr>
                        <a:t> Sources</a:t>
                      </a:r>
                      <a:endParaRPr lang="en-GB" sz="13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</a:rPr>
                        <a:t>H</a:t>
                      </a:r>
                      <a:r>
                        <a:rPr lang="en-GB" sz="1300" baseline="-25000" dirty="0">
                          <a:effectLst/>
                        </a:rPr>
                        <a:t>2</a:t>
                      </a:r>
                      <a:r>
                        <a:rPr lang="en-GB" sz="1300" dirty="0">
                          <a:effectLst/>
                        </a:rPr>
                        <a:t> concentration, </a:t>
                      </a:r>
                      <a:r>
                        <a:rPr lang="en-GB" sz="1300" dirty="0" err="1">
                          <a:effectLst/>
                        </a:rPr>
                        <a:t>vol</a:t>
                      </a:r>
                      <a:r>
                        <a:rPr lang="en-GB" sz="1300" dirty="0">
                          <a:effectLst/>
                        </a:rPr>
                        <a:t>%</a:t>
                      </a:r>
                      <a:endParaRPr lang="en-GB" sz="13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 spc="-15">
                          <a:effectLst/>
                        </a:rPr>
                        <a:t>Flowrate, kNm</a:t>
                      </a:r>
                      <a:r>
                        <a:rPr lang="en-GB" sz="1300" spc="-15" baseline="30000">
                          <a:effectLst/>
                        </a:rPr>
                        <a:t>3</a:t>
                      </a:r>
                      <a:r>
                        <a:rPr lang="en-GB" sz="1300" spc="-15">
                          <a:effectLst/>
                        </a:rPr>
                        <a:t>/h</a:t>
                      </a:r>
                      <a:endParaRPr lang="en-GB" sz="13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 H</a:t>
                      </a:r>
                      <a:r>
                        <a:rPr lang="en-GB" sz="1300" baseline="-25000">
                          <a:effectLst/>
                        </a:rPr>
                        <a:t>2</a:t>
                      </a:r>
                      <a:r>
                        <a:rPr lang="en-GB" sz="1300">
                          <a:effectLst/>
                        </a:rPr>
                        <a:t> Sinks</a:t>
                      </a:r>
                      <a:endParaRPr lang="en-GB" sz="13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H</a:t>
                      </a:r>
                      <a:r>
                        <a:rPr lang="en-GB" sz="1300" baseline="-25000">
                          <a:effectLst/>
                        </a:rPr>
                        <a:t>2</a:t>
                      </a:r>
                      <a:r>
                        <a:rPr lang="en-GB" sz="1300">
                          <a:effectLst/>
                        </a:rPr>
                        <a:t> concentration, vol%</a:t>
                      </a:r>
                      <a:endParaRPr lang="en-GB" sz="13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 spc="-15">
                          <a:effectLst/>
                        </a:rPr>
                        <a:t>Flowrate, kNm</a:t>
                      </a:r>
                      <a:r>
                        <a:rPr lang="en-GB" sz="1300" spc="-15" baseline="30000">
                          <a:effectLst/>
                        </a:rPr>
                        <a:t>3</a:t>
                      </a:r>
                      <a:r>
                        <a:rPr lang="en-GB" sz="1300" spc="-15">
                          <a:effectLst/>
                        </a:rPr>
                        <a:t>/h</a:t>
                      </a:r>
                      <a:endParaRPr lang="en-GB" sz="13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06341506"/>
                  </a:ext>
                </a:extLst>
              </a:tr>
              <a:tr h="1797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Plant A</a:t>
                      </a:r>
                      <a:endParaRPr lang="en-GB" sz="13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SRA1</a:t>
                      </a:r>
                      <a:endParaRPr lang="en-GB" sz="13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80</a:t>
                      </a:r>
                      <a:endParaRPr lang="en-GB" sz="13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 spc="-15">
                          <a:effectLst/>
                        </a:rPr>
                        <a:t>17.30</a:t>
                      </a:r>
                      <a:endParaRPr lang="en-GB" sz="13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SKA1</a:t>
                      </a:r>
                      <a:endParaRPr lang="en-GB" sz="13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86.7</a:t>
                      </a:r>
                      <a:endParaRPr lang="en-GB" sz="13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93.31</a:t>
                      </a:r>
                      <a:endParaRPr lang="en-GB" sz="13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30471049"/>
                  </a:ext>
                </a:extLst>
              </a:tr>
              <a:tr h="179705">
                <a:tc>
                  <a:txBody>
                    <a:bodyPr/>
                    <a:lstStyle/>
                    <a:p>
                      <a:endParaRPr lang="en-GB" sz="13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SRA2</a:t>
                      </a:r>
                      <a:endParaRPr lang="en-GB" sz="13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80</a:t>
                      </a:r>
                      <a:endParaRPr lang="en-GB" sz="13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60.68</a:t>
                      </a:r>
                      <a:endParaRPr lang="en-GB" sz="13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SKA2</a:t>
                      </a:r>
                      <a:endParaRPr lang="en-GB" sz="13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83.6</a:t>
                      </a:r>
                      <a:endParaRPr lang="en-GB" sz="13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82.66</a:t>
                      </a:r>
                      <a:endParaRPr lang="en-GB" sz="13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84194959"/>
                  </a:ext>
                </a:extLst>
              </a:tr>
              <a:tr h="179705">
                <a:tc>
                  <a:txBody>
                    <a:bodyPr/>
                    <a:lstStyle/>
                    <a:p>
                      <a:endParaRPr lang="en-GB" sz="13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SRA3</a:t>
                      </a:r>
                      <a:endParaRPr lang="en-GB" sz="13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</a:rPr>
                        <a:t>75</a:t>
                      </a:r>
                      <a:endParaRPr lang="en-GB" sz="13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55.28</a:t>
                      </a:r>
                      <a:endParaRPr lang="en-GB" sz="13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SKA3</a:t>
                      </a:r>
                      <a:endParaRPr lang="en-GB" sz="13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82.6</a:t>
                      </a:r>
                      <a:endParaRPr lang="en-GB" sz="13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39.16</a:t>
                      </a:r>
                      <a:endParaRPr lang="en-GB" sz="13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12465119"/>
                  </a:ext>
                </a:extLst>
              </a:tr>
              <a:tr h="179705">
                <a:tc>
                  <a:txBody>
                    <a:bodyPr/>
                    <a:lstStyle/>
                    <a:p>
                      <a:endParaRPr lang="en-GB" sz="13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SRA4</a:t>
                      </a:r>
                      <a:endParaRPr lang="en-GB" sz="13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75</a:t>
                      </a:r>
                      <a:endParaRPr lang="en-GB" sz="13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25.87</a:t>
                      </a:r>
                      <a:endParaRPr lang="en-GB" sz="13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SKA4</a:t>
                      </a:r>
                      <a:endParaRPr lang="en-GB" sz="13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74.9</a:t>
                      </a:r>
                      <a:endParaRPr lang="en-GB" sz="13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12.47</a:t>
                      </a:r>
                      <a:endParaRPr lang="en-GB" sz="13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23081482"/>
                  </a:ext>
                </a:extLst>
              </a:tr>
              <a:tr h="179705">
                <a:tc>
                  <a:txBody>
                    <a:bodyPr/>
                    <a:lstStyle/>
                    <a:p>
                      <a:endParaRPr lang="en-GB" sz="13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</a:rPr>
                        <a:t>SRA5</a:t>
                      </a:r>
                      <a:endParaRPr lang="en-GB" sz="13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70</a:t>
                      </a:r>
                      <a:endParaRPr lang="en-GB" sz="13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8.00</a:t>
                      </a:r>
                      <a:endParaRPr lang="en-GB" sz="13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SKA5</a:t>
                      </a:r>
                      <a:endParaRPr lang="en-GB" sz="13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72.7</a:t>
                      </a:r>
                      <a:endParaRPr lang="en-GB" sz="13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5.73</a:t>
                      </a:r>
                      <a:endParaRPr lang="en-GB" sz="13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84729544"/>
                  </a:ext>
                </a:extLst>
              </a:tr>
              <a:tr h="179705">
                <a:tc>
                  <a:txBody>
                    <a:bodyPr/>
                    <a:lstStyle/>
                    <a:p>
                      <a:endParaRPr lang="en-GB" sz="13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SRA6</a:t>
                      </a:r>
                      <a:endParaRPr lang="en-GB" sz="13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</a:rPr>
                        <a:t>65</a:t>
                      </a:r>
                      <a:endParaRPr lang="en-GB" sz="13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3.84</a:t>
                      </a:r>
                      <a:endParaRPr lang="en-GB" sz="13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GB" sz="13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GB" sz="13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GB" sz="13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98397987"/>
                  </a:ext>
                </a:extLst>
              </a:tr>
              <a:tr h="1797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Plant B</a:t>
                      </a:r>
                      <a:endParaRPr lang="en-GB" sz="13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SRB1</a:t>
                      </a:r>
                      <a:endParaRPr lang="en-GB" sz="13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93</a:t>
                      </a:r>
                      <a:endParaRPr lang="en-GB" sz="13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50.30</a:t>
                      </a:r>
                      <a:endParaRPr lang="en-GB" sz="13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SKB1</a:t>
                      </a:r>
                      <a:endParaRPr lang="en-GB" sz="13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80.6</a:t>
                      </a:r>
                      <a:endParaRPr lang="en-GB" sz="13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201.20</a:t>
                      </a:r>
                      <a:endParaRPr lang="en-GB" sz="13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97720025"/>
                  </a:ext>
                </a:extLst>
              </a:tr>
              <a:tr h="179705">
                <a:tc>
                  <a:txBody>
                    <a:bodyPr/>
                    <a:lstStyle/>
                    <a:p>
                      <a:endParaRPr lang="en-GB" sz="13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SRB2</a:t>
                      </a:r>
                      <a:endParaRPr lang="en-GB" sz="13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</a:rPr>
                        <a:t>80</a:t>
                      </a:r>
                      <a:endParaRPr lang="en-GB" sz="13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33.53</a:t>
                      </a:r>
                      <a:endParaRPr lang="en-GB" sz="13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SKB2</a:t>
                      </a:r>
                      <a:endParaRPr lang="en-GB" sz="13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78.9</a:t>
                      </a:r>
                      <a:endParaRPr lang="en-GB" sz="13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14.53</a:t>
                      </a:r>
                      <a:endParaRPr lang="en-GB" sz="13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24323198"/>
                  </a:ext>
                </a:extLst>
              </a:tr>
              <a:tr h="179705">
                <a:tc>
                  <a:txBody>
                    <a:bodyPr/>
                    <a:lstStyle/>
                    <a:p>
                      <a:endParaRPr lang="en-GB" sz="13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SRB3</a:t>
                      </a:r>
                      <a:endParaRPr lang="en-GB" sz="13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75</a:t>
                      </a:r>
                      <a:endParaRPr lang="en-GB" sz="13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145.31</a:t>
                      </a:r>
                      <a:endParaRPr lang="en-GB" sz="13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SKB3</a:t>
                      </a:r>
                      <a:endParaRPr lang="en-GB" sz="13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77.6</a:t>
                      </a:r>
                      <a:endParaRPr lang="en-GB" sz="13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44.71</a:t>
                      </a:r>
                      <a:endParaRPr lang="en-GB" sz="13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70565224"/>
                  </a:ext>
                </a:extLst>
              </a:tr>
              <a:tr h="179705">
                <a:tc>
                  <a:txBody>
                    <a:bodyPr/>
                    <a:lstStyle/>
                    <a:p>
                      <a:endParaRPr lang="en-GB" sz="13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SRB4</a:t>
                      </a:r>
                      <a:endParaRPr lang="en-GB" sz="13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75</a:t>
                      </a:r>
                      <a:endParaRPr lang="en-GB" sz="13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11.12</a:t>
                      </a:r>
                      <a:endParaRPr lang="en-GB" sz="13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SKB4</a:t>
                      </a:r>
                      <a:endParaRPr lang="en-GB" sz="13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75.1</a:t>
                      </a:r>
                      <a:endParaRPr lang="en-GB" sz="13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58.12</a:t>
                      </a:r>
                      <a:endParaRPr lang="en-GB" sz="13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92294727"/>
                  </a:ext>
                </a:extLst>
              </a:tr>
              <a:tr h="179705">
                <a:tc>
                  <a:txBody>
                    <a:bodyPr/>
                    <a:lstStyle/>
                    <a:p>
                      <a:endParaRPr lang="en-GB" sz="13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SRB5</a:t>
                      </a:r>
                      <a:endParaRPr lang="en-GB" sz="13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73</a:t>
                      </a:r>
                      <a:endParaRPr lang="en-GB" sz="13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27.94</a:t>
                      </a:r>
                      <a:endParaRPr lang="en-GB" sz="13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GB" sz="13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GB" sz="13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GB" sz="13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57706076"/>
                  </a:ext>
                </a:extLst>
              </a:tr>
              <a:tr h="179705">
                <a:tc>
                  <a:txBody>
                    <a:bodyPr/>
                    <a:lstStyle/>
                    <a:p>
                      <a:endParaRPr lang="en-GB" sz="13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SRB6</a:t>
                      </a:r>
                      <a:endParaRPr lang="en-GB" sz="13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70</a:t>
                      </a:r>
                      <a:endParaRPr lang="en-GB" sz="13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36.89</a:t>
                      </a:r>
                      <a:endParaRPr lang="en-GB" sz="13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GB" sz="13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GB" sz="13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GB" sz="13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58454811"/>
                  </a:ext>
                </a:extLst>
              </a:tr>
              <a:tr h="1797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Plant C</a:t>
                      </a:r>
                      <a:endParaRPr lang="en-GB" sz="13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SRC1</a:t>
                      </a:r>
                      <a:endParaRPr lang="en-GB" sz="13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98.3</a:t>
                      </a:r>
                      <a:endParaRPr lang="en-GB" sz="13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3.23</a:t>
                      </a:r>
                      <a:endParaRPr lang="en-GB" sz="13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SKC1</a:t>
                      </a:r>
                      <a:endParaRPr lang="en-GB" sz="13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99.9</a:t>
                      </a:r>
                      <a:endParaRPr lang="en-GB" sz="13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9.68</a:t>
                      </a:r>
                      <a:endParaRPr lang="en-GB" sz="13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53884780"/>
                  </a:ext>
                </a:extLst>
              </a:tr>
              <a:tr h="179705">
                <a:tc>
                  <a:txBody>
                    <a:bodyPr/>
                    <a:lstStyle/>
                    <a:p>
                      <a:endParaRPr lang="en-GB" sz="13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SRC2</a:t>
                      </a:r>
                      <a:endParaRPr lang="en-GB" sz="13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98.3</a:t>
                      </a:r>
                      <a:endParaRPr lang="en-GB" sz="13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6.45</a:t>
                      </a:r>
                      <a:endParaRPr lang="en-GB" sz="13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SKC2</a:t>
                      </a:r>
                      <a:endParaRPr lang="en-GB" sz="13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98.6</a:t>
                      </a:r>
                      <a:endParaRPr lang="en-GB" sz="13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2.24</a:t>
                      </a:r>
                      <a:endParaRPr lang="en-GB" sz="13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1211072"/>
                  </a:ext>
                </a:extLst>
              </a:tr>
              <a:tr h="179705">
                <a:tc>
                  <a:txBody>
                    <a:bodyPr/>
                    <a:lstStyle/>
                    <a:p>
                      <a:endParaRPr lang="en-GB" sz="13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SRC3</a:t>
                      </a:r>
                      <a:endParaRPr lang="en-GB" sz="13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97.5</a:t>
                      </a:r>
                      <a:endParaRPr lang="en-GB" sz="13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6.45</a:t>
                      </a:r>
                      <a:endParaRPr lang="en-GB" sz="13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SKC3</a:t>
                      </a:r>
                      <a:endParaRPr lang="en-GB" sz="13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97.5</a:t>
                      </a:r>
                      <a:endParaRPr lang="en-GB" sz="13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11.29</a:t>
                      </a:r>
                      <a:endParaRPr lang="en-GB" sz="13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91713767"/>
                  </a:ext>
                </a:extLst>
              </a:tr>
              <a:tr h="179705">
                <a:tc>
                  <a:txBody>
                    <a:bodyPr/>
                    <a:lstStyle/>
                    <a:p>
                      <a:endParaRPr lang="en-GB" sz="13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SRC4</a:t>
                      </a:r>
                      <a:endParaRPr lang="en-GB" sz="13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96</a:t>
                      </a:r>
                      <a:endParaRPr lang="en-GB" sz="13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2.30</a:t>
                      </a:r>
                      <a:endParaRPr lang="en-GB" sz="13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SKC4</a:t>
                      </a:r>
                      <a:endParaRPr lang="en-GB" sz="13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97</a:t>
                      </a:r>
                      <a:endParaRPr lang="en-GB" sz="13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8.06</a:t>
                      </a:r>
                      <a:endParaRPr lang="en-GB" sz="13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43800855"/>
                  </a:ext>
                </a:extLst>
              </a:tr>
              <a:tr h="179705">
                <a:tc>
                  <a:txBody>
                    <a:bodyPr/>
                    <a:lstStyle/>
                    <a:p>
                      <a:endParaRPr lang="en-GB" sz="13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SRC5</a:t>
                      </a:r>
                      <a:endParaRPr lang="en-GB" sz="13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95</a:t>
                      </a:r>
                      <a:endParaRPr lang="en-GB" sz="13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6.45</a:t>
                      </a:r>
                      <a:endParaRPr lang="en-GB" sz="13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SKC5</a:t>
                      </a:r>
                      <a:endParaRPr lang="en-GB" sz="13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90</a:t>
                      </a:r>
                      <a:endParaRPr lang="en-GB" sz="13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12.10</a:t>
                      </a:r>
                      <a:endParaRPr lang="en-GB" sz="13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97460834"/>
                  </a:ext>
                </a:extLst>
              </a:tr>
              <a:tr h="179705">
                <a:tc>
                  <a:txBody>
                    <a:bodyPr/>
                    <a:lstStyle/>
                    <a:p>
                      <a:endParaRPr lang="en-GB" sz="13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SRC6</a:t>
                      </a:r>
                      <a:endParaRPr lang="en-GB" sz="13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90</a:t>
                      </a:r>
                      <a:endParaRPr lang="en-GB" sz="13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9.68</a:t>
                      </a:r>
                      <a:endParaRPr lang="en-GB" sz="13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 </a:t>
                      </a:r>
                      <a:endParaRPr lang="en-GB" sz="13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 </a:t>
                      </a:r>
                      <a:endParaRPr lang="en-GB" sz="13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 </a:t>
                      </a:r>
                      <a:endParaRPr lang="en-GB" sz="13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86709321"/>
                  </a:ext>
                </a:extLst>
              </a:tr>
              <a:tr h="179705">
                <a:tc>
                  <a:txBody>
                    <a:bodyPr/>
                    <a:lstStyle/>
                    <a:p>
                      <a:endParaRPr lang="en-GB" sz="13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SRC7</a:t>
                      </a:r>
                      <a:endParaRPr lang="en-GB" sz="13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85</a:t>
                      </a:r>
                      <a:endParaRPr lang="en-GB" sz="13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6.05</a:t>
                      </a:r>
                      <a:endParaRPr lang="en-GB" sz="13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GB" sz="13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endParaRPr lang="en-GB" sz="13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endParaRPr lang="en-GB" sz="13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627091436"/>
                  </a:ext>
                </a:extLst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175887" y="5976177"/>
            <a:ext cx="888775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b="1" i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GB" sz="1200" b="1" i="1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irst </a:t>
            </a:r>
            <a:r>
              <a:rPr lang="en-GB" sz="1200" b="1" i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fresh </a:t>
            </a:r>
            <a:r>
              <a:rPr lang="en-GB" sz="1200" b="1" i="1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GB" sz="1200" b="1" i="1" baseline="-250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GB" sz="1200" b="1" i="1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200" b="1" i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source (FR1-99.9</a:t>
            </a:r>
            <a:r>
              <a:rPr lang="en-GB" sz="1200" b="1" i="1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%)</a:t>
            </a:r>
            <a:r>
              <a:rPr lang="en-GB" sz="1200" i="1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GB" sz="1200" i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fresh H</a:t>
            </a:r>
            <a:r>
              <a:rPr lang="en-GB" sz="1200" i="1" baseline="-25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GB" sz="1200" i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with 99.9 %</a:t>
            </a:r>
            <a:r>
              <a:rPr lang="en-GB" sz="1200" i="1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purity; </a:t>
            </a:r>
            <a:r>
              <a:rPr lang="en-GB" sz="1200" b="1" i="1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Second </a:t>
            </a:r>
            <a:r>
              <a:rPr lang="en-GB" sz="1200" b="1" i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fresh H</a:t>
            </a:r>
            <a:r>
              <a:rPr lang="en-GB" sz="1200" b="1" i="1" baseline="-25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GB" sz="1200" b="1" i="1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200" b="1" i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source (FR2-95%)</a:t>
            </a:r>
            <a:r>
              <a:rPr lang="en-GB" sz="1200" i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fresh H</a:t>
            </a:r>
            <a:r>
              <a:rPr lang="en-GB" sz="1200" i="1" baseline="-25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GB" sz="1200" i="1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200" i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with 95 % </a:t>
            </a:r>
            <a:r>
              <a:rPr lang="en-GB" sz="1200" i="1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purity</a:t>
            </a:r>
            <a:endParaRPr lang="en-GB" sz="1200" i="1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5192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004"/>
    </mc:Choice>
    <mc:Fallback xmlns="">
      <p:transition spd="slow" advTm="24004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B68090-F831-445D-BB5A-9F7AE59A4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3199"/>
            <a:ext cx="7886700" cy="1261316"/>
          </a:xfrm>
        </p:spPr>
        <p:txBody>
          <a:bodyPr>
            <a:normAutofit/>
          </a:bodyPr>
          <a:lstStyle/>
          <a:p>
            <a:r>
              <a:rPr lang="en-GB" sz="3200" dirty="0">
                <a:solidFill>
                  <a:srgbClr val="C00000"/>
                </a:solidFill>
              </a:rPr>
              <a:t>Separation and Purification of Waste H</a:t>
            </a:r>
            <a:r>
              <a:rPr lang="en-GB" sz="3200" baseline="-25000" dirty="0">
                <a:solidFill>
                  <a:srgbClr val="C00000"/>
                </a:solidFill>
              </a:rPr>
              <a:t>2</a:t>
            </a:r>
            <a:endParaRPr lang="en-GB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A487A933-A583-4F3F-9CC3-88548F26F99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95CB28-447F-4B0A-B142-511A1E6F9766}" type="slidenum">
              <a:rPr lang="en-GB" smtClean="0"/>
              <a:pPr/>
              <a:t>11</a:t>
            </a:fld>
            <a:endParaRPr lang="en-GB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0260707"/>
              </p:ext>
            </p:extLst>
          </p:nvPr>
        </p:nvGraphicFramePr>
        <p:xfrm>
          <a:off x="239253" y="1693774"/>
          <a:ext cx="8665495" cy="400765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83187">
                  <a:extLst>
                    <a:ext uri="{9D8B030D-6E8A-4147-A177-3AD203B41FA5}">
                      <a16:colId xmlns:a16="http://schemas.microsoft.com/office/drawing/2014/main" val="4148325701"/>
                    </a:ext>
                  </a:extLst>
                </a:gridCol>
                <a:gridCol w="1621193">
                  <a:extLst>
                    <a:ext uri="{9D8B030D-6E8A-4147-A177-3AD203B41FA5}">
                      <a16:colId xmlns:a16="http://schemas.microsoft.com/office/drawing/2014/main" val="3574436462"/>
                    </a:ext>
                  </a:extLst>
                </a:gridCol>
                <a:gridCol w="1621193">
                  <a:extLst>
                    <a:ext uri="{9D8B030D-6E8A-4147-A177-3AD203B41FA5}">
                      <a16:colId xmlns:a16="http://schemas.microsoft.com/office/drawing/2014/main" val="516380226"/>
                    </a:ext>
                  </a:extLst>
                </a:gridCol>
                <a:gridCol w="2439922">
                  <a:extLst>
                    <a:ext uri="{9D8B030D-6E8A-4147-A177-3AD203B41FA5}">
                      <a16:colId xmlns:a16="http://schemas.microsoft.com/office/drawing/2014/main" val="845266656"/>
                    </a:ext>
                  </a:extLst>
                </a:gridCol>
              </a:tblGrid>
              <a:tr h="3688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-277495" algn="l"/>
                        </a:tabLst>
                      </a:pPr>
                      <a:r>
                        <a:rPr lang="en-GB" sz="1600" b="1" spc="-1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Projects</a:t>
                      </a:r>
                      <a:endParaRPr lang="en-GB" sz="1600" b="1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7945" marR="67945" marT="0" marB="0" anchor="ctr">
                    <a:lnT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-277495" algn="l"/>
                        </a:tabLst>
                      </a:pPr>
                      <a:r>
                        <a:rPr lang="en-GB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Cryogenic</a:t>
                      </a:r>
                      <a:endParaRPr lang="en-GB" sz="1600" b="1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7945" marR="67945" marT="0" marB="0" anchor="ctr">
                    <a:lnT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-277495" algn="l"/>
                        </a:tabLst>
                      </a:pPr>
                      <a:r>
                        <a:rPr lang="en-GB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PSA</a:t>
                      </a:r>
                      <a:endParaRPr lang="en-GB" sz="1600" b="1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7945" marR="67945" marT="0" marB="0" anchor="ctr">
                    <a:lnT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-277495" algn="l"/>
                        </a:tabLst>
                      </a:pPr>
                      <a:r>
                        <a:rPr lang="en-GB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Membrane</a:t>
                      </a:r>
                      <a:endParaRPr lang="en-GB" sz="1600" b="1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7945" marR="67945" marT="0" marB="0" anchor="ctr">
                    <a:lnT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65186"/>
                  </a:ext>
                </a:extLst>
              </a:tr>
              <a:tr h="3688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-277495" algn="l"/>
                        </a:tabLs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Purity of recovered H</a:t>
                      </a:r>
                      <a:r>
                        <a:rPr lang="en-GB" sz="1600" baseline="-25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GB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mol</a:t>
                      </a: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7945" marR="67945" marT="0" marB="0" anchor="ctr"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-277495" algn="l"/>
                        </a:tabLs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90-96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7945" marR="67945" marT="0" marB="0" anchor="ctr"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-277495" algn="l"/>
                        </a:tabLs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 99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7945" marR="67945" marT="0" marB="0" anchor="ctr"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-277495" algn="l"/>
                        </a:tabLs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90-98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7945" marR="67945" marT="0" marB="0" anchor="ctr"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4651437"/>
                  </a:ext>
                </a:extLst>
              </a:tr>
              <a:tr h="3691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-277495" algn="l"/>
                        </a:tabLs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Recycling ratio, %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7945" marR="6794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-277495" algn="l"/>
                        </a:tabLs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90-98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7945" marR="6794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-277495" algn="l"/>
                        </a:tabLs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50-92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7945" marR="6794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-277495" algn="l"/>
                        </a:tabLs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85-95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7945" marR="67945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06152"/>
                  </a:ext>
                </a:extLst>
              </a:tr>
              <a:tr h="3189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-277495" algn="l"/>
                        </a:tabLst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Feed H</a:t>
                      </a:r>
                      <a:r>
                        <a:rPr lang="en-GB" sz="1600" b="1" baseline="-25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concentration, </a:t>
                      </a:r>
                      <a:r>
                        <a:rPr lang="en-GB" sz="1600" b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mol</a:t>
                      </a: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7945" marR="6794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-277495" algn="l"/>
                        </a:tabLst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15-75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7945" marR="6794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-277495" algn="l"/>
                        </a:tabLst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75-90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7945" marR="6794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-277495" algn="l"/>
                        </a:tabLst>
                      </a:pPr>
                      <a:r>
                        <a:rPr lang="en-GB" sz="16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15-90</a:t>
                      </a:r>
                      <a:endParaRPr lang="en-GB" sz="16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7945" marR="67945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6227424"/>
                  </a:ext>
                </a:extLst>
              </a:tr>
              <a:tr h="3688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-277495" algn="l"/>
                        </a:tabLs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Feed gas pressure, MPa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7945" marR="6794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-277495" algn="l"/>
                        </a:tabLs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0.5-7.5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7945" marR="6794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-277495" algn="l"/>
                        </a:tabLst>
                      </a:pPr>
                      <a:r>
                        <a:rPr lang="en-GB" sz="1600" spc="-15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1-4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7945" marR="6794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-277495" algn="l"/>
                        </a:tabLst>
                      </a:pPr>
                      <a:r>
                        <a:rPr lang="en-GB" sz="1600" spc="-15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1-16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7945" marR="67945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8618092"/>
                  </a:ext>
                </a:extLst>
              </a:tr>
              <a:tr h="3688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-277495" algn="l"/>
                        </a:tabLs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Product H</a:t>
                      </a:r>
                      <a:r>
                        <a:rPr lang="en-GB" sz="1600" baseline="-25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GB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pressure, MPa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7945" marR="6794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-277495" algn="l"/>
                        </a:tabLs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Feed pressure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7945" marR="6794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-277495" algn="l"/>
                        </a:tabLs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Feed pressure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7945" marR="6794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-277495" algn="l"/>
                        </a:tabLs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&lt;&lt; Feed pressure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7945" marR="67945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3856851"/>
                  </a:ext>
                </a:extLst>
              </a:tr>
              <a:tr h="3688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-277495" algn="l"/>
                        </a:tabLs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Pretreatment requirement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7945" marR="6794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-277495" algn="l"/>
                        </a:tabLs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Very few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7945" marR="6794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-277495" algn="l"/>
                        </a:tabLs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None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7945" marR="6794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-277495" algn="l"/>
                        </a:tabLs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Remove CO</a:t>
                      </a:r>
                      <a:r>
                        <a:rPr lang="en-GB" sz="1600" baseline="-25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GB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H</a:t>
                      </a:r>
                      <a:r>
                        <a:rPr lang="en-GB" sz="1600" baseline="-25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GB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S, etc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7945" marR="67945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8094970"/>
                  </a:ext>
                </a:extLst>
              </a:tr>
              <a:tr h="3688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-277495" algn="l"/>
                        </a:tabLst>
                      </a:pPr>
                      <a:r>
                        <a:rPr lang="en-GB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Capital cost</a:t>
                      </a:r>
                      <a:endParaRPr lang="en-GB" sz="1600" b="1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7945" marR="6794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-277495" algn="l"/>
                        </a:tabLst>
                      </a:pPr>
                      <a:r>
                        <a:rPr lang="en-GB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</a:t>
                      </a:r>
                      <a:endParaRPr lang="en-GB" sz="1600" b="1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7945" marR="6794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-277495" algn="l"/>
                        </a:tabLst>
                      </a:pPr>
                      <a:r>
                        <a:rPr lang="en-GB" sz="1600" b="1" spc="-1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Medium</a:t>
                      </a:r>
                      <a:endParaRPr lang="en-GB" sz="1600" b="1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7945" marR="6794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-277495" algn="l"/>
                        </a:tabLst>
                      </a:pPr>
                      <a:r>
                        <a:rPr lang="en-GB" sz="1600" b="1" spc="-15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Low</a:t>
                      </a:r>
                      <a:endParaRPr lang="en-GB" sz="16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7945" marR="67945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4574865"/>
                  </a:ext>
                </a:extLst>
              </a:tr>
              <a:tr h="3688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-277495" algn="l"/>
                        </a:tabLs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Degree of easy expansion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7945" marR="6794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-277495" algn="l"/>
                        </a:tabLst>
                      </a:pPr>
                      <a:r>
                        <a:rPr lang="en-GB" sz="1600" spc="-15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Low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7945" marR="6794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-277495" algn="l"/>
                        </a:tabLst>
                      </a:pPr>
                      <a:r>
                        <a:rPr lang="en-GB" sz="1600" spc="-15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Medium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7945" marR="6794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-277495" algn="l"/>
                        </a:tabLs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7945" marR="67945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0852454"/>
                  </a:ext>
                </a:extLst>
              </a:tr>
              <a:tr h="3688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-277495" algn="l"/>
                        </a:tabLs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Operational reliability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7945" marR="6794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-277495" algn="l"/>
                        </a:tabLst>
                      </a:pPr>
                      <a:r>
                        <a:rPr lang="en-GB" sz="1600" spc="-1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Low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7945" marR="6794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-277495" algn="l"/>
                        </a:tabLst>
                      </a:pPr>
                      <a:r>
                        <a:rPr lang="en-GB" sz="1600" spc="-15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Medium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7945" marR="6794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-277495" algn="l"/>
                        </a:tabLs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7945" marR="67945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1030874"/>
                  </a:ext>
                </a:extLst>
              </a:tr>
              <a:tr h="3688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-277495" algn="l"/>
                        </a:tabLst>
                      </a:pPr>
                      <a:r>
                        <a:rPr lang="en-GB" sz="1600" spc="-1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Equipment floor space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7945" marR="67945" marT="0" marB="0" anchor="ctr">
                    <a:lnB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-277495" algn="l"/>
                        </a:tabLs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7945" marR="67945" marT="0" marB="0" anchor="ctr">
                    <a:lnB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-277495" algn="l"/>
                        </a:tabLst>
                      </a:pPr>
                      <a:r>
                        <a:rPr lang="en-GB" sz="1600" spc="-1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Medium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7945" marR="67945" marT="0" marB="0" anchor="ctr">
                    <a:lnB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-277495" algn="l"/>
                        </a:tabLst>
                      </a:pPr>
                      <a:r>
                        <a:rPr lang="en-GB" sz="1600" spc="-1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Low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7945" marR="67945" marT="0" marB="0" anchor="ctr">
                    <a:lnB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8695684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932937" y="1267305"/>
            <a:ext cx="72657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i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Table </a:t>
            </a:r>
            <a:r>
              <a:rPr lang="en-GB" i="1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GB" i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Comparison of waste H</a:t>
            </a:r>
            <a:r>
              <a:rPr lang="en-GB" i="1" baseline="-25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GB" i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recovery technology in a refinery</a:t>
            </a:r>
            <a:endParaRPr lang="en-GB" i="1" dirty="0"/>
          </a:p>
        </p:txBody>
      </p:sp>
      <p:sp>
        <p:nvSpPr>
          <p:cNvPr id="11" name="Rectangle 73"/>
          <p:cNvSpPr>
            <a:spLocks noChangeArrowheads="1"/>
          </p:cNvSpPr>
          <p:nvPr/>
        </p:nvSpPr>
        <p:spPr bwMode="auto">
          <a:xfrm>
            <a:off x="239254" y="2774732"/>
            <a:ext cx="8603664" cy="409902"/>
          </a:xfrm>
          <a:prstGeom prst="rect">
            <a:avLst/>
          </a:prstGeom>
          <a:noFill/>
          <a:ln w="28575" algn="ctr">
            <a:solidFill>
              <a:srgbClr val="FF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None/>
            </a:pPr>
            <a:endParaRPr lang="zh-CN" altLang="en-US" sz="1800" b="0"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13" name="Rectangle 73"/>
          <p:cNvSpPr>
            <a:spLocks noChangeArrowheads="1"/>
          </p:cNvSpPr>
          <p:nvPr/>
        </p:nvSpPr>
        <p:spPr bwMode="auto">
          <a:xfrm>
            <a:off x="239252" y="4206550"/>
            <a:ext cx="8603664" cy="409902"/>
          </a:xfrm>
          <a:prstGeom prst="rect">
            <a:avLst/>
          </a:prstGeom>
          <a:noFill/>
          <a:ln w="28575" algn="ctr">
            <a:solidFill>
              <a:srgbClr val="FF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None/>
            </a:pPr>
            <a:endParaRPr lang="zh-CN" altLang="en-US" sz="1800" b="0"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2830" y="6198256"/>
            <a:ext cx="90211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 err="1">
                <a:solidFill>
                  <a:srgbClr val="0000FF"/>
                </a:solidFill>
                <a:latin typeface="Arial" panose="020B0604020202020204" pitchFamily="34" charset="0"/>
              </a:rPr>
              <a:t>Elsherif</a:t>
            </a:r>
            <a:r>
              <a:rPr lang="en-GB" sz="1200" dirty="0">
                <a:solidFill>
                  <a:srgbClr val="0000FF"/>
                </a:solidFill>
                <a:latin typeface="Arial" panose="020B0604020202020204" pitchFamily="34" charset="0"/>
              </a:rPr>
              <a:t> M, Manan ZA, </a:t>
            </a:r>
            <a:r>
              <a:rPr lang="en-GB" sz="1200" dirty="0" err="1">
                <a:solidFill>
                  <a:srgbClr val="0000FF"/>
                </a:solidFill>
                <a:latin typeface="Arial" panose="020B0604020202020204" pitchFamily="34" charset="0"/>
              </a:rPr>
              <a:t>Kamsah</a:t>
            </a:r>
            <a:r>
              <a:rPr lang="en-GB" sz="1200" dirty="0">
                <a:solidFill>
                  <a:srgbClr val="0000FF"/>
                </a:solidFill>
                <a:latin typeface="Arial" panose="020B0604020202020204" pitchFamily="34" charset="0"/>
              </a:rPr>
              <a:t> MZ. State-of-the-art of hydrogen management in refinery and industrial process plants. Journal of Natural Gas Science and Engineering. 2015;24:346-56.</a:t>
            </a:r>
            <a:endParaRPr lang="en-GB" sz="1200" dirty="0">
              <a:solidFill>
                <a:srgbClr val="0000FF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89787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765"/>
    </mc:Choice>
    <mc:Fallback xmlns="">
      <p:transition spd="slow" advTm="647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7" name="Rectangle 2"/>
          <p:cNvSpPr>
            <a:spLocks noChangeArrowheads="1"/>
          </p:cNvSpPr>
          <p:nvPr/>
        </p:nvSpPr>
        <p:spPr bwMode="auto">
          <a:xfrm>
            <a:off x="3281363" y="3544038"/>
            <a:ext cx="5630862" cy="24841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zh-CN" altLang="en-US" sz="1800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  <p:sp>
        <p:nvSpPr>
          <p:cNvPr id="28678" name="Rectangle 3"/>
          <p:cNvSpPr>
            <a:spLocks noChangeArrowheads="1"/>
          </p:cNvSpPr>
          <p:nvPr/>
        </p:nvSpPr>
        <p:spPr bwMode="auto">
          <a:xfrm>
            <a:off x="246063" y="3544038"/>
            <a:ext cx="2946400" cy="249681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zh-CN" altLang="en-US" sz="1800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  <p:pic>
        <p:nvPicPr>
          <p:cNvPr id="28679" name="Picture 60" descr="C:\Users\Sean\Desktop\16-1000.jpg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70"/>
          <a:stretch>
            <a:fillRect/>
          </a:stretch>
        </p:blipFill>
        <p:spPr bwMode="auto">
          <a:xfrm>
            <a:off x="6237288" y="4277146"/>
            <a:ext cx="2609850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0" name="Picture 60" descr="C:\Users\Sean\Desktop\16-1000.jpg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70"/>
          <a:stretch>
            <a:fillRect/>
          </a:stretch>
        </p:blipFill>
        <p:spPr bwMode="auto">
          <a:xfrm>
            <a:off x="3357563" y="4277146"/>
            <a:ext cx="2609850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1" name="Picture 50" descr="C:\Users\Sean\Desktop\图片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4277146"/>
            <a:ext cx="2609850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" name="椭圆 28"/>
          <p:cNvSpPr>
            <a:spLocks noChangeArrowheads="1"/>
          </p:cNvSpPr>
          <p:nvPr/>
        </p:nvSpPr>
        <p:spPr bwMode="auto">
          <a:xfrm>
            <a:off x="-463550" y="895771"/>
            <a:ext cx="358775" cy="360362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accent2"/>
              </a:gs>
            </a:gsLst>
            <a:lin ang="2700000" scaled="1"/>
          </a:gra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zh-CN" altLang="en-US" sz="18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60" name="椭圆 29"/>
          <p:cNvSpPr>
            <a:spLocks noChangeArrowheads="1"/>
          </p:cNvSpPr>
          <p:nvPr/>
        </p:nvSpPr>
        <p:spPr bwMode="auto">
          <a:xfrm>
            <a:off x="-1425575" y="1554583"/>
            <a:ext cx="360362" cy="35877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accent2"/>
              </a:gs>
            </a:gsLst>
            <a:lin ang="2700000" scaled="1"/>
          </a:gra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zh-CN" altLang="en-US" sz="18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61" name="椭圆 30"/>
          <p:cNvSpPr>
            <a:spLocks noChangeArrowheads="1"/>
          </p:cNvSpPr>
          <p:nvPr/>
        </p:nvSpPr>
        <p:spPr bwMode="auto">
          <a:xfrm>
            <a:off x="-463550" y="1557758"/>
            <a:ext cx="358775" cy="36036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accent2"/>
              </a:gs>
            </a:gsLst>
            <a:lin ang="2700000" scaled="1"/>
          </a:gra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zh-CN" altLang="en-US" sz="18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62" name="椭圆 32"/>
          <p:cNvSpPr>
            <a:spLocks noChangeArrowheads="1"/>
          </p:cNvSpPr>
          <p:nvPr/>
        </p:nvSpPr>
        <p:spPr bwMode="auto">
          <a:xfrm>
            <a:off x="-1404938" y="924346"/>
            <a:ext cx="360363" cy="360362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accent2"/>
              </a:gs>
            </a:gsLst>
            <a:lin ang="2700000" scaled="1"/>
          </a:gra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zh-CN" altLang="en-US" sz="18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63" name="椭圆 30"/>
          <p:cNvSpPr>
            <a:spLocks noChangeArrowheads="1"/>
          </p:cNvSpPr>
          <p:nvPr/>
        </p:nvSpPr>
        <p:spPr bwMode="auto">
          <a:xfrm>
            <a:off x="-444500" y="2137196"/>
            <a:ext cx="180975" cy="18097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lin ang="2700000" scaled="1"/>
          </a:gra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zh-CN" altLang="en-US" sz="18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64" name="椭圆 29"/>
          <p:cNvSpPr>
            <a:spLocks noChangeArrowheads="1"/>
          </p:cNvSpPr>
          <p:nvPr/>
        </p:nvSpPr>
        <p:spPr bwMode="auto">
          <a:xfrm>
            <a:off x="-1244600" y="2134021"/>
            <a:ext cx="179387" cy="179387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lin ang="2700000" scaled="1"/>
          </a:gra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zh-CN" altLang="en-US" sz="18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65" name="椭圆 90"/>
          <p:cNvSpPr>
            <a:spLocks noChangeArrowheads="1"/>
          </p:cNvSpPr>
          <p:nvPr/>
        </p:nvSpPr>
        <p:spPr bwMode="auto">
          <a:xfrm>
            <a:off x="9304338" y="2154658"/>
            <a:ext cx="180975" cy="17938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lin ang="2700000" scaled="1"/>
          </a:gra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zh-CN" altLang="en-US" sz="18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66" name="椭圆 92"/>
          <p:cNvSpPr>
            <a:spLocks noChangeArrowheads="1"/>
          </p:cNvSpPr>
          <p:nvPr/>
        </p:nvSpPr>
        <p:spPr bwMode="auto">
          <a:xfrm>
            <a:off x="9675813" y="1846683"/>
            <a:ext cx="180975" cy="1778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lin ang="2700000" scaled="1"/>
          </a:gra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zh-CN" altLang="en-US" sz="18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67" name="椭圆 93"/>
          <p:cNvSpPr>
            <a:spLocks noChangeArrowheads="1"/>
          </p:cNvSpPr>
          <p:nvPr/>
        </p:nvSpPr>
        <p:spPr bwMode="auto">
          <a:xfrm>
            <a:off x="9675813" y="1510133"/>
            <a:ext cx="180975" cy="17938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lin ang="2700000" scaled="1"/>
          </a:gra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zh-CN" altLang="en-US" sz="18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68" name="椭圆 96"/>
          <p:cNvSpPr>
            <a:spLocks noChangeArrowheads="1"/>
          </p:cNvSpPr>
          <p:nvPr/>
        </p:nvSpPr>
        <p:spPr bwMode="auto">
          <a:xfrm>
            <a:off x="9304338" y="1514896"/>
            <a:ext cx="180975" cy="1778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lin ang="2700000" scaled="1"/>
          </a:gra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zh-CN" altLang="en-US" sz="18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69" name="椭圆 97"/>
          <p:cNvSpPr>
            <a:spLocks noChangeArrowheads="1"/>
          </p:cNvSpPr>
          <p:nvPr/>
        </p:nvSpPr>
        <p:spPr bwMode="auto">
          <a:xfrm>
            <a:off x="9304338" y="1846683"/>
            <a:ext cx="180975" cy="1778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lin ang="2700000" scaled="1"/>
          </a:gra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zh-CN" altLang="en-US" sz="18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70" name="椭圆 61"/>
          <p:cNvSpPr>
            <a:spLocks noChangeArrowheads="1"/>
          </p:cNvSpPr>
          <p:nvPr/>
        </p:nvSpPr>
        <p:spPr bwMode="auto">
          <a:xfrm>
            <a:off x="6416675" y="6720308"/>
            <a:ext cx="107950" cy="107950"/>
          </a:xfrm>
          <a:prstGeom prst="ellipse">
            <a:avLst/>
          </a:prstGeom>
          <a:gradFill rotWithShape="1">
            <a:gsLst>
              <a:gs pos="28000">
                <a:srgbClr val="ABCCAF"/>
              </a:gs>
              <a:gs pos="0">
                <a:schemeClr val="bg1"/>
              </a:gs>
              <a:gs pos="100000">
                <a:srgbClr val="05A318"/>
              </a:gs>
            </a:gsLst>
            <a:lin ang="2700000" scaled="1"/>
          </a:gradFill>
          <a:ln w="9525">
            <a:solidFill>
              <a:srgbClr val="05A31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71" name="椭圆 62"/>
          <p:cNvSpPr>
            <a:spLocks noChangeArrowheads="1"/>
          </p:cNvSpPr>
          <p:nvPr/>
        </p:nvSpPr>
        <p:spPr bwMode="auto">
          <a:xfrm>
            <a:off x="7181850" y="7361658"/>
            <a:ext cx="179388" cy="17938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lin ang="2700000" scaled="1"/>
          </a:gra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zh-CN" altLang="en-US" sz="18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72" name="椭圆 63"/>
          <p:cNvSpPr>
            <a:spLocks noChangeArrowheads="1"/>
          </p:cNvSpPr>
          <p:nvPr/>
        </p:nvSpPr>
        <p:spPr bwMode="auto">
          <a:xfrm>
            <a:off x="5673725" y="6432971"/>
            <a:ext cx="107950" cy="107950"/>
          </a:xfrm>
          <a:prstGeom prst="ellipse">
            <a:avLst/>
          </a:prstGeom>
          <a:gradFill rotWithShape="1">
            <a:gsLst>
              <a:gs pos="28000">
                <a:srgbClr val="ABCCAF"/>
              </a:gs>
              <a:gs pos="0">
                <a:schemeClr val="bg1"/>
              </a:gs>
              <a:gs pos="100000">
                <a:srgbClr val="05A318"/>
              </a:gs>
            </a:gsLst>
            <a:lin ang="2700000" scaled="1"/>
          </a:gradFill>
          <a:ln w="9525">
            <a:solidFill>
              <a:srgbClr val="05A31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73" name="椭圆 60"/>
          <p:cNvSpPr>
            <a:spLocks noChangeArrowheads="1"/>
          </p:cNvSpPr>
          <p:nvPr/>
        </p:nvSpPr>
        <p:spPr bwMode="auto">
          <a:xfrm>
            <a:off x="6057900" y="6431383"/>
            <a:ext cx="107950" cy="107950"/>
          </a:xfrm>
          <a:prstGeom prst="ellipse">
            <a:avLst/>
          </a:prstGeom>
          <a:gradFill rotWithShape="1">
            <a:gsLst>
              <a:gs pos="28000">
                <a:srgbClr val="ABCCAF"/>
              </a:gs>
              <a:gs pos="0">
                <a:schemeClr val="bg1"/>
              </a:gs>
              <a:gs pos="100000">
                <a:srgbClr val="05A318"/>
              </a:gs>
            </a:gsLst>
            <a:lin ang="2700000" scaled="1"/>
          </a:gradFill>
          <a:ln w="9525">
            <a:solidFill>
              <a:srgbClr val="05A31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74" name="椭圆 60"/>
          <p:cNvSpPr>
            <a:spLocks noChangeArrowheads="1"/>
          </p:cNvSpPr>
          <p:nvPr/>
        </p:nvSpPr>
        <p:spPr bwMode="auto">
          <a:xfrm>
            <a:off x="6797675" y="7361658"/>
            <a:ext cx="180975" cy="17938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lin ang="2700000" scaled="1"/>
          </a:gra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zh-CN" altLang="en-US" sz="18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75" name="椭圆 60"/>
          <p:cNvSpPr>
            <a:spLocks noChangeArrowheads="1"/>
          </p:cNvSpPr>
          <p:nvPr/>
        </p:nvSpPr>
        <p:spPr bwMode="auto">
          <a:xfrm>
            <a:off x="5673725" y="6712371"/>
            <a:ext cx="107950" cy="107950"/>
          </a:xfrm>
          <a:prstGeom prst="ellipse">
            <a:avLst/>
          </a:prstGeom>
          <a:gradFill rotWithShape="1">
            <a:gsLst>
              <a:gs pos="28000">
                <a:srgbClr val="ABCCAF"/>
              </a:gs>
              <a:gs pos="0">
                <a:schemeClr val="bg1"/>
              </a:gs>
              <a:gs pos="100000">
                <a:srgbClr val="05A318"/>
              </a:gs>
            </a:gsLst>
            <a:lin ang="2700000" scaled="1"/>
          </a:gradFill>
          <a:ln w="9525">
            <a:solidFill>
              <a:srgbClr val="05A31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76" name="椭圆 62"/>
          <p:cNvSpPr>
            <a:spLocks noChangeArrowheads="1"/>
          </p:cNvSpPr>
          <p:nvPr/>
        </p:nvSpPr>
        <p:spPr bwMode="auto">
          <a:xfrm>
            <a:off x="6057900" y="6712371"/>
            <a:ext cx="107950" cy="107950"/>
          </a:xfrm>
          <a:prstGeom prst="ellipse">
            <a:avLst/>
          </a:prstGeom>
          <a:gradFill rotWithShape="1">
            <a:gsLst>
              <a:gs pos="28000">
                <a:srgbClr val="ABCCAF"/>
              </a:gs>
              <a:gs pos="0">
                <a:schemeClr val="bg1"/>
              </a:gs>
              <a:gs pos="100000">
                <a:srgbClr val="05A318"/>
              </a:gs>
            </a:gsLst>
            <a:lin ang="2700000" scaled="1"/>
          </a:gradFill>
          <a:ln w="9525">
            <a:solidFill>
              <a:srgbClr val="05A31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77" name="椭圆 76"/>
          <p:cNvSpPr>
            <a:spLocks noChangeArrowheads="1"/>
          </p:cNvSpPr>
          <p:nvPr/>
        </p:nvSpPr>
        <p:spPr bwMode="auto">
          <a:xfrm>
            <a:off x="5673725" y="7079083"/>
            <a:ext cx="107950" cy="107950"/>
          </a:xfrm>
          <a:prstGeom prst="ellipse">
            <a:avLst/>
          </a:prstGeom>
          <a:gradFill rotWithShape="1">
            <a:gsLst>
              <a:gs pos="28000">
                <a:srgbClr val="ABCCAF"/>
              </a:gs>
              <a:gs pos="0">
                <a:schemeClr val="bg1"/>
              </a:gs>
              <a:gs pos="100000">
                <a:srgbClr val="05A318"/>
              </a:gs>
            </a:gsLst>
            <a:lin ang="2700000" scaled="1"/>
          </a:gradFill>
          <a:ln w="9525">
            <a:solidFill>
              <a:srgbClr val="05A31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78" name="椭圆 63"/>
          <p:cNvSpPr>
            <a:spLocks noChangeArrowheads="1"/>
          </p:cNvSpPr>
          <p:nvPr/>
        </p:nvSpPr>
        <p:spPr bwMode="auto">
          <a:xfrm>
            <a:off x="6051550" y="7072733"/>
            <a:ext cx="107950" cy="107950"/>
          </a:xfrm>
          <a:prstGeom prst="ellipse">
            <a:avLst/>
          </a:prstGeom>
          <a:gradFill rotWithShape="1">
            <a:gsLst>
              <a:gs pos="28000">
                <a:srgbClr val="ABCCAF"/>
              </a:gs>
              <a:gs pos="0">
                <a:schemeClr val="bg1"/>
              </a:gs>
              <a:gs pos="100000">
                <a:srgbClr val="05A318"/>
              </a:gs>
            </a:gsLst>
            <a:lin ang="2700000" scaled="1"/>
          </a:gradFill>
          <a:ln w="9525">
            <a:solidFill>
              <a:srgbClr val="05A31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79" name="椭圆 15"/>
          <p:cNvSpPr>
            <a:spLocks noChangeArrowheads="1"/>
          </p:cNvSpPr>
          <p:nvPr/>
        </p:nvSpPr>
        <p:spPr bwMode="auto">
          <a:xfrm>
            <a:off x="4175125" y="6647283"/>
            <a:ext cx="180975" cy="17938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lin ang="2700000" scaled="1"/>
          </a:gra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zh-CN" altLang="en-US" sz="18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80" name="椭圆 16"/>
          <p:cNvSpPr>
            <a:spLocks noChangeArrowheads="1"/>
          </p:cNvSpPr>
          <p:nvPr/>
        </p:nvSpPr>
        <p:spPr bwMode="auto">
          <a:xfrm>
            <a:off x="4713288" y="6647283"/>
            <a:ext cx="180975" cy="17938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lin ang="2700000" scaled="1"/>
          </a:gra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zh-CN" altLang="en-US" sz="18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81" name="椭圆 17"/>
          <p:cNvSpPr>
            <a:spLocks noChangeArrowheads="1"/>
          </p:cNvSpPr>
          <p:nvPr/>
        </p:nvSpPr>
        <p:spPr bwMode="auto">
          <a:xfrm>
            <a:off x="4171950" y="6963196"/>
            <a:ext cx="180975" cy="179387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lin ang="2700000" scaled="1"/>
          </a:gra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zh-CN" altLang="en-US" sz="18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82" name="椭圆 18"/>
          <p:cNvSpPr>
            <a:spLocks noChangeArrowheads="1"/>
          </p:cNvSpPr>
          <p:nvPr/>
        </p:nvSpPr>
        <p:spPr bwMode="auto">
          <a:xfrm>
            <a:off x="4713288" y="6963196"/>
            <a:ext cx="180975" cy="179387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lin ang="2700000" scaled="1"/>
          </a:gra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zh-CN" altLang="en-US" sz="18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83" name="椭圆 19"/>
          <p:cNvSpPr>
            <a:spLocks noChangeArrowheads="1"/>
          </p:cNvSpPr>
          <p:nvPr/>
        </p:nvSpPr>
        <p:spPr bwMode="auto">
          <a:xfrm>
            <a:off x="4175125" y="7323558"/>
            <a:ext cx="107950" cy="107950"/>
          </a:xfrm>
          <a:prstGeom prst="ellipse">
            <a:avLst/>
          </a:prstGeom>
          <a:gradFill rotWithShape="1">
            <a:gsLst>
              <a:gs pos="28000">
                <a:srgbClr val="ABCCAF"/>
              </a:gs>
              <a:gs pos="0">
                <a:schemeClr val="bg1"/>
              </a:gs>
              <a:gs pos="100000">
                <a:srgbClr val="05A318"/>
              </a:gs>
            </a:gsLst>
            <a:lin ang="2700000" scaled="1"/>
          </a:gradFill>
          <a:ln w="9525">
            <a:solidFill>
              <a:srgbClr val="05A31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84" name="椭圆 20"/>
          <p:cNvSpPr>
            <a:spLocks noChangeArrowheads="1"/>
          </p:cNvSpPr>
          <p:nvPr/>
        </p:nvSpPr>
        <p:spPr bwMode="auto">
          <a:xfrm>
            <a:off x="4713288" y="7647408"/>
            <a:ext cx="107950" cy="107950"/>
          </a:xfrm>
          <a:prstGeom prst="ellipse">
            <a:avLst/>
          </a:prstGeom>
          <a:gradFill rotWithShape="1">
            <a:gsLst>
              <a:gs pos="28000">
                <a:srgbClr val="ABCCAF"/>
              </a:gs>
              <a:gs pos="0">
                <a:schemeClr val="bg1"/>
              </a:gs>
              <a:gs pos="100000">
                <a:srgbClr val="05A318"/>
              </a:gs>
            </a:gsLst>
            <a:lin ang="2700000" scaled="1"/>
          </a:gradFill>
          <a:ln w="9525">
            <a:solidFill>
              <a:srgbClr val="05A31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85" name="椭圆 21"/>
          <p:cNvSpPr>
            <a:spLocks noChangeArrowheads="1"/>
          </p:cNvSpPr>
          <p:nvPr/>
        </p:nvSpPr>
        <p:spPr bwMode="auto">
          <a:xfrm>
            <a:off x="4713288" y="7329908"/>
            <a:ext cx="180975" cy="17938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lin ang="2700000" scaled="1"/>
          </a:gra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zh-CN" altLang="en-US" sz="18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86" name="椭圆 22"/>
          <p:cNvSpPr>
            <a:spLocks noChangeArrowheads="1"/>
          </p:cNvSpPr>
          <p:nvPr/>
        </p:nvSpPr>
        <p:spPr bwMode="auto">
          <a:xfrm>
            <a:off x="4160838" y="7647408"/>
            <a:ext cx="180975" cy="17938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lin ang="2700000" scaled="1"/>
          </a:gra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zh-CN" altLang="en-US" sz="18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87" name="椭圆 86"/>
          <p:cNvSpPr>
            <a:spLocks noChangeArrowheads="1"/>
          </p:cNvSpPr>
          <p:nvPr/>
        </p:nvSpPr>
        <p:spPr bwMode="auto">
          <a:xfrm>
            <a:off x="9304338" y="1167233"/>
            <a:ext cx="180975" cy="1778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lin ang="2700000" scaled="1"/>
          </a:gra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zh-CN" altLang="en-US" sz="18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88" name="椭圆 93"/>
          <p:cNvSpPr>
            <a:spLocks noChangeArrowheads="1"/>
          </p:cNvSpPr>
          <p:nvPr/>
        </p:nvSpPr>
        <p:spPr bwMode="auto">
          <a:xfrm>
            <a:off x="9658350" y="1167233"/>
            <a:ext cx="180975" cy="17938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lin ang="2700000" scaled="1"/>
          </a:gra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zh-CN" altLang="en-US" sz="18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89" name="椭圆 15"/>
          <p:cNvSpPr>
            <a:spLocks noChangeArrowheads="1"/>
          </p:cNvSpPr>
          <p:nvPr/>
        </p:nvSpPr>
        <p:spPr bwMode="auto">
          <a:xfrm>
            <a:off x="-828675" y="3370683"/>
            <a:ext cx="180975" cy="17938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lin ang="2700000" scaled="1"/>
          </a:gra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zh-CN" altLang="en-US" sz="18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90" name="椭圆 16"/>
          <p:cNvSpPr>
            <a:spLocks noChangeArrowheads="1"/>
          </p:cNvSpPr>
          <p:nvPr/>
        </p:nvSpPr>
        <p:spPr bwMode="auto">
          <a:xfrm>
            <a:off x="-290513" y="3370683"/>
            <a:ext cx="180975" cy="17938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lin ang="2700000" scaled="1"/>
          </a:gra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zh-CN" altLang="en-US" sz="18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91" name="椭圆 17"/>
          <p:cNvSpPr>
            <a:spLocks noChangeArrowheads="1"/>
          </p:cNvSpPr>
          <p:nvPr/>
        </p:nvSpPr>
        <p:spPr bwMode="auto">
          <a:xfrm>
            <a:off x="-831850" y="3685008"/>
            <a:ext cx="180975" cy="17938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lin ang="2700000" scaled="1"/>
          </a:gra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zh-CN" altLang="en-US" sz="18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92" name="椭圆 18"/>
          <p:cNvSpPr>
            <a:spLocks noChangeArrowheads="1"/>
          </p:cNvSpPr>
          <p:nvPr/>
        </p:nvSpPr>
        <p:spPr bwMode="auto">
          <a:xfrm>
            <a:off x="-290513" y="3685008"/>
            <a:ext cx="180975" cy="17938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lin ang="2700000" scaled="1"/>
          </a:gra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zh-CN" altLang="en-US" sz="18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93" name="椭圆 19"/>
          <p:cNvSpPr>
            <a:spLocks noChangeArrowheads="1"/>
          </p:cNvSpPr>
          <p:nvPr/>
        </p:nvSpPr>
        <p:spPr bwMode="auto">
          <a:xfrm>
            <a:off x="-828675" y="4045371"/>
            <a:ext cx="180975" cy="179387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lin ang="2700000" scaled="1"/>
          </a:gra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zh-CN" altLang="en-US" sz="18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94" name="椭圆 20"/>
          <p:cNvSpPr>
            <a:spLocks noChangeArrowheads="1"/>
          </p:cNvSpPr>
          <p:nvPr/>
        </p:nvSpPr>
        <p:spPr bwMode="auto">
          <a:xfrm>
            <a:off x="-290513" y="4369221"/>
            <a:ext cx="180975" cy="179387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lin ang="2700000" scaled="1"/>
          </a:gra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zh-CN" altLang="en-US" sz="18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95" name="椭圆 21"/>
          <p:cNvSpPr>
            <a:spLocks noChangeArrowheads="1"/>
          </p:cNvSpPr>
          <p:nvPr/>
        </p:nvSpPr>
        <p:spPr bwMode="auto">
          <a:xfrm>
            <a:off x="-290513" y="4051721"/>
            <a:ext cx="180975" cy="179387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lin ang="2700000" scaled="1"/>
          </a:gra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zh-CN" altLang="en-US" sz="18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96" name="椭圆 22"/>
          <p:cNvSpPr>
            <a:spLocks noChangeArrowheads="1"/>
          </p:cNvSpPr>
          <p:nvPr/>
        </p:nvSpPr>
        <p:spPr bwMode="auto">
          <a:xfrm>
            <a:off x="-842963" y="4369221"/>
            <a:ext cx="180975" cy="179387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lin ang="2700000" scaled="1"/>
          </a:gra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zh-CN" altLang="en-US" sz="18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97" name="椭圆 23"/>
          <p:cNvSpPr>
            <a:spLocks noChangeArrowheads="1"/>
          </p:cNvSpPr>
          <p:nvPr/>
        </p:nvSpPr>
        <p:spPr bwMode="auto">
          <a:xfrm>
            <a:off x="-828675" y="4675608"/>
            <a:ext cx="180975" cy="17938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lin ang="2700000" scaled="1"/>
          </a:gra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zh-CN" altLang="en-US" sz="18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98" name="椭圆 89"/>
          <p:cNvSpPr>
            <a:spLocks noChangeArrowheads="1"/>
          </p:cNvSpPr>
          <p:nvPr/>
        </p:nvSpPr>
        <p:spPr bwMode="auto">
          <a:xfrm>
            <a:off x="9694863" y="2561058"/>
            <a:ext cx="107950" cy="107950"/>
          </a:xfrm>
          <a:prstGeom prst="ellipse">
            <a:avLst/>
          </a:prstGeom>
          <a:gradFill rotWithShape="1">
            <a:gsLst>
              <a:gs pos="28000">
                <a:srgbClr val="ABCCAF"/>
              </a:gs>
              <a:gs pos="0">
                <a:schemeClr val="bg1"/>
              </a:gs>
              <a:gs pos="100000">
                <a:srgbClr val="05A318"/>
              </a:gs>
            </a:gsLst>
            <a:lin ang="2700000" scaled="1"/>
          </a:gradFill>
          <a:ln w="9525">
            <a:solidFill>
              <a:srgbClr val="05A31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99" name="椭圆 94"/>
          <p:cNvSpPr>
            <a:spLocks noChangeArrowheads="1"/>
          </p:cNvSpPr>
          <p:nvPr/>
        </p:nvSpPr>
        <p:spPr bwMode="auto">
          <a:xfrm>
            <a:off x="9351963" y="2561058"/>
            <a:ext cx="107950" cy="107950"/>
          </a:xfrm>
          <a:prstGeom prst="ellipse">
            <a:avLst/>
          </a:prstGeom>
          <a:gradFill rotWithShape="1">
            <a:gsLst>
              <a:gs pos="28000">
                <a:srgbClr val="ABCCAF"/>
              </a:gs>
              <a:gs pos="0">
                <a:schemeClr val="bg1"/>
              </a:gs>
              <a:gs pos="100000">
                <a:srgbClr val="05A318"/>
              </a:gs>
            </a:gsLst>
            <a:lin ang="2700000" scaled="1"/>
          </a:gradFill>
          <a:ln w="9525">
            <a:solidFill>
              <a:srgbClr val="05A31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00" name="椭圆 84"/>
          <p:cNvSpPr>
            <a:spLocks noChangeArrowheads="1"/>
          </p:cNvSpPr>
          <p:nvPr/>
        </p:nvSpPr>
        <p:spPr bwMode="auto">
          <a:xfrm>
            <a:off x="9340850" y="4539083"/>
            <a:ext cx="179388" cy="18097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lin ang="2700000" scaled="1"/>
          </a:gra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zh-CN" altLang="en-US" sz="18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01" name="椭圆 61"/>
          <p:cNvSpPr>
            <a:spLocks noChangeArrowheads="1"/>
          </p:cNvSpPr>
          <p:nvPr/>
        </p:nvSpPr>
        <p:spPr bwMode="auto">
          <a:xfrm>
            <a:off x="9340850" y="4864521"/>
            <a:ext cx="107950" cy="107950"/>
          </a:xfrm>
          <a:prstGeom prst="ellipse">
            <a:avLst/>
          </a:prstGeom>
          <a:gradFill rotWithShape="1">
            <a:gsLst>
              <a:gs pos="28000">
                <a:srgbClr val="ABCCAF"/>
              </a:gs>
              <a:gs pos="0">
                <a:schemeClr val="bg1"/>
              </a:gs>
              <a:gs pos="100000">
                <a:srgbClr val="05A318"/>
              </a:gs>
            </a:gsLst>
            <a:lin ang="2700000" scaled="1"/>
          </a:gradFill>
          <a:ln w="9525">
            <a:solidFill>
              <a:srgbClr val="05A31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02" name="椭圆 80"/>
          <p:cNvSpPr>
            <a:spLocks noChangeArrowheads="1"/>
          </p:cNvSpPr>
          <p:nvPr/>
        </p:nvSpPr>
        <p:spPr bwMode="auto">
          <a:xfrm>
            <a:off x="9748838" y="4186658"/>
            <a:ext cx="107950" cy="107950"/>
          </a:xfrm>
          <a:prstGeom prst="ellipse">
            <a:avLst/>
          </a:prstGeom>
          <a:gradFill rotWithShape="1">
            <a:gsLst>
              <a:gs pos="28000">
                <a:srgbClr val="ABCCAF"/>
              </a:gs>
              <a:gs pos="0">
                <a:schemeClr val="bg1"/>
              </a:gs>
              <a:gs pos="100000">
                <a:srgbClr val="05A318"/>
              </a:gs>
            </a:gsLst>
            <a:lin ang="2700000" scaled="1"/>
          </a:gradFill>
          <a:ln w="9525">
            <a:solidFill>
              <a:srgbClr val="05A31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03" name="椭圆 82"/>
          <p:cNvSpPr>
            <a:spLocks noChangeArrowheads="1"/>
          </p:cNvSpPr>
          <p:nvPr/>
        </p:nvSpPr>
        <p:spPr bwMode="auto">
          <a:xfrm>
            <a:off x="9748838" y="4551783"/>
            <a:ext cx="107950" cy="107950"/>
          </a:xfrm>
          <a:prstGeom prst="ellipse">
            <a:avLst/>
          </a:prstGeom>
          <a:gradFill rotWithShape="1">
            <a:gsLst>
              <a:gs pos="28000">
                <a:srgbClr val="ABCCAF"/>
              </a:gs>
              <a:gs pos="0">
                <a:schemeClr val="bg1"/>
              </a:gs>
              <a:gs pos="100000">
                <a:srgbClr val="05A318"/>
              </a:gs>
            </a:gsLst>
            <a:lin ang="2700000" scaled="1"/>
          </a:gradFill>
          <a:ln w="9525">
            <a:solidFill>
              <a:srgbClr val="05A31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04" name="椭圆 83"/>
          <p:cNvSpPr>
            <a:spLocks noChangeArrowheads="1"/>
          </p:cNvSpPr>
          <p:nvPr/>
        </p:nvSpPr>
        <p:spPr bwMode="auto">
          <a:xfrm>
            <a:off x="9340850" y="3867571"/>
            <a:ext cx="107950" cy="107950"/>
          </a:xfrm>
          <a:prstGeom prst="ellipse">
            <a:avLst/>
          </a:prstGeom>
          <a:gradFill rotWithShape="1">
            <a:gsLst>
              <a:gs pos="28000">
                <a:srgbClr val="ABCCAF"/>
              </a:gs>
              <a:gs pos="0">
                <a:schemeClr val="bg1"/>
              </a:gs>
              <a:gs pos="100000">
                <a:srgbClr val="05A318"/>
              </a:gs>
            </a:gsLst>
            <a:lin ang="2700000" scaled="1"/>
          </a:gradFill>
          <a:ln w="9525">
            <a:solidFill>
              <a:srgbClr val="05A31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05" name="椭圆 85"/>
          <p:cNvSpPr>
            <a:spLocks noChangeArrowheads="1"/>
          </p:cNvSpPr>
          <p:nvPr/>
        </p:nvSpPr>
        <p:spPr bwMode="auto">
          <a:xfrm>
            <a:off x="9748838" y="3873921"/>
            <a:ext cx="107950" cy="107950"/>
          </a:xfrm>
          <a:prstGeom prst="ellipse">
            <a:avLst/>
          </a:prstGeom>
          <a:gradFill rotWithShape="1">
            <a:gsLst>
              <a:gs pos="28000">
                <a:srgbClr val="ABCCAF"/>
              </a:gs>
              <a:gs pos="0">
                <a:schemeClr val="bg1"/>
              </a:gs>
              <a:gs pos="100000">
                <a:srgbClr val="05A318"/>
              </a:gs>
            </a:gsLst>
            <a:lin ang="2700000" scaled="1"/>
          </a:gradFill>
          <a:ln w="9525">
            <a:solidFill>
              <a:srgbClr val="05A31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06" name="椭圆 87"/>
          <p:cNvSpPr>
            <a:spLocks noChangeArrowheads="1"/>
          </p:cNvSpPr>
          <p:nvPr/>
        </p:nvSpPr>
        <p:spPr bwMode="auto">
          <a:xfrm>
            <a:off x="9340850" y="4186658"/>
            <a:ext cx="107950" cy="107950"/>
          </a:xfrm>
          <a:prstGeom prst="ellipse">
            <a:avLst/>
          </a:prstGeom>
          <a:gradFill rotWithShape="1">
            <a:gsLst>
              <a:gs pos="28000">
                <a:srgbClr val="ABCCAF"/>
              </a:gs>
              <a:gs pos="0">
                <a:schemeClr val="bg1"/>
              </a:gs>
              <a:gs pos="100000">
                <a:srgbClr val="05A318"/>
              </a:gs>
            </a:gsLst>
            <a:lin ang="2700000" scaled="1"/>
          </a:gradFill>
          <a:ln w="9525">
            <a:solidFill>
              <a:srgbClr val="05A31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07" name="椭圆 94"/>
          <p:cNvSpPr>
            <a:spLocks noChangeArrowheads="1"/>
          </p:cNvSpPr>
          <p:nvPr/>
        </p:nvSpPr>
        <p:spPr bwMode="auto">
          <a:xfrm>
            <a:off x="9748838" y="4881983"/>
            <a:ext cx="107950" cy="107950"/>
          </a:xfrm>
          <a:prstGeom prst="ellipse">
            <a:avLst/>
          </a:prstGeom>
          <a:gradFill rotWithShape="1">
            <a:gsLst>
              <a:gs pos="28000">
                <a:srgbClr val="ABCCAF"/>
              </a:gs>
              <a:gs pos="0">
                <a:schemeClr val="bg1"/>
              </a:gs>
              <a:gs pos="100000">
                <a:srgbClr val="05A318"/>
              </a:gs>
            </a:gsLst>
            <a:lin ang="2700000" scaled="1"/>
          </a:gradFill>
          <a:ln w="9525">
            <a:solidFill>
              <a:srgbClr val="05A31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8731" name="矩形 1"/>
          <p:cNvSpPr>
            <a:spLocks noChangeArrowheads="1"/>
          </p:cNvSpPr>
          <p:nvPr/>
        </p:nvSpPr>
        <p:spPr bwMode="auto">
          <a:xfrm>
            <a:off x="157163" y="3556568"/>
            <a:ext cx="29749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2000" dirty="0">
                <a:solidFill>
                  <a:srgbClr val="000000"/>
                </a:solidFill>
                <a:cs typeface="Arial" panose="020B0604020202020204" pitchFamily="34" charset="0"/>
              </a:rPr>
              <a:t>Organic porous mem.</a:t>
            </a:r>
          </a:p>
        </p:txBody>
      </p:sp>
      <p:sp>
        <p:nvSpPr>
          <p:cNvPr id="28732" name="矩形 2"/>
          <p:cNvSpPr>
            <a:spLocks noChangeArrowheads="1"/>
          </p:cNvSpPr>
          <p:nvPr/>
        </p:nvSpPr>
        <p:spPr bwMode="auto">
          <a:xfrm>
            <a:off x="3270250" y="3537280"/>
            <a:ext cx="564197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2000" dirty="0">
                <a:solidFill>
                  <a:srgbClr val="0000FF"/>
                </a:solidFill>
                <a:cs typeface="Arial" panose="020B0604020202020204" pitchFamily="34" charset="0"/>
              </a:rPr>
              <a:t>Organic non-porous mem.</a:t>
            </a:r>
            <a:r>
              <a:rPr lang="zh-CN" altLang="en-US" sz="2000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zh-CN" sz="2000" dirty="0">
                <a:solidFill>
                  <a:srgbClr val="0000FF"/>
                </a:solidFill>
                <a:cs typeface="Arial" panose="020B0604020202020204" pitchFamily="34" charset="0"/>
              </a:rPr>
              <a:t>(Molecular states)</a:t>
            </a:r>
            <a:endParaRPr lang="zh-CN" altLang="en-US" sz="2000" dirty="0">
              <a:solidFill>
                <a:srgbClr val="0000FF"/>
              </a:solidFill>
              <a:cs typeface="Arial" panose="020B0604020202020204" pitchFamily="34" charset="0"/>
            </a:endParaRPr>
          </a:p>
        </p:txBody>
      </p:sp>
      <p:sp>
        <p:nvSpPr>
          <p:cNvPr id="28733" name="Rectangle 60"/>
          <p:cNvSpPr>
            <a:spLocks noChangeArrowheads="1"/>
          </p:cNvSpPr>
          <p:nvPr/>
        </p:nvSpPr>
        <p:spPr bwMode="auto">
          <a:xfrm>
            <a:off x="3262188" y="5453483"/>
            <a:ext cx="5650037" cy="40011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zh-CN" sz="2000" b="1" dirty="0">
                <a:solidFill>
                  <a:srgbClr val="FFFF00"/>
                </a:solidFill>
                <a:cs typeface="Arial" panose="020B0604020202020204" pitchFamily="34" charset="0"/>
              </a:rPr>
              <a:t>High separation efficiency, complex principle</a:t>
            </a:r>
          </a:p>
        </p:txBody>
      </p:sp>
      <p:sp>
        <p:nvSpPr>
          <p:cNvPr id="28734" name="矩形 1"/>
          <p:cNvSpPr>
            <a:spLocks noChangeArrowheads="1"/>
          </p:cNvSpPr>
          <p:nvPr/>
        </p:nvSpPr>
        <p:spPr bwMode="auto">
          <a:xfrm>
            <a:off x="246064" y="5436516"/>
            <a:ext cx="2946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zh-CN" sz="2000" b="1" dirty="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Screening principle</a:t>
            </a:r>
          </a:p>
        </p:txBody>
      </p:sp>
      <p:sp>
        <p:nvSpPr>
          <p:cNvPr id="112" name="椭圆 111"/>
          <p:cNvSpPr>
            <a:spLocks noChangeArrowheads="1"/>
          </p:cNvSpPr>
          <p:nvPr/>
        </p:nvSpPr>
        <p:spPr bwMode="auto">
          <a:xfrm>
            <a:off x="703263" y="6685383"/>
            <a:ext cx="107950" cy="107950"/>
          </a:xfrm>
          <a:prstGeom prst="ellipse">
            <a:avLst/>
          </a:prstGeom>
          <a:gradFill rotWithShape="1">
            <a:gsLst>
              <a:gs pos="28000">
                <a:srgbClr val="ABCCAF"/>
              </a:gs>
              <a:gs pos="0">
                <a:schemeClr val="bg1"/>
              </a:gs>
              <a:gs pos="100000">
                <a:srgbClr val="05A318"/>
              </a:gs>
            </a:gsLst>
            <a:lin ang="2700000" scaled="1"/>
          </a:gradFill>
          <a:ln w="9525">
            <a:solidFill>
              <a:srgbClr val="05A31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13" name="椭圆 19"/>
          <p:cNvSpPr>
            <a:spLocks noChangeArrowheads="1"/>
          </p:cNvSpPr>
          <p:nvPr/>
        </p:nvSpPr>
        <p:spPr bwMode="auto">
          <a:xfrm>
            <a:off x="793750" y="7364833"/>
            <a:ext cx="107950" cy="107950"/>
          </a:xfrm>
          <a:prstGeom prst="ellipse">
            <a:avLst/>
          </a:prstGeom>
          <a:gradFill rotWithShape="1">
            <a:gsLst>
              <a:gs pos="28000">
                <a:srgbClr val="ABCCAF"/>
              </a:gs>
              <a:gs pos="0">
                <a:schemeClr val="bg1"/>
              </a:gs>
              <a:gs pos="100000">
                <a:srgbClr val="05A318"/>
              </a:gs>
            </a:gsLst>
            <a:lin ang="2700000" scaled="1"/>
          </a:gradFill>
          <a:ln w="9525">
            <a:solidFill>
              <a:srgbClr val="05A31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14" name="椭圆 20"/>
          <p:cNvSpPr>
            <a:spLocks noChangeArrowheads="1"/>
          </p:cNvSpPr>
          <p:nvPr/>
        </p:nvSpPr>
        <p:spPr bwMode="auto">
          <a:xfrm>
            <a:off x="1703388" y="7688683"/>
            <a:ext cx="107950" cy="107950"/>
          </a:xfrm>
          <a:prstGeom prst="ellipse">
            <a:avLst/>
          </a:prstGeom>
          <a:gradFill rotWithShape="1">
            <a:gsLst>
              <a:gs pos="28000">
                <a:srgbClr val="ABCCAF"/>
              </a:gs>
              <a:gs pos="0">
                <a:schemeClr val="bg1"/>
              </a:gs>
              <a:gs pos="100000">
                <a:srgbClr val="05A318"/>
              </a:gs>
            </a:gsLst>
            <a:lin ang="2700000" scaled="1"/>
          </a:gradFill>
          <a:ln w="9525">
            <a:solidFill>
              <a:srgbClr val="05A31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15" name="椭圆 80"/>
          <p:cNvSpPr>
            <a:spLocks noChangeArrowheads="1"/>
          </p:cNvSpPr>
          <p:nvPr/>
        </p:nvSpPr>
        <p:spPr bwMode="auto">
          <a:xfrm>
            <a:off x="2349500" y="7198146"/>
            <a:ext cx="107950" cy="107950"/>
          </a:xfrm>
          <a:prstGeom prst="ellipse">
            <a:avLst/>
          </a:prstGeom>
          <a:gradFill rotWithShape="1">
            <a:gsLst>
              <a:gs pos="28000">
                <a:srgbClr val="ABCCAF"/>
              </a:gs>
              <a:gs pos="0">
                <a:schemeClr val="bg1"/>
              </a:gs>
              <a:gs pos="100000">
                <a:srgbClr val="05A318"/>
              </a:gs>
            </a:gsLst>
            <a:lin ang="2700000" scaled="1"/>
          </a:gradFill>
          <a:ln w="9525">
            <a:solidFill>
              <a:srgbClr val="05A31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16" name="椭圆 87"/>
          <p:cNvSpPr>
            <a:spLocks noChangeArrowheads="1"/>
          </p:cNvSpPr>
          <p:nvPr/>
        </p:nvSpPr>
        <p:spPr bwMode="auto">
          <a:xfrm>
            <a:off x="1941513" y="7198146"/>
            <a:ext cx="107950" cy="107950"/>
          </a:xfrm>
          <a:prstGeom prst="ellipse">
            <a:avLst/>
          </a:prstGeom>
          <a:gradFill rotWithShape="1">
            <a:gsLst>
              <a:gs pos="28000">
                <a:srgbClr val="ABCCAF"/>
              </a:gs>
              <a:gs pos="0">
                <a:schemeClr val="bg1"/>
              </a:gs>
              <a:gs pos="100000">
                <a:srgbClr val="05A318"/>
              </a:gs>
            </a:gsLst>
            <a:lin ang="2700000" scaled="1"/>
          </a:gradFill>
          <a:ln w="9525">
            <a:solidFill>
              <a:srgbClr val="05A31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solidFill>
                <a:srgbClr val="000000"/>
              </a:solidFill>
              <a:latin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7" name="Table 11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15483355"/>
                  </p:ext>
                </p:extLst>
              </p:nvPr>
            </p:nvGraphicFramePr>
            <p:xfrm>
              <a:off x="5408483" y="1175204"/>
              <a:ext cx="3230831" cy="2048436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629129">
                      <a:extLst>
                        <a:ext uri="{9D8B030D-6E8A-4147-A177-3AD203B41FA5}">
                          <a16:colId xmlns:a16="http://schemas.microsoft.com/office/drawing/2014/main" val="1672825687"/>
                        </a:ext>
                      </a:extLst>
                    </a:gridCol>
                    <a:gridCol w="1300851">
                      <a:extLst>
                        <a:ext uri="{9D8B030D-6E8A-4147-A177-3AD203B41FA5}">
                          <a16:colId xmlns:a16="http://schemas.microsoft.com/office/drawing/2014/main" val="3265766660"/>
                        </a:ext>
                      </a:extLst>
                    </a:gridCol>
                    <a:gridCol w="1300851">
                      <a:extLst>
                        <a:ext uri="{9D8B030D-6E8A-4147-A177-3AD203B41FA5}">
                          <a16:colId xmlns:a16="http://schemas.microsoft.com/office/drawing/2014/main" val="3561016436"/>
                        </a:ext>
                      </a:extLst>
                    </a:gridCol>
                  </a:tblGrid>
                  <a:tr h="246324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-277495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14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4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𝛂</m:t>
                                    </m:r>
                                  </m:e>
                                  <m:sub>
                                    <m:r>
                                      <a:rPr lang="en-GB" sz="14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𝐢</m:t>
                                    </m:r>
                                    <m:r>
                                      <a:rPr lang="en-GB" sz="1400" b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GB" sz="14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𝐣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1400" b="1" dirty="0">
                            <a:effectLst/>
                            <a:latin typeface="Arial" panose="020B0604020202020204" pitchFamily="34" charset="0"/>
                            <a:ea typeface="SimSun" panose="02010600030101010101" pitchFamily="2" charset="-122"/>
                            <a:cs typeface="Arial" panose="020B0604020202020204" pitchFamily="34" charset="0"/>
                          </a:endParaRPr>
                        </a:p>
                      </a:txBody>
                      <a:tcPr marL="67945" marR="67945" marT="0" marB="0" anchor="ctr">
                        <a:lnT w="28575" cap="flat" cmpd="sng" algn="ctr">
                          <a:solidFill>
                            <a:srgbClr val="008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8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-277495" algn="l"/>
                            </a:tabLst>
                          </a:pPr>
                          <a:r>
                            <a:rPr lang="en-GB" sz="1400" b="1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Glass mem</a:t>
                          </a:r>
                          <a:r>
                            <a:rPr lang="en-US" sz="1400" b="1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.</a:t>
                          </a:r>
                          <a:endParaRPr lang="en-GB" sz="1400" b="1" dirty="0">
                            <a:effectLst/>
                            <a:latin typeface="Arial" panose="020B0604020202020204" pitchFamily="34" charset="0"/>
                            <a:ea typeface="SimSun" panose="02010600030101010101" pitchFamily="2" charset="-122"/>
                            <a:cs typeface="Arial" panose="020B0604020202020204" pitchFamily="34" charset="0"/>
                          </a:endParaRPr>
                        </a:p>
                      </a:txBody>
                      <a:tcPr marL="67945" marR="67945" marT="0" marB="0" anchor="ctr">
                        <a:lnT w="28575" cap="flat" cmpd="sng" algn="ctr">
                          <a:solidFill>
                            <a:srgbClr val="008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8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-277495" algn="l"/>
                            </a:tabLst>
                          </a:pPr>
                          <a:r>
                            <a:rPr lang="en-GB" sz="1400" b="1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Rubber mem.</a:t>
                          </a:r>
                          <a:endParaRPr lang="en-GB" sz="1400" b="1" dirty="0">
                            <a:effectLst/>
                            <a:latin typeface="Arial" panose="020B0604020202020204" pitchFamily="34" charset="0"/>
                            <a:ea typeface="SimSun" panose="02010600030101010101" pitchFamily="2" charset="-122"/>
                            <a:cs typeface="Arial" panose="020B0604020202020204" pitchFamily="34" charset="0"/>
                          </a:endParaRPr>
                        </a:p>
                      </a:txBody>
                      <a:tcPr marL="67945" marR="67945" marT="0" marB="0" anchor="ctr">
                        <a:lnT w="28575" cap="flat" cmpd="sng" algn="ctr">
                          <a:solidFill>
                            <a:srgbClr val="008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8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803573314"/>
                      </a:ext>
                    </a:extLst>
                  </a:tr>
                  <a:tr h="225264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-277495" algn="l"/>
                            </a:tabLst>
                          </a:pPr>
                          <a:r>
                            <a:rPr lang="en-GB" sz="14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H</a:t>
                          </a:r>
                          <a:r>
                            <a:rPr lang="en-GB" sz="1400" baseline="-250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</a:t>
                          </a:r>
                          <a:endParaRPr lang="en-GB" sz="1400" dirty="0">
                            <a:effectLst/>
                            <a:latin typeface="Arial" panose="020B0604020202020204" pitchFamily="34" charset="0"/>
                            <a:ea typeface="SimSun" panose="02010600030101010101" pitchFamily="2" charset="-122"/>
                            <a:cs typeface="Arial" panose="020B0604020202020204" pitchFamily="34" charset="0"/>
                          </a:endParaRPr>
                        </a:p>
                      </a:txBody>
                      <a:tcPr marL="67945" marR="67945" marT="0" marB="0" anchor="ctr">
                        <a:lnT w="12700" cap="flat" cmpd="sng" algn="ctr">
                          <a:solidFill>
                            <a:srgbClr val="008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-277495" algn="l"/>
                            </a:tabLst>
                          </a:pPr>
                          <a:r>
                            <a:rPr lang="en-GB" sz="14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105</a:t>
                          </a:r>
                          <a:endParaRPr lang="en-GB" sz="1400" dirty="0">
                            <a:effectLst/>
                            <a:latin typeface="Arial" panose="020B0604020202020204" pitchFamily="34" charset="0"/>
                            <a:ea typeface="SimSun" panose="02010600030101010101" pitchFamily="2" charset="-122"/>
                            <a:cs typeface="Arial" panose="020B0604020202020204" pitchFamily="34" charset="0"/>
                          </a:endParaRPr>
                        </a:p>
                      </a:txBody>
                      <a:tcPr marL="67945" marR="67945" marT="0" marB="0" anchor="ctr">
                        <a:lnT w="12700" cap="flat" cmpd="sng" algn="ctr">
                          <a:solidFill>
                            <a:srgbClr val="008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-277495" algn="l"/>
                            </a:tabLst>
                          </a:pPr>
                          <a:r>
                            <a:rPr lang="en-GB" sz="14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2.225</a:t>
                          </a:r>
                          <a:endParaRPr lang="en-GB" sz="1400" dirty="0">
                            <a:effectLst/>
                            <a:latin typeface="Arial" panose="020B0604020202020204" pitchFamily="34" charset="0"/>
                            <a:ea typeface="SimSun" panose="02010600030101010101" pitchFamily="2" charset="-122"/>
                            <a:cs typeface="Arial" panose="020B0604020202020204" pitchFamily="34" charset="0"/>
                          </a:endParaRPr>
                        </a:p>
                      </a:txBody>
                      <a:tcPr marL="67945" marR="67945" marT="0" marB="0" anchor="ctr">
                        <a:lnT w="12700" cap="flat" cmpd="sng" algn="ctr">
                          <a:solidFill>
                            <a:srgbClr val="008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221840981"/>
                      </a:ext>
                    </a:extLst>
                  </a:tr>
                  <a:tr h="225264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-277495" algn="l"/>
                            </a:tabLst>
                          </a:pPr>
                          <a:r>
                            <a:rPr lang="en-GB" sz="14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C1</a:t>
                          </a:r>
                          <a:endParaRPr lang="en-GB" sz="1400">
                            <a:effectLst/>
                            <a:latin typeface="Arial" panose="020B0604020202020204" pitchFamily="34" charset="0"/>
                            <a:ea typeface="SimSun" panose="02010600030101010101" pitchFamily="2" charset="-122"/>
                            <a:cs typeface="Arial" panose="020B0604020202020204" pitchFamily="34" charset="0"/>
                          </a:endParaRPr>
                        </a:p>
                      </a:txBody>
                      <a:tcPr marL="67945" marR="67945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-277495" algn="l"/>
                            </a:tabLst>
                          </a:pPr>
                          <a:r>
                            <a:rPr lang="en-GB" sz="14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GB" sz="1400" dirty="0">
                            <a:effectLst/>
                            <a:latin typeface="Arial" panose="020B0604020202020204" pitchFamily="34" charset="0"/>
                            <a:ea typeface="SimSun" panose="02010600030101010101" pitchFamily="2" charset="-122"/>
                            <a:cs typeface="Arial" panose="020B0604020202020204" pitchFamily="34" charset="0"/>
                          </a:endParaRPr>
                        </a:p>
                      </a:txBody>
                      <a:tcPr marL="67945" marR="67945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-277495" algn="l"/>
                            </a:tabLst>
                          </a:pPr>
                          <a:r>
                            <a:rPr lang="en-GB" sz="14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2.9</a:t>
                          </a:r>
                          <a:endParaRPr lang="en-GB" sz="1400" dirty="0">
                            <a:effectLst/>
                            <a:latin typeface="Arial" panose="020B0604020202020204" pitchFamily="34" charset="0"/>
                            <a:ea typeface="SimSun" panose="02010600030101010101" pitchFamily="2" charset="-122"/>
                            <a:cs typeface="Arial" panose="020B0604020202020204" pitchFamily="34" charset="0"/>
                          </a:endParaRPr>
                        </a:p>
                      </a:txBody>
                      <a:tcPr marL="67945" marR="67945" marT="0" marB="0"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10091477"/>
                      </a:ext>
                    </a:extLst>
                  </a:tr>
                  <a:tr h="225264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-277495" algn="l"/>
                            </a:tabLst>
                          </a:pPr>
                          <a:r>
                            <a:rPr lang="en-GB" sz="14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C2=</a:t>
                          </a:r>
                          <a:endParaRPr lang="en-GB" sz="1400">
                            <a:effectLst/>
                            <a:latin typeface="Arial" panose="020B0604020202020204" pitchFamily="34" charset="0"/>
                            <a:ea typeface="SimSun" panose="02010600030101010101" pitchFamily="2" charset="-122"/>
                            <a:cs typeface="Arial" panose="020B0604020202020204" pitchFamily="34" charset="0"/>
                          </a:endParaRPr>
                        </a:p>
                      </a:txBody>
                      <a:tcPr marL="67945" marR="67945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-277495" algn="l"/>
                            </a:tabLst>
                          </a:pPr>
                          <a:r>
                            <a:rPr lang="en-GB" sz="14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1.27</a:t>
                          </a:r>
                          <a:endParaRPr lang="en-GB" sz="1400" dirty="0">
                            <a:effectLst/>
                            <a:latin typeface="Arial" panose="020B0604020202020204" pitchFamily="34" charset="0"/>
                            <a:ea typeface="SimSun" panose="02010600030101010101" pitchFamily="2" charset="-122"/>
                            <a:cs typeface="Arial" panose="020B0604020202020204" pitchFamily="34" charset="0"/>
                          </a:endParaRPr>
                        </a:p>
                      </a:txBody>
                      <a:tcPr marL="67945" marR="67945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-277495" algn="l"/>
                            </a:tabLst>
                          </a:pPr>
                          <a:r>
                            <a:rPr lang="en-GB" sz="14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7.15</a:t>
                          </a:r>
                          <a:endParaRPr lang="en-GB" sz="1400" dirty="0">
                            <a:effectLst/>
                            <a:latin typeface="Arial" panose="020B0604020202020204" pitchFamily="34" charset="0"/>
                            <a:ea typeface="SimSun" panose="02010600030101010101" pitchFamily="2" charset="-122"/>
                            <a:cs typeface="Arial" panose="020B0604020202020204" pitchFamily="34" charset="0"/>
                          </a:endParaRPr>
                        </a:p>
                      </a:txBody>
                      <a:tcPr marL="67945" marR="67945" marT="0" marB="0"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02493741"/>
                      </a:ext>
                    </a:extLst>
                  </a:tr>
                  <a:tr h="225264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-277495" algn="l"/>
                            </a:tabLst>
                          </a:pPr>
                          <a:r>
                            <a:rPr lang="en-GB" sz="14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C2</a:t>
                          </a:r>
                          <a:endParaRPr lang="en-GB" sz="1400">
                            <a:effectLst/>
                            <a:latin typeface="Arial" panose="020B0604020202020204" pitchFamily="34" charset="0"/>
                            <a:ea typeface="SimSun" panose="02010600030101010101" pitchFamily="2" charset="-122"/>
                            <a:cs typeface="Arial" panose="020B0604020202020204" pitchFamily="34" charset="0"/>
                          </a:endParaRPr>
                        </a:p>
                      </a:txBody>
                      <a:tcPr marL="67945" marR="67945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-277495" algn="l"/>
                            </a:tabLst>
                          </a:pPr>
                          <a:r>
                            <a:rPr lang="en-GB" sz="14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0.25</a:t>
                          </a:r>
                          <a:endParaRPr lang="en-GB" sz="1400">
                            <a:effectLst/>
                            <a:latin typeface="Arial" panose="020B0604020202020204" pitchFamily="34" charset="0"/>
                            <a:ea typeface="SimSun" panose="02010600030101010101" pitchFamily="2" charset="-122"/>
                            <a:cs typeface="Arial" panose="020B0604020202020204" pitchFamily="34" charset="0"/>
                          </a:endParaRPr>
                        </a:p>
                      </a:txBody>
                      <a:tcPr marL="67945" marR="67945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-277495" algn="l"/>
                            </a:tabLst>
                          </a:pPr>
                          <a:r>
                            <a:rPr lang="en-GB" sz="14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8.25</a:t>
                          </a:r>
                          <a:endParaRPr lang="en-GB" sz="1400" dirty="0">
                            <a:effectLst/>
                            <a:latin typeface="Arial" panose="020B0604020202020204" pitchFamily="34" charset="0"/>
                            <a:ea typeface="SimSun" panose="02010600030101010101" pitchFamily="2" charset="-122"/>
                            <a:cs typeface="Arial" panose="020B0604020202020204" pitchFamily="34" charset="0"/>
                          </a:endParaRPr>
                        </a:p>
                      </a:txBody>
                      <a:tcPr marL="67945" marR="67945" marT="0" marB="0"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30136233"/>
                      </a:ext>
                    </a:extLst>
                  </a:tr>
                  <a:tr h="225264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-277495" algn="l"/>
                            </a:tabLst>
                          </a:pPr>
                          <a:r>
                            <a:rPr lang="en-GB" sz="14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C3=</a:t>
                          </a:r>
                          <a:endParaRPr lang="en-GB" sz="1400">
                            <a:effectLst/>
                            <a:latin typeface="Arial" panose="020B0604020202020204" pitchFamily="34" charset="0"/>
                            <a:ea typeface="SimSun" panose="02010600030101010101" pitchFamily="2" charset="-122"/>
                            <a:cs typeface="Arial" panose="020B0604020202020204" pitchFamily="34" charset="0"/>
                          </a:endParaRPr>
                        </a:p>
                      </a:txBody>
                      <a:tcPr marL="67945" marR="67945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-277495" algn="l"/>
                            </a:tabLst>
                          </a:pPr>
                          <a:r>
                            <a:rPr lang="en-GB" sz="14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0.45</a:t>
                          </a:r>
                          <a:endParaRPr lang="en-GB" sz="1400" dirty="0">
                            <a:effectLst/>
                            <a:latin typeface="Arial" panose="020B0604020202020204" pitchFamily="34" charset="0"/>
                            <a:ea typeface="SimSun" panose="02010600030101010101" pitchFamily="2" charset="-122"/>
                            <a:cs typeface="Arial" panose="020B0604020202020204" pitchFamily="34" charset="0"/>
                          </a:endParaRPr>
                        </a:p>
                      </a:txBody>
                      <a:tcPr marL="67945" marR="67945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-277495" algn="l"/>
                            </a:tabLst>
                          </a:pPr>
                          <a:r>
                            <a:rPr lang="en-GB" sz="14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8.85</a:t>
                          </a:r>
                          <a:endParaRPr lang="en-GB" sz="1400" dirty="0">
                            <a:effectLst/>
                            <a:latin typeface="Arial" panose="020B0604020202020204" pitchFamily="34" charset="0"/>
                            <a:ea typeface="SimSun" panose="02010600030101010101" pitchFamily="2" charset="-122"/>
                            <a:cs typeface="Arial" panose="020B0604020202020204" pitchFamily="34" charset="0"/>
                          </a:endParaRPr>
                        </a:p>
                      </a:txBody>
                      <a:tcPr marL="67945" marR="67945" marT="0" marB="0"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83826127"/>
                      </a:ext>
                    </a:extLst>
                  </a:tr>
                  <a:tr h="225264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-277495" algn="l"/>
                            </a:tabLst>
                          </a:pPr>
                          <a:r>
                            <a:rPr lang="en-GB" sz="14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C3</a:t>
                          </a:r>
                          <a:endParaRPr lang="en-GB" sz="1400">
                            <a:effectLst/>
                            <a:latin typeface="Arial" panose="020B0604020202020204" pitchFamily="34" charset="0"/>
                            <a:ea typeface="SimSun" panose="02010600030101010101" pitchFamily="2" charset="-122"/>
                            <a:cs typeface="Arial" panose="020B0604020202020204" pitchFamily="34" charset="0"/>
                          </a:endParaRPr>
                        </a:p>
                      </a:txBody>
                      <a:tcPr marL="67945" marR="67945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-277495" algn="l"/>
                            </a:tabLst>
                          </a:pPr>
                          <a:r>
                            <a:rPr lang="en-GB" sz="14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0.06</a:t>
                          </a:r>
                          <a:endParaRPr lang="en-GB" sz="1400">
                            <a:effectLst/>
                            <a:latin typeface="Arial" panose="020B0604020202020204" pitchFamily="34" charset="0"/>
                            <a:ea typeface="SimSun" panose="02010600030101010101" pitchFamily="2" charset="-122"/>
                            <a:cs typeface="Arial" panose="020B0604020202020204" pitchFamily="34" charset="0"/>
                          </a:endParaRPr>
                        </a:p>
                      </a:txBody>
                      <a:tcPr marL="67945" marR="67945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-277495" algn="l"/>
                            </a:tabLst>
                          </a:pPr>
                          <a:r>
                            <a:rPr lang="en-GB" sz="14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10.25</a:t>
                          </a:r>
                          <a:endParaRPr lang="en-GB" sz="1400" dirty="0">
                            <a:effectLst/>
                            <a:latin typeface="Arial" panose="020B0604020202020204" pitchFamily="34" charset="0"/>
                            <a:ea typeface="SimSun" panose="02010600030101010101" pitchFamily="2" charset="-122"/>
                            <a:cs typeface="Arial" panose="020B0604020202020204" pitchFamily="34" charset="0"/>
                          </a:endParaRPr>
                        </a:p>
                      </a:txBody>
                      <a:tcPr marL="67945" marR="67945" marT="0" marB="0"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294309742"/>
                      </a:ext>
                    </a:extLst>
                  </a:tr>
                  <a:tr h="225264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-277495" algn="l"/>
                            </a:tabLst>
                          </a:pPr>
                          <a:r>
                            <a:rPr lang="en-GB" sz="14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C4+</a:t>
                          </a:r>
                          <a:endParaRPr lang="en-GB" sz="1400">
                            <a:effectLst/>
                            <a:latin typeface="Arial" panose="020B0604020202020204" pitchFamily="34" charset="0"/>
                            <a:ea typeface="SimSun" panose="02010600030101010101" pitchFamily="2" charset="-122"/>
                            <a:cs typeface="Arial" panose="020B0604020202020204" pitchFamily="34" charset="0"/>
                          </a:endParaRPr>
                        </a:p>
                      </a:txBody>
                      <a:tcPr marL="67945" marR="67945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-277495" algn="l"/>
                            </a:tabLst>
                          </a:pPr>
                          <a:r>
                            <a:rPr lang="en-GB" sz="14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0.05</a:t>
                          </a:r>
                          <a:endParaRPr lang="en-GB" sz="1400">
                            <a:effectLst/>
                            <a:latin typeface="Arial" panose="020B0604020202020204" pitchFamily="34" charset="0"/>
                            <a:ea typeface="SimSun" panose="02010600030101010101" pitchFamily="2" charset="-122"/>
                            <a:cs typeface="Arial" panose="020B0604020202020204" pitchFamily="34" charset="0"/>
                          </a:endParaRPr>
                        </a:p>
                      </a:txBody>
                      <a:tcPr marL="67945" marR="67945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-277495" algn="l"/>
                            </a:tabLst>
                          </a:pPr>
                          <a:r>
                            <a:rPr lang="en-GB" sz="14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17.4</a:t>
                          </a:r>
                          <a:endParaRPr lang="en-GB" sz="1400" dirty="0">
                            <a:effectLst/>
                            <a:latin typeface="Arial" panose="020B0604020202020204" pitchFamily="34" charset="0"/>
                            <a:ea typeface="SimSun" panose="02010600030101010101" pitchFamily="2" charset="-122"/>
                            <a:cs typeface="Arial" panose="020B0604020202020204" pitchFamily="34" charset="0"/>
                          </a:endParaRPr>
                        </a:p>
                      </a:txBody>
                      <a:tcPr marL="67945" marR="67945" marT="0" marB="0"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551738952"/>
                      </a:ext>
                    </a:extLst>
                  </a:tr>
                  <a:tr h="225264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-277495" algn="l"/>
                            </a:tabLst>
                          </a:pPr>
                          <a:r>
                            <a:rPr lang="en-GB" sz="14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</a:t>
                          </a:r>
                          <a:r>
                            <a:rPr lang="en-GB" sz="1400" baseline="-250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</a:t>
                          </a:r>
                          <a:endParaRPr lang="en-GB" sz="1400">
                            <a:effectLst/>
                            <a:latin typeface="Arial" panose="020B0604020202020204" pitchFamily="34" charset="0"/>
                            <a:ea typeface="SimSun" panose="02010600030101010101" pitchFamily="2" charset="-122"/>
                            <a:cs typeface="Arial" panose="020B0604020202020204" pitchFamily="34" charset="0"/>
                          </a:endParaRPr>
                        </a:p>
                      </a:txBody>
                      <a:tcPr marL="67945" marR="67945" marT="0" marB="0" anchor="ctr">
                        <a:lnB w="28575" cap="flat" cmpd="sng" algn="ctr">
                          <a:solidFill>
                            <a:srgbClr val="008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-277495" algn="l"/>
                            </a:tabLst>
                          </a:pPr>
                          <a:r>
                            <a:rPr lang="en-GB" sz="14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1.14</a:t>
                          </a:r>
                          <a:endParaRPr lang="en-GB" sz="1400" dirty="0">
                            <a:effectLst/>
                            <a:latin typeface="Arial" panose="020B0604020202020204" pitchFamily="34" charset="0"/>
                            <a:ea typeface="SimSun" panose="02010600030101010101" pitchFamily="2" charset="-122"/>
                            <a:cs typeface="Arial" panose="020B0604020202020204" pitchFamily="34" charset="0"/>
                          </a:endParaRPr>
                        </a:p>
                      </a:txBody>
                      <a:tcPr marL="67945" marR="67945" marT="0" marB="0" anchor="ctr">
                        <a:lnB w="28575" cap="flat" cmpd="sng" algn="ctr">
                          <a:solidFill>
                            <a:srgbClr val="008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-277495" algn="l"/>
                            </a:tabLst>
                          </a:pPr>
                          <a:r>
                            <a:rPr lang="en-GB" sz="14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GB" sz="1400" dirty="0">
                            <a:effectLst/>
                            <a:latin typeface="Arial" panose="020B0604020202020204" pitchFamily="34" charset="0"/>
                            <a:ea typeface="SimSun" panose="02010600030101010101" pitchFamily="2" charset="-122"/>
                            <a:cs typeface="Arial" panose="020B0604020202020204" pitchFamily="34" charset="0"/>
                          </a:endParaRPr>
                        </a:p>
                      </a:txBody>
                      <a:tcPr marL="67945" marR="67945" marT="0" marB="0" anchor="ctr">
                        <a:lnB w="28575" cap="flat" cmpd="sng" algn="ctr">
                          <a:solidFill>
                            <a:srgbClr val="008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34872785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7" name="Table 11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15483355"/>
                  </p:ext>
                </p:extLst>
              </p:nvPr>
            </p:nvGraphicFramePr>
            <p:xfrm>
              <a:off x="5408483" y="1175204"/>
              <a:ext cx="3230831" cy="2048436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629129">
                      <a:extLst>
                        <a:ext uri="{9D8B030D-6E8A-4147-A177-3AD203B41FA5}">
                          <a16:colId xmlns:a16="http://schemas.microsoft.com/office/drawing/2014/main" val="1672825687"/>
                        </a:ext>
                      </a:extLst>
                    </a:gridCol>
                    <a:gridCol w="1300851">
                      <a:extLst>
                        <a:ext uri="{9D8B030D-6E8A-4147-A177-3AD203B41FA5}">
                          <a16:colId xmlns:a16="http://schemas.microsoft.com/office/drawing/2014/main" val="3265766660"/>
                        </a:ext>
                      </a:extLst>
                    </a:gridCol>
                    <a:gridCol w="1300851">
                      <a:extLst>
                        <a:ext uri="{9D8B030D-6E8A-4147-A177-3AD203B41FA5}">
                          <a16:colId xmlns:a16="http://schemas.microsoft.com/office/drawing/2014/main" val="3561016436"/>
                        </a:ext>
                      </a:extLst>
                    </a:gridCol>
                  </a:tblGrid>
                  <a:tr h="24632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7945" marR="67945" marT="0" marB="0" anchor="ctr">
                        <a:lnT w="28575" cap="flat" cmpd="sng" algn="ctr">
                          <a:solidFill>
                            <a:srgbClr val="008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8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l="-971" t="-14634" r="-418447" b="-7634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-277495" algn="l"/>
                            </a:tabLst>
                          </a:pPr>
                          <a:r>
                            <a:rPr lang="en-GB" sz="1400" b="1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Glass </a:t>
                          </a:r>
                          <a:r>
                            <a:rPr lang="en-GB" sz="1400" b="1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mem</a:t>
                          </a:r>
                          <a:r>
                            <a:rPr lang="en-US" sz="1400" b="1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.</a:t>
                          </a:r>
                          <a:endParaRPr lang="en-GB" sz="1400" b="1" dirty="0">
                            <a:effectLst/>
                            <a:latin typeface="Arial" panose="020B0604020202020204" pitchFamily="34" charset="0"/>
                            <a:ea typeface="SimSun" panose="02010600030101010101" pitchFamily="2" charset="-122"/>
                            <a:cs typeface="Arial" panose="020B0604020202020204" pitchFamily="34" charset="0"/>
                          </a:endParaRPr>
                        </a:p>
                      </a:txBody>
                      <a:tcPr marL="67945" marR="67945" marT="0" marB="0" anchor="ctr">
                        <a:lnT w="28575" cap="flat" cmpd="sng" algn="ctr">
                          <a:solidFill>
                            <a:srgbClr val="008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8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-277495" algn="l"/>
                            </a:tabLst>
                          </a:pPr>
                          <a:r>
                            <a:rPr lang="en-GB" sz="1400" b="1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Rubber </a:t>
                          </a:r>
                          <a:r>
                            <a:rPr lang="en-GB" sz="1400" b="1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mem.</a:t>
                          </a:r>
                          <a:endParaRPr lang="en-GB" sz="1400" b="1" dirty="0">
                            <a:effectLst/>
                            <a:latin typeface="Arial" panose="020B0604020202020204" pitchFamily="34" charset="0"/>
                            <a:ea typeface="SimSun" panose="02010600030101010101" pitchFamily="2" charset="-122"/>
                            <a:cs typeface="Arial" panose="020B0604020202020204" pitchFamily="34" charset="0"/>
                          </a:endParaRPr>
                        </a:p>
                      </a:txBody>
                      <a:tcPr marL="67945" marR="67945" marT="0" marB="0" anchor="ctr">
                        <a:lnT w="28575" cap="flat" cmpd="sng" algn="ctr">
                          <a:solidFill>
                            <a:srgbClr val="008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8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803573314"/>
                      </a:ext>
                    </a:extLst>
                  </a:tr>
                  <a:tr h="225264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-277495" algn="l"/>
                            </a:tabLst>
                          </a:pPr>
                          <a:r>
                            <a:rPr lang="en-GB" sz="14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H</a:t>
                          </a:r>
                          <a:r>
                            <a:rPr lang="en-GB" sz="1400" baseline="-250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</a:t>
                          </a:r>
                          <a:endParaRPr lang="en-GB" sz="1400" dirty="0">
                            <a:effectLst/>
                            <a:latin typeface="Arial" panose="020B0604020202020204" pitchFamily="34" charset="0"/>
                            <a:ea typeface="SimSun" panose="02010600030101010101" pitchFamily="2" charset="-122"/>
                            <a:cs typeface="Arial" panose="020B0604020202020204" pitchFamily="34" charset="0"/>
                          </a:endParaRPr>
                        </a:p>
                      </a:txBody>
                      <a:tcPr marL="67945" marR="67945" marT="0" marB="0" anchor="ctr">
                        <a:lnT w="12700" cap="flat" cmpd="sng" algn="ctr">
                          <a:solidFill>
                            <a:srgbClr val="008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-277495" algn="l"/>
                            </a:tabLst>
                          </a:pPr>
                          <a:r>
                            <a:rPr lang="en-GB" sz="14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105</a:t>
                          </a:r>
                          <a:endParaRPr lang="en-GB" sz="1400" dirty="0">
                            <a:effectLst/>
                            <a:latin typeface="Arial" panose="020B0604020202020204" pitchFamily="34" charset="0"/>
                            <a:ea typeface="SimSun" panose="02010600030101010101" pitchFamily="2" charset="-122"/>
                            <a:cs typeface="Arial" panose="020B0604020202020204" pitchFamily="34" charset="0"/>
                          </a:endParaRPr>
                        </a:p>
                      </a:txBody>
                      <a:tcPr marL="67945" marR="67945" marT="0" marB="0" anchor="ctr">
                        <a:lnT w="12700" cap="flat" cmpd="sng" algn="ctr">
                          <a:solidFill>
                            <a:srgbClr val="008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-277495" algn="l"/>
                            </a:tabLst>
                          </a:pPr>
                          <a:r>
                            <a:rPr lang="en-GB" sz="14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2.225</a:t>
                          </a:r>
                          <a:endParaRPr lang="en-GB" sz="1400" dirty="0">
                            <a:effectLst/>
                            <a:latin typeface="Arial" panose="020B0604020202020204" pitchFamily="34" charset="0"/>
                            <a:ea typeface="SimSun" panose="02010600030101010101" pitchFamily="2" charset="-122"/>
                            <a:cs typeface="Arial" panose="020B0604020202020204" pitchFamily="34" charset="0"/>
                          </a:endParaRPr>
                        </a:p>
                      </a:txBody>
                      <a:tcPr marL="67945" marR="67945" marT="0" marB="0" anchor="ctr">
                        <a:lnT w="12700" cap="flat" cmpd="sng" algn="ctr">
                          <a:solidFill>
                            <a:srgbClr val="008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221840981"/>
                      </a:ext>
                    </a:extLst>
                  </a:tr>
                  <a:tr h="225264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-277495" algn="l"/>
                            </a:tabLst>
                          </a:pPr>
                          <a:r>
                            <a:rPr lang="en-GB" sz="14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C1</a:t>
                          </a:r>
                          <a:endParaRPr lang="en-GB" sz="1400">
                            <a:effectLst/>
                            <a:latin typeface="Arial" panose="020B0604020202020204" pitchFamily="34" charset="0"/>
                            <a:ea typeface="SimSun" panose="02010600030101010101" pitchFamily="2" charset="-122"/>
                            <a:cs typeface="Arial" panose="020B0604020202020204" pitchFamily="34" charset="0"/>
                          </a:endParaRPr>
                        </a:p>
                      </a:txBody>
                      <a:tcPr marL="67945" marR="67945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-277495" algn="l"/>
                            </a:tabLst>
                          </a:pPr>
                          <a:r>
                            <a:rPr lang="en-GB" sz="14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GB" sz="1400" dirty="0">
                            <a:effectLst/>
                            <a:latin typeface="Arial" panose="020B0604020202020204" pitchFamily="34" charset="0"/>
                            <a:ea typeface="SimSun" panose="02010600030101010101" pitchFamily="2" charset="-122"/>
                            <a:cs typeface="Arial" panose="020B0604020202020204" pitchFamily="34" charset="0"/>
                          </a:endParaRPr>
                        </a:p>
                      </a:txBody>
                      <a:tcPr marL="67945" marR="67945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-277495" algn="l"/>
                            </a:tabLst>
                          </a:pPr>
                          <a:r>
                            <a:rPr lang="en-GB" sz="14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2.9</a:t>
                          </a:r>
                          <a:endParaRPr lang="en-GB" sz="1400" dirty="0">
                            <a:effectLst/>
                            <a:latin typeface="Arial" panose="020B0604020202020204" pitchFamily="34" charset="0"/>
                            <a:ea typeface="SimSun" panose="02010600030101010101" pitchFamily="2" charset="-122"/>
                            <a:cs typeface="Arial" panose="020B0604020202020204" pitchFamily="34" charset="0"/>
                          </a:endParaRPr>
                        </a:p>
                      </a:txBody>
                      <a:tcPr marL="67945" marR="67945" marT="0" marB="0"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10091477"/>
                      </a:ext>
                    </a:extLst>
                  </a:tr>
                  <a:tr h="225264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-277495" algn="l"/>
                            </a:tabLst>
                          </a:pPr>
                          <a:r>
                            <a:rPr lang="en-GB" sz="14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C2=</a:t>
                          </a:r>
                          <a:endParaRPr lang="en-GB" sz="1400">
                            <a:effectLst/>
                            <a:latin typeface="Arial" panose="020B0604020202020204" pitchFamily="34" charset="0"/>
                            <a:ea typeface="SimSun" panose="02010600030101010101" pitchFamily="2" charset="-122"/>
                            <a:cs typeface="Arial" panose="020B0604020202020204" pitchFamily="34" charset="0"/>
                          </a:endParaRPr>
                        </a:p>
                      </a:txBody>
                      <a:tcPr marL="67945" marR="67945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-277495" algn="l"/>
                            </a:tabLst>
                          </a:pPr>
                          <a:r>
                            <a:rPr lang="en-GB" sz="14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1.27</a:t>
                          </a:r>
                          <a:endParaRPr lang="en-GB" sz="1400" dirty="0">
                            <a:effectLst/>
                            <a:latin typeface="Arial" panose="020B0604020202020204" pitchFamily="34" charset="0"/>
                            <a:ea typeface="SimSun" panose="02010600030101010101" pitchFamily="2" charset="-122"/>
                            <a:cs typeface="Arial" panose="020B0604020202020204" pitchFamily="34" charset="0"/>
                          </a:endParaRPr>
                        </a:p>
                      </a:txBody>
                      <a:tcPr marL="67945" marR="67945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-277495" algn="l"/>
                            </a:tabLst>
                          </a:pPr>
                          <a:r>
                            <a:rPr lang="en-GB" sz="14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7.15</a:t>
                          </a:r>
                          <a:endParaRPr lang="en-GB" sz="1400" dirty="0">
                            <a:effectLst/>
                            <a:latin typeface="Arial" panose="020B0604020202020204" pitchFamily="34" charset="0"/>
                            <a:ea typeface="SimSun" panose="02010600030101010101" pitchFamily="2" charset="-122"/>
                            <a:cs typeface="Arial" panose="020B0604020202020204" pitchFamily="34" charset="0"/>
                          </a:endParaRPr>
                        </a:p>
                      </a:txBody>
                      <a:tcPr marL="67945" marR="67945" marT="0" marB="0"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02493741"/>
                      </a:ext>
                    </a:extLst>
                  </a:tr>
                  <a:tr h="225264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-277495" algn="l"/>
                            </a:tabLst>
                          </a:pPr>
                          <a:r>
                            <a:rPr lang="en-GB" sz="14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C2</a:t>
                          </a:r>
                          <a:endParaRPr lang="en-GB" sz="1400">
                            <a:effectLst/>
                            <a:latin typeface="Arial" panose="020B0604020202020204" pitchFamily="34" charset="0"/>
                            <a:ea typeface="SimSun" panose="02010600030101010101" pitchFamily="2" charset="-122"/>
                            <a:cs typeface="Arial" panose="020B0604020202020204" pitchFamily="34" charset="0"/>
                          </a:endParaRPr>
                        </a:p>
                      </a:txBody>
                      <a:tcPr marL="67945" marR="67945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-277495" algn="l"/>
                            </a:tabLst>
                          </a:pPr>
                          <a:r>
                            <a:rPr lang="en-GB" sz="14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0.25</a:t>
                          </a:r>
                          <a:endParaRPr lang="en-GB" sz="1400">
                            <a:effectLst/>
                            <a:latin typeface="Arial" panose="020B0604020202020204" pitchFamily="34" charset="0"/>
                            <a:ea typeface="SimSun" panose="02010600030101010101" pitchFamily="2" charset="-122"/>
                            <a:cs typeface="Arial" panose="020B0604020202020204" pitchFamily="34" charset="0"/>
                          </a:endParaRPr>
                        </a:p>
                      </a:txBody>
                      <a:tcPr marL="67945" marR="67945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-277495" algn="l"/>
                            </a:tabLst>
                          </a:pPr>
                          <a:r>
                            <a:rPr lang="en-GB" sz="14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8.25</a:t>
                          </a:r>
                          <a:endParaRPr lang="en-GB" sz="1400" dirty="0">
                            <a:effectLst/>
                            <a:latin typeface="Arial" panose="020B0604020202020204" pitchFamily="34" charset="0"/>
                            <a:ea typeface="SimSun" panose="02010600030101010101" pitchFamily="2" charset="-122"/>
                            <a:cs typeface="Arial" panose="020B0604020202020204" pitchFamily="34" charset="0"/>
                          </a:endParaRPr>
                        </a:p>
                      </a:txBody>
                      <a:tcPr marL="67945" marR="67945" marT="0" marB="0"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30136233"/>
                      </a:ext>
                    </a:extLst>
                  </a:tr>
                  <a:tr h="225264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-277495" algn="l"/>
                            </a:tabLst>
                          </a:pPr>
                          <a:r>
                            <a:rPr lang="en-GB" sz="14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C3=</a:t>
                          </a:r>
                          <a:endParaRPr lang="en-GB" sz="1400">
                            <a:effectLst/>
                            <a:latin typeface="Arial" panose="020B0604020202020204" pitchFamily="34" charset="0"/>
                            <a:ea typeface="SimSun" panose="02010600030101010101" pitchFamily="2" charset="-122"/>
                            <a:cs typeface="Arial" panose="020B0604020202020204" pitchFamily="34" charset="0"/>
                          </a:endParaRPr>
                        </a:p>
                      </a:txBody>
                      <a:tcPr marL="67945" marR="67945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-277495" algn="l"/>
                            </a:tabLst>
                          </a:pPr>
                          <a:r>
                            <a:rPr lang="en-GB" sz="14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0.45</a:t>
                          </a:r>
                          <a:endParaRPr lang="en-GB" sz="1400" dirty="0">
                            <a:effectLst/>
                            <a:latin typeface="Arial" panose="020B0604020202020204" pitchFamily="34" charset="0"/>
                            <a:ea typeface="SimSun" panose="02010600030101010101" pitchFamily="2" charset="-122"/>
                            <a:cs typeface="Arial" panose="020B0604020202020204" pitchFamily="34" charset="0"/>
                          </a:endParaRPr>
                        </a:p>
                      </a:txBody>
                      <a:tcPr marL="67945" marR="67945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-277495" algn="l"/>
                            </a:tabLst>
                          </a:pPr>
                          <a:r>
                            <a:rPr lang="en-GB" sz="14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8.85</a:t>
                          </a:r>
                          <a:endParaRPr lang="en-GB" sz="1400" dirty="0">
                            <a:effectLst/>
                            <a:latin typeface="Arial" panose="020B0604020202020204" pitchFamily="34" charset="0"/>
                            <a:ea typeface="SimSun" panose="02010600030101010101" pitchFamily="2" charset="-122"/>
                            <a:cs typeface="Arial" panose="020B0604020202020204" pitchFamily="34" charset="0"/>
                          </a:endParaRPr>
                        </a:p>
                      </a:txBody>
                      <a:tcPr marL="67945" marR="67945" marT="0" marB="0"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83826127"/>
                      </a:ext>
                    </a:extLst>
                  </a:tr>
                  <a:tr h="225264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-277495" algn="l"/>
                            </a:tabLst>
                          </a:pPr>
                          <a:r>
                            <a:rPr lang="en-GB" sz="14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C3</a:t>
                          </a:r>
                          <a:endParaRPr lang="en-GB" sz="1400">
                            <a:effectLst/>
                            <a:latin typeface="Arial" panose="020B0604020202020204" pitchFamily="34" charset="0"/>
                            <a:ea typeface="SimSun" panose="02010600030101010101" pitchFamily="2" charset="-122"/>
                            <a:cs typeface="Arial" panose="020B0604020202020204" pitchFamily="34" charset="0"/>
                          </a:endParaRPr>
                        </a:p>
                      </a:txBody>
                      <a:tcPr marL="67945" marR="67945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-277495" algn="l"/>
                            </a:tabLst>
                          </a:pPr>
                          <a:r>
                            <a:rPr lang="en-GB" sz="14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0.06</a:t>
                          </a:r>
                          <a:endParaRPr lang="en-GB" sz="1400">
                            <a:effectLst/>
                            <a:latin typeface="Arial" panose="020B0604020202020204" pitchFamily="34" charset="0"/>
                            <a:ea typeface="SimSun" panose="02010600030101010101" pitchFamily="2" charset="-122"/>
                            <a:cs typeface="Arial" panose="020B0604020202020204" pitchFamily="34" charset="0"/>
                          </a:endParaRPr>
                        </a:p>
                      </a:txBody>
                      <a:tcPr marL="67945" marR="67945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-277495" algn="l"/>
                            </a:tabLst>
                          </a:pPr>
                          <a:r>
                            <a:rPr lang="en-GB" sz="14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10.25</a:t>
                          </a:r>
                          <a:endParaRPr lang="en-GB" sz="1400" dirty="0">
                            <a:effectLst/>
                            <a:latin typeface="Arial" panose="020B0604020202020204" pitchFamily="34" charset="0"/>
                            <a:ea typeface="SimSun" panose="02010600030101010101" pitchFamily="2" charset="-122"/>
                            <a:cs typeface="Arial" panose="020B0604020202020204" pitchFamily="34" charset="0"/>
                          </a:endParaRPr>
                        </a:p>
                      </a:txBody>
                      <a:tcPr marL="67945" marR="67945" marT="0" marB="0"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294309742"/>
                      </a:ext>
                    </a:extLst>
                  </a:tr>
                  <a:tr h="225264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-277495" algn="l"/>
                            </a:tabLst>
                          </a:pPr>
                          <a:r>
                            <a:rPr lang="en-GB" sz="14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C4+</a:t>
                          </a:r>
                          <a:endParaRPr lang="en-GB" sz="1400">
                            <a:effectLst/>
                            <a:latin typeface="Arial" panose="020B0604020202020204" pitchFamily="34" charset="0"/>
                            <a:ea typeface="SimSun" panose="02010600030101010101" pitchFamily="2" charset="-122"/>
                            <a:cs typeface="Arial" panose="020B0604020202020204" pitchFamily="34" charset="0"/>
                          </a:endParaRPr>
                        </a:p>
                      </a:txBody>
                      <a:tcPr marL="67945" marR="67945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-277495" algn="l"/>
                            </a:tabLst>
                          </a:pPr>
                          <a:r>
                            <a:rPr lang="en-GB" sz="14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0.05</a:t>
                          </a:r>
                          <a:endParaRPr lang="en-GB" sz="1400">
                            <a:effectLst/>
                            <a:latin typeface="Arial" panose="020B0604020202020204" pitchFamily="34" charset="0"/>
                            <a:ea typeface="SimSun" panose="02010600030101010101" pitchFamily="2" charset="-122"/>
                            <a:cs typeface="Arial" panose="020B0604020202020204" pitchFamily="34" charset="0"/>
                          </a:endParaRPr>
                        </a:p>
                      </a:txBody>
                      <a:tcPr marL="67945" marR="67945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-277495" algn="l"/>
                            </a:tabLst>
                          </a:pPr>
                          <a:r>
                            <a:rPr lang="en-GB" sz="14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17.4</a:t>
                          </a:r>
                          <a:endParaRPr lang="en-GB" sz="1400" dirty="0">
                            <a:effectLst/>
                            <a:latin typeface="Arial" panose="020B0604020202020204" pitchFamily="34" charset="0"/>
                            <a:ea typeface="SimSun" panose="02010600030101010101" pitchFamily="2" charset="-122"/>
                            <a:cs typeface="Arial" panose="020B0604020202020204" pitchFamily="34" charset="0"/>
                          </a:endParaRPr>
                        </a:p>
                      </a:txBody>
                      <a:tcPr marL="67945" marR="67945" marT="0" marB="0"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551738952"/>
                      </a:ext>
                    </a:extLst>
                  </a:tr>
                  <a:tr h="225264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-277495" algn="l"/>
                            </a:tabLst>
                          </a:pPr>
                          <a:r>
                            <a:rPr lang="en-GB" sz="14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</a:t>
                          </a:r>
                          <a:r>
                            <a:rPr lang="en-GB" sz="1400" baseline="-2500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</a:t>
                          </a:r>
                          <a:endParaRPr lang="en-GB" sz="1400">
                            <a:effectLst/>
                            <a:latin typeface="Arial" panose="020B0604020202020204" pitchFamily="34" charset="0"/>
                            <a:ea typeface="SimSun" panose="02010600030101010101" pitchFamily="2" charset="-122"/>
                            <a:cs typeface="Arial" panose="020B0604020202020204" pitchFamily="34" charset="0"/>
                          </a:endParaRPr>
                        </a:p>
                      </a:txBody>
                      <a:tcPr marL="67945" marR="67945" marT="0" marB="0" anchor="ctr">
                        <a:lnB w="28575" cap="flat" cmpd="sng" algn="ctr">
                          <a:solidFill>
                            <a:srgbClr val="008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-277495" algn="l"/>
                            </a:tabLst>
                          </a:pPr>
                          <a:r>
                            <a:rPr lang="en-GB" sz="14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1.14</a:t>
                          </a:r>
                          <a:endParaRPr lang="en-GB" sz="1400" dirty="0">
                            <a:effectLst/>
                            <a:latin typeface="Arial" panose="020B0604020202020204" pitchFamily="34" charset="0"/>
                            <a:ea typeface="SimSun" panose="02010600030101010101" pitchFamily="2" charset="-122"/>
                            <a:cs typeface="Arial" panose="020B0604020202020204" pitchFamily="34" charset="0"/>
                          </a:endParaRPr>
                        </a:p>
                      </a:txBody>
                      <a:tcPr marL="67945" marR="67945" marT="0" marB="0" anchor="ctr">
                        <a:lnB w="28575" cap="flat" cmpd="sng" algn="ctr">
                          <a:solidFill>
                            <a:srgbClr val="008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-277495" algn="l"/>
                            </a:tabLst>
                          </a:pPr>
                          <a:r>
                            <a:rPr lang="en-GB" sz="140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GB" sz="1400" dirty="0">
                            <a:effectLst/>
                            <a:latin typeface="Arial" panose="020B0604020202020204" pitchFamily="34" charset="0"/>
                            <a:ea typeface="SimSun" panose="02010600030101010101" pitchFamily="2" charset="-122"/>
                            <a:cs typeface="Arial" panose="020B0604020202020204" pitchFamily="34" charset="0"/>
                          </a:endParaRPr>
                        </a:p>
                      </a:txBody>
                      <a:tcPr marL="67945" marR="67945" marT="0" marB="0" anchor="ctr">
                        <a:lnB w="28575" cap="flat" cmpd="sng" algn="ctr">
                          <a:solidFill>
                            <a:srgbClr val="008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34872785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Rectangle 117"/>
              <p:cNvSpPr/>
              <p:nvPr/>
            </p:nvSpPr>
            <p:spPr>
              <a:xfrm>
                <a:off x="1023308" y="2537165"/>
                <a:ext cx="1039515" cy="6890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GB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18" name="Rectangle 1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3308" y="2537165"/>
                <a:ext cx="1039515" cy="68903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9" name="Title 1">
            <a:extLst>
              <a:ext uri="{FF2B5EF4-FFF2-40B4-BE49-F238E27FC236}">
                <a16:creationId xmlns:a16="http://schemas.microsoft.com/office/drawing/2014/main" id="{88B68090-F831-445D-BB5A-9F7AE59A4FD8}"/>
              </a:ext>
            </a:extLst>
          </p:cNvPr>
          <p:cNvSpPr txBox="1">
            <a:spLocks/>
          </p:cNvSpPr>
          <p:nvPr/>
        </p:nvSpPr>
        <p:spPr>
          <a:xfrm>
            <a:off x="431800" y="23199"/>
            <a:ext cx="8083550" cy="107059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lvl="2" algn="ctr" defTabSz="914400">
              <a:lnSpc>
                <a:spcPct val="90000"/>
              </a:lnSpc>
              <a:spcBef>
                <a:spcPct val="0"/>
              </a:spcBef>
            </a:pPr>
            <a:r>
              <a:rPr lang="en-GB" altLang="zh-CN" sz="3000" b="1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Membrane Selection and Key Parameters</a:t>
            </a:r>
          </a:p>
        </p:txBody>
      </p:sp>
      <p:sp>
        <p:nvSpPr>
          <p:cNvPr id="120" name="Slide Number Placeholder 9">
            <a:extLst>
              <a:ext uri="{FF2B5EF4-FFF2-40B4-BE49-F238E27FC236}">
                <a16:creationId xmlns:a16="http://schemas.microsoft.com/office/drawing/2014/main" id="{A487A933-A583-4F3F-9CC3-88548F26F99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6457950" y="646864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C553C8-04B8-470E-ABBB-880D27F159A8}" type="slidenum">
              <a:rPr lang="en-GB" smtClean="0"/>
              <a:t>12</a:t>
            </a:fld>
            <a:endParaRPr lang="en-GB" dirty="0"/>
          </a:p>
        </p:txBody>
      </p:sp>
      <p:sp>
        <p:nvSpPr>
          <p:cNvPr id="121" name="Rectangle 3">
            <a:extLst>
              <a:ext uri="{FF2B5EF4-FFF2-40B4-BE49-F238E27FC236}">
                <a16:creationId xmlns:a16="http://schemas.microsoft.com/office/drawing/2014/main" id="{9E88F958-DF82-4485-B9B8-49AC30278A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817" y="1129258"/>
            <a:ext cx="5298004" cy="1407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800100" lvl="3" indent="-342900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GB" altLang="zh-C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embrane </a:t>
            </a:r>
            <a:r>
              <a:rPr lang="en-GB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separation performance</a:t>
            </a:r>
          </a:p>
          <a:p>
            <a:pPr marL="800100" lvl="3" indent="-342900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Membrane separation coefficient: the ratio of two gases permeability rates</a:t>
            </a:r>
          </a:p>
        </p:txBody>
      </p:sp>
      <p:sp>
        <p:nvSpPr>
          <p:cNvPr id="108" name="Rectangle 73"/>
          <p:cNvSpPr>
            <a:spLocks noChangeArrowheads="1"/>
          </p:cNvSpPr>
          <p:nvPr/>
        </p:nvSpPr>
        <p:spPr bwMode="auto">
          <a:xfrm>
            <a:off x="6118552" y="1104249"/>
            <a:ext cx="1195388" cy="2185430"/>
          </a:xfrm>
          <a:prstGeom prst="rect">
            <a:avLst/>
          </a:prstGeom>
          <a:noFill/>
          <a:ln w="28575" algn="ctr">
            <a:solidFill>
              <a:srgbClr val="FF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None/>
            </a:pPr>
            <a:endParaRPr lang="zh-CN" altLang="en-US" sz="1800" b="0"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109" name="矩形 2"/>
          <p:cNvSpPr>
            <a:spLocks noChangeArrowheads="1"/>
          </p:cNvSpPr>
          <p:nvPr/>
        </p:nvSpPr>
        <p:spPr bwMode="auto">
          <a:xfrm>
            <a:off x="6237287" y="3947148"/>
            <a:ext cx="260985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1800" dirty="0">
                <a:solidFill>
                  <a:srgbClr val="0000FF"/>
                </a:solidFill>
                <a:cs typeface="Arial" panose="020B0604020202020204" pitchFamily="34" charset="0"/>
              </a:rPr>
              <a:t>Rubber mem.</a:t>
            </a:r>
            <a:endParaRPr lang="zh-CN" altLang="en-US" sz="1800" dirty="0">
              <a:solidFill>
                <a:srgbClr val="0000FF"/>
              </a:solidFill>
              <a:cs typeface="Arial" panose="020B0604020202020204" pitchFamily="34" charset="0"/>
            </a:endParaRPr>
          </a:p>
        </p:txBody>
      </p:sp>
      <p:sp>
        <p:nvSpPr>
          <p:cNvPr id="111" name="矩形 2"/>
          <p:cNvSpPr>
            <a:spLocks noChangeArrowheads="1"/>
          </p:cNvSpPr>
          <p:nvPr/>
        </p:nvSpPr>
        <p:spPr bwMode="auto">
          <a:xfrm>
            <a:off x="3305300" y="3972871"/>
            <a:ext cx="260985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1800" dirty="0">
                <a:solidFill>
                  <a:srgbClr val="0000FF"/>
                </a:solidFill>
                <a:cs typeface="Arial" panose="020B0604020202020204" pitchFamily="34" charset="0"/>
              </a:rPr>
              <a:t>Glass mem.</a:t>
            </a:r>
            <a:endParaRPr lang="zh-CN" altLang="en-US" sz="1800" dirty="0">
              <a:solidFill>
                <a:srgbClr val="0000FF"/>
              </a:solidFill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817" y="6284187"/>
            <a:ext cx="9052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 err="1">
                <a:solidFill>
                  <a:srgbClr val="0000FF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Ruan</a:t>
            </a:r>
            <a:r>
              <a:rPr lang="en-GB" sz="1200" dirty="0">
                <a:solidFill>
                  <a:srgbClr val="0000FF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X, Xiao H, Jiang X, Yan X, Dai Y, He G. Graphic synthesis method for multi-technique integration separation sequences of multi-input refinery gases. Sep </a:t>
            </a:r>
            <a:r>
              <a:rPr lang="en-GB" sz="1200" dirty="0" err="1">
                <a:solidFill>
                  <a:srgbClr val="0000FF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Purif</a:t>
            </a:r>
            <a:r>
              <a:rPr lang="en-GB" sz="1200" dirty="0">
                <a:solidFill>
                  <a:srgbClr val="0000FF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rgbClr val="0000FF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Technol</a:t>
            </a:r>
            <a:r>
              <a:rPr lang="en-GB" sz="1200" dirty="0">
                <a:solidFill>
                  <a:srgbClr val="0000FF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2019;214:187–95.</a:t>
            </a:r>
            <a:endParaRPr lang="en-GB" sz="1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85221741"/>
      </p:ext>
    </p:extLst>
  </p:cSld>
  <p:clrMapOvr>
    <a:masterClrMapping/>
  </p:clrMapOvr>
  <p:transition spd="slow" advTm="7028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066 0.37804 C 0.27795 0.39468 0.26823 0.37526 0.27882 0.38913 C 0.28194 0.39306 0.28281 0.39977 0.28958 0.40324 C 0.29461 0.40578 0.3059 0.40948 0.3059 0.40971 C 0.31232 0.41503 0.3118 0.42197 0.32222 0.4252 C 0.32725 0.42659 0.33316 0.42728 0.33854 0.42821 C 0.37291 0.43491 0.346 0.43445 0.35763 0.43445 " pathEditMode="relative" rAng="0" ptsTypes="ffffffA">
                                      <p:cBhvr>
                                        <p:cTn id="6" dur="3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83" y="270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101 0.37558 C 0.2217 0.38853 0.21979 0.40172 0.22309 0.41467 C 0.22361 0.41675 0.22864 0.41559 0.23142 0.41605 C 0.23559 0.41698 0.23976 0.41814 0.24392 0.41929 C 0.24601 0.41976 0.25017 0.42091 0.25017 0.42091 C 0.25156 0.42392 0.25069 0.42831 0.25434 0.43016 C 0.26128 0.43363 0.26701 0.43525 0.27517 0.43641 C 0.27934 0.4371 0.28351 0.43733 0.28767 0.43803 C 0.28976 0.43849 0.29392 0.43964 0.29392 0.43988 " pathEditMode="relative" rAng="0" ptsTypes="ffffffffA">
                                      <p:cBhvr>
                                        <p:cTn id="8" dur="3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76" y="321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604 0.2796 C 0.32812 0.28099 0.32986 0.28284 0.33229 0.28423 C 0.33489 0.28538 0.33871 0.28538 0.34062 0.28723 C 0.34253 0.28908 0.34167 0.29163 0.34271 0.29371 C 0.34375 0.29533 0.34549 0.29671 0.34687 0.29833 C 0.35087 0.31013 0.36319 0.31637 0.37812 0.3203 C 0.38229 0.32331 0.38646 0.32655 0.39062 0.32955 C 0.39375 0.3321 0.39896 0.33164 0.40312 0.33279 C 0.41233 0.33511 0.41614 0.33603 0.42604 0.33603 " pathEditMode="relative" rAng="0" ptsTypes="ffffffffA">
                                      <p:cBhvr>
                                        <p:cTn id="10" dur="3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" y="282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938 0.29133 C 0.11424 0.29503 0.1165 0.29596 0.11841 0.30058 C 0.12118 0.30798 0.11789 0.31145 0.12743 0.31631 C 0.12986 0.31769 0.13316 0.31862 0.13646 0.31954 C 0.14219 0.3207 0.15452 0.32255 0.15452 0.32278 C 0.1566 0.32579 0.15539 0.33018 0.16059 0.33203 C 0.17344 0.33642 0.18368 0.3392 0.19671 0.34289 C 0.20434 0.34521 0.21493 0.34613 0.22101 0.34937 " pathEditMode="relative" rAng="0" ptsTypes="fffffffA">
                                      <p:cBhvr>
                                        <p:cTn id="12" dur="3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73" y="289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615 0.20837 C 0.31667 0.2167 0.3158 0.22502 0.31771 0.23335 C 0.31806 0.23473 0.32083 0.2352 0.32257 0.23589 C 0.32726 0.23728 0.33212 0.2382 0.33681 0.23936 C 0.33837 0.23982 0.34149 0.24052 0.34149 0.24075 C 0.34201 0.24422 0.34236 0.24768 0.34306 0.25139 C 0.34358 0.25416 0.34392 0.25694 0.34479 0.25971 C 0.34896 0.27289 0.36181 0.27243 0.37639 0.27636 C 0.37743 0.27752 0.3783 0.27914 0.37969 0.28006 C 0.38264 0.28191 0.38924 0.28492 0.38924 0.28492 C 0.40955 0.28191 0.39271 0.28052 0.42083 0.28237 C 0.42951 0.28191 0.4566 0.28029 0.46372 0.27752 " pathEditMode="relative" rAng="0" ptsTypes="fffffffffffA">
                                      <p:cBhvr>
                                        <p:cTn id="14" dur="3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61" y="3816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repeatCount="indefinite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379 0.21017 C 0.22431 0.21272 0.22431 0.21572 0.2257 0.2185 C 0.22622 0.21965 0.22848 0.22058 0.22952 0.22197 C 0.23334 0.22659 0.23664 0.23121 0.23941 0.2363 C 0.24132 0.24 0.26372 0.24208 0.26702 0.24231 C 0.27223 0.24717 0.275 0.24624 0.28264 0.24948 C 0.28507 0.25156 0.29011 0.25688 0.29462 0.25896 C 0.30643 0.26474 0.32414 0.26428 0.33785 0.26751 C 0.34428 0.27121 0.34011 0.26983 0.35174 0.26983 " pathEditMode="relative" rAng="0" ptsTypes="ffffffffA">
                                      <p:cBhvr>
                                        <p:cTn id="16" dur="3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89" y="3052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repeatCount="indefinite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24 -0.40695 C -0.1684 -0.39699 -0.16892 -0.4 -0.16771 -0.38797 C -0.16649 -0.37477 -0.17066 -0.36366 -0.1566 -0.35602 C -0.15226 -0.34561 -0.15833 -0.35834 -0.15174 -0.34954 C -0.14722 -0.34352 -0.14861 -0.34074 -0.13906 -0.3382 C -0.1316 -0.33403 -0.13611 -0.33519 -0.12483 -0.3382 C -0.12326 -0.33866 -0.11997 -0.33936 -0.11997 -0.33936 C -0.10122 -0.33704 -0.11372 -0.3382 -0.08195 -0.3382 C -0.04479 -0.34121 -0.06042 -0.33704 -0.04392 -0.34584 C -0.04271 -0.34561 -0.03455 -0.34422 -0.03281 -0.34329 C -0.03142 -0.3426 -0.0309 -0.34144 -0.02951 -0.34074 C -0.0224 -0.33727 -0.00868 -0.33635 -0.00104 -0.33565 C 0.00434 -0.33426 0.00208 -0.33449 0.00538 -0.33449 " pathEditMode="relative" rAng="0" ptsTypes="ffffffffffffA">
                                      <p:cBhvr>
                                        <p:cTn id="18" dur="3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89" y="3634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repeatCount="indefinite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882 -0.40324 C -0.17777 -0.40023 -0.17604 -0.39814 -0.175 -0.3949 C -0.17343 -0.3905 -0.17309 -0.38518 -0.1717 -0.38078 C -0.16979 -0.37569 -0.16701 -0.3706 -0.16493 -0.36574 C -0.16493 -0.3655 -0.16076 -0.36157 -0.15989 -0.36064 C -0.15798 -0.35879 -0.15538 -0.35949 -0.15312 -0.35902 C -0.15 -0.35555 -0.14861 -0.3493 -0.14479 -0.34722 C -0.14323 -0.3449 -0.14201 -0.34351 -0.13975 -0.34236 C -0.1335 -0.32824 -0.1276 -0.33194 -0.11527 -0.33148 C -0.11007 -0.33171 -0.10486 -0.33217 -0.09948 -0.33217 " pathEditMode="relative" rAng="0" ptsTypes="fffffffffA">
                                      <p:cBhvr>
                                        <p:cTn id="20" dur="3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58" y="375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indefinite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181 -0.44607 C -0.1599 -0.44144 -0.15955 -0.43681 -0.15451 -0.43403 C -0.15417 -0.4331 -0.15417 -0.43195 -0.15347 -0.43148 C -0.15278 -0.43079 -0.15139 -0.43102 -0.15035 -0.43056 C -0.14566 -0.42824 -0.14167 -0.42593 -0.13785 -0.42269 C -0.13611 -0.41852 -0.13247 -0.41505 -0.12951 -0.41135 C -0.12517 -0.40579 -0.12153 -0.39723 -0.11285 -0.39491 C -0.11076 -0.39422 -0.10851 -0.39422 -0.1066 -0.39306 C -0.10556 -0.3926 -0.10469 -0.3919 -0.10347 -0.39144 C -0.10139 -0.39074 -0.09722 -0.38959 -0.09722 -0.38959 C -0.09375 -0.38102 -0.07882 -0.38195 -0.07014 -0.3801 C -0.06806 -0.37894 -0.06597 -0.37778 -0.06389 -0.37662 C -0.06285 -0.37593 -0.06076 -0.37477 -0.06076 -0.37477 C -0.04705 -0.37523 -0.03125 -0.37315 -0.0191 -0.3801 C -0.0158 -0.38403 -0.01094 -0.3831 -0.0066 -0.38611 C -0.00538 -0.38681 -0.00486 -0.38843 -0.00347 -0.38889 C 0.00052 -0.38959 0.00903 -0.38959 0.00903 -0.38959 " pathEditMode="relative" rAng="0" ptsTypes="ffffffffffffffffA">
                                      <p:cBhvr>
                                        <p:cTn id="22" dur="3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42" y="3634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repeatCount="indefinite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757 -0.44931 C -0.14514 -0.44653 -0.13993 -0.44213 -0.13819 -0.43889 C -0.13455 -0.43218 -0.13368 -0.42408 -0.12777 -0.41806 C -0.125 -0.41528 -0.12187 -0.41482 -0.1184 -0.41297 C -0.11666 -0.40857 -0.11406 -0.40579 -0.11111 -0.40232 C -0.11024 -0.40139 -0.11024 -0.39977 -0.10902 -0.39885 C -0.1026 -0.39491 -0.08698 -0.39491 -0.08194 -0.39468 C -0.07656 -0.39306 -0.07135 -0.39167 -0.06632 -0.38935 C -0.06406 -0.38843 -0.06215 -0.38704 -0.06007 -0.38588 C -0.05902 -0.38542 -0.05694 -0.38403 -0.05694 -0.38403 C -0.03715 -0.38519 -0.04514 -0.38496 -0.03298 -0.38496 " pathEditMode="relative" rAng="0" ptsTypes="ffffffffffA">
                                      <p:cBhvr>
                                        <p:cTn id="24" dur="3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29" y="3264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repeatCount="indefinite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816 -0.44745 C -0.27986 -0.4412 -0.27934 -0.43588 -0.27813 -0.42916 C -0.27743 -0.42546 -0.27587 -0.42199 -0.27517 -0.41828 C -0.27379 -0.40787 -0.27448 -0.40439 -0.26511 -0.40162 C -0.26163 -0.38935 -0.25295 -0.3868 -0.2434 -0.3831 C -0.24184 -0.3824 -0.2408 -0.38055 -0.23906 -0.37986 C -0.23316 -0.37754 -0.22969 -0.37638 -0.22326 -0.37546 C -0.21007 -0.37731 -0.21892 -0.37847 -0.20017 -0.37731 C -0.19167 -0.37592 -0.19201 -0.37546 -0.17986 -0.37731 C -0.17847 -0.37731 -0.17639 -0.38078 -0.17552 -0.38148 C -0.17326 -0.38333 -0.16615 -0.39027 -0.16406 -0.39074 C -0.15399 -0.39236 -0.14913 -0.3949 -0.13872 -0.3949 " pathEditMode="relative" rAng="0" ptsTypes="fffffffffffA">
                                      <p:cBhvr>
                                        <p:cTn id="26" dur="3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35" y="3588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repeatCount="indefinite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6389 -0.54005 C -0.2632 -0.52894 -0.26736 -0.51135 -0.25868 -0.50487 C -0.25642 -0.49792 -0.25174 -0.49561 -0.24583 -0.49329 C -0.24445 -0.48889 -0.24219 -0.48473 -0.23976 -0.48079 C -0.23889 -0.47917 -0.23681 -0.47963 -0.23524 -0.47917 C -0.22761 -0.47639 -0.22535 -0.47639 -0.21563 -0.4757 C -0.21198 -0.47454 -0.20747 -0.472 -0.20417 -0.4757 " pathEditMode="relative" rAng="0" ptsTypes="ffffffA">
                                      <p:cBhvr>
                                        <p:cTn id="28" dur="3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12" y="3403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repeatCount="indefinite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6094 -0.54075 C -0.26059 -0.53774 -0.26059 -0.53473 -0.2599 -0.53172 C -0.25955 -0.5301 -0.25781 -0.52662 -0.25781 -0.52662 C -0.25868 -0.51019 -0.2533 -0.5088 -0.26511 -0.50232 C -0.26997 -0.49653 -0.2684 -0.49931 -0.27031 -0.49468 C -0.26997 -0.49144 -0.27049 -0.48797 -0.26927 -0.48473 C -0.26892 -0.4838 -0.26719 -0.48403 -0.26615 -0.4838 C -0.26302 -0.48357 -0.2599 -0.48357 -0.25677 -0.48311 C -0.25504 -0.48287 -0.2533 -0.48241 -0.25156 -0.48218 C -0.24184 -0.47709 -0.23733 -0.4757 -0.22552 -0.47477 C -0.22205 -0.47362 -0.22344 -0.47385 -0.22136 -0.47385 " pathEditMode="relative" rAng="0" ptsTypes="ffffffffffA">
                                      <p:cBhvr>
                                        <p:cTn id="30" dur="3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3" y="3356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repeatCount="indefinite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691 0.31528 C -0.26441 0.3213 -0.26892 0.33148 -0.27014 0.33866 C -0.26979 0.34236 -0.27031 0.34606 -0.2691 0.34954 C -0.26875 0.35046 -0.26684 0.34977 -0.26597 0.35046 C -0.26406 0.35185 -0.26267 0.3537 -0.26076 0.35486 C -0.25156 0.36157 -0.24809 0.36366 -0.23576 0.36481 C -0.22969 0.37014 -0.22899 0.36944 -0.2191 0.37037 C -0.21788 0.37361 -0.2191 0.37268 -0.21597 0.37407 " pathEditMode="relative" rAng="0" ptsTypes="fffffffA">
                                      <p:cBhvr>
                                        <p:cTn id="32" dur="3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87" y="294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repeatCount="indefinite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327 0.31459 C -0.26754 0.32176 -0.26181 0.32917 -0.25556 0.33612 C -0.254 0.33797 -0.25174 0.3426 -0.24827 0.34352 C -0.2448 0.34422 -0.24132 0.34399 -0.23785 0.34445 C -0.23681 0.34468 -0.23542 0.34468 -0.23473 0.34538 C -0.23299 0.34676 -0.23056 0.3507 -0.23056 0.35093 C -0.2316 0.36227 -0.23542 0.37038 -0.22223 0.37616 " pathEditMode="relative" rAng="0" ptsTypes="ffffffA">
                                      <p:cBhvr>
                                        <p:cTn id="34" dur="3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2" y="3079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repeatCount="indefinite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826 0.26967 C -0.19549 0.27315 -0.19462 0.27708 -0.19305 0.28125 C -0.19028 0.28842 -0.18646 0.29583 -0.1816 0.30208 C -0.17934 0.30486 -0.18073 0.3088 -0.17743 0.31134 C -0.17361 0.31412 -0.16667 0.31736 -0.1618 0.31852 C -0.15903 0.31921 -0.15347 0.32037 -0.15347 0.32037 C -0.13576 0.31805 -0.11042 0.32083 -0.09514 0.3213 C -0.09045 0.32268 -0.09305 0.32222 -0.0868 0.32222 " pathEditMode="relative" rAng="0" ptsTypes="fffffffA">
                                      <p:cBhvr>
                                        <p:cTn id="36" dur="3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73" y="2639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repeatCount="indefinite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1077 0.26829 C -0.21025 0.27685 -0.21389 0.28588 -0.20556 0.29074 C -0.20521 0.29537 -0.20573 0.3 -0.20452 0.3044 C -0.20417 0.30555 -0.20226 0.30555 -0.20139 0.30625 C -0.19983 0.30787 -0.19723 0.31157 -0.19723 0.3118 C -0.19618 0.3162 -0.19618 0.31829 -0.19098 0.31991 C -0.18698 0.32523 -0.18403 0.32338 -0.17639 0.32245 C -0.17049 0.32176 -0.17118 0.32292 -0.17118 0.31991 " pathEditMode="relative" rAng="0" ptsTypes="fffffffA">
                                      <p:cBhvr>
                                        <p:cTn id="38" dur="3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8" y="2847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repeatCount="indefinite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4305 0.22037 C -0.24392 0.23078 -0.24253 0.23426 -0.25035 0.2412 C -0.25104 0.24282 -0.25226 0.24467 -0.25243 0.24652 C -0.25278 0.25139 -0.25226 0.25648 -0.25347 0.26111 C -0.25365 0.26203 -0.25555 0.26157 -0.2566 0.26203 C -0.2592 0.27083 -0.26042 0.27083 -0.2493 0.27291 C -0.24305 0.27662 -0.24115 0.27569 -0.23264 0.27569 " pathEditMode="relative" rAng="0" ptsTypes="ffffffA">
                                      <p:cBhvr>
                                        <p:cTn id="40" dur="3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7" y="2801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repeatCount="indefinite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469 0.1669 C -0.25139 0.17107 -0.24271 0.175 -0.23698 0.17685 C -0.23334 0.18148 -0.23021 0.18635 -0.22657 0.19121 C -0.22518 0.19306 -0.2224 0.19676 -0.2224 0.19676 C -0.22223 0.19931 -0.22396 0.20926 -0.21927 0.21297 C -0.21737 0.21435 -0.21511 0.21551 -0.21302 0.21667 C -0.21112 0.2176 -0.20677 0.21852 -0.20677 0.21852 C -0.20348 0.22709 -0.18473 0.22523 -0.17761 0.2257 C -0.17587 0.22593 -0.17414 0.22593 -0.1724 0.22662 C -0.17118 0.22709 -0.17049 0.22824 -0.16927 0.22848 C -0.16511 0.22917 -0.15677 0.2294 -0.15677 0.2294 " pathEditMode="relative" rAng="0" ptsTypes="ffffffffffA">
                                      <p:cBhvr>
                                        <p:cTn id="42" dur="3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96" y="3125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repeatCount="indefinite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3177 0.16273 C -0.23143 0.16412 -0.23143 0.16574 -0.23073 0.16713 C -0.23021 0.16829 -0.22882 0.16875 -0.22865 0.16991 C -0.22778 0.18033 -0.23455 0.18797 -0.23802 0.19699 C -0.23802 0.19723 -0.23681 0.20348 -0.23594 0.2044 C -0.23334 0.20695 -0.22882 0.20787 -0.22552 0.20973 C -0.21563 0.2088 -0.2073 0.20787 -0.1974 0.2088 C -0.19341 0.20973 -0.1908 0.21135 -0.18698 0.2125 C -0.18299 0.21158 -0.18039 0.20996 -0.17657 0.2088 C -0.17101 0.20926 -0.16459 0.20787 -0.1599 0.21065 C -0.15209 0.21528 -0.16112 0.21227 -0.15365 0.21435 C -0.1507 0.21806 -0.14844 0.21898 -0.14427 0.22153 C -0.13959 0.22454 -0.14289 0.22431 -0.14011 0.22431 " pathEditMode="relative" rAng="0" ptsTypes="ffffffffffffA">
                                      <p:cBhvr>
                                        <p:cTn id="44" dur="3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88" y="3079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repeatCount="indefinite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122 -0.49838 C -0.14948 -0.49213 -0.14896 -0.48681 -0.14774 -0.48009 C -0.14705 -0.47639 -0.14549 -0.47292 -0.14479 -0.46921 C -0.1434 -0.4588 -0.1441 -0.45532 -0.13472 -0.45255 C -0.13125 -0.44028 -0.12257 -0.43773 -0.11302 -0.43403 C -0.11146 -0.43333 -0.11042 -0.43148 -0.10868 -0.43079 C -0.10278 -0.42847 -0.09931 -0.42732 -0.09288 -0.42639 C -0.07969 -0.42824 -0.08854 -0.4294 -0.06979 -0.42824 C -0.06129 -0.42685 -0.06163 -0.42639 -0.04948 -0.42824 C -0.04809 -0.42824 -0.04601 -0.43171 -0.04514 -0.43241 C -0.04288 -0.43426 -0.03576 -0.4412 -0.03368 -0.44167 C -0.02361 -0.44329 -0.01875 -0.44583 -0.00833 -0.44583 " pathEditMode="relative" rAng="0" ptsTypes="fffffffffffA">
                                      <p:cBhvr>
                                        <p:cTn id="46" dur="3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35" y="3588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repeatCount="indefinite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139 -0.49652 C -0.2474 -0.48657 -0.24792 -0.48958 -0.2467 -0.47754 C -0.24549 -0.46435 -0.24965 -0.45324 -0.23559 -0.4456 C -0.23125 -0.43518 -0.23733 -0.44791 -0.23073 -0.43912 C -0.22622 -0.4331 -0.22761 -0.43032 -0.21806 -0.42777 C -0.21059 -0.42361 -0.21511 -0.42477 -0.20382 -0.42777 C -0.20226 -0.42824 -0.19896 -0.42893 -0.19896 -0.42893 C -0.18021 -0.42662 -0.19271 -0.42777 -0.16094 -0.42777 C -0.12379 -0.43078 -0.13941 -0.42662 -0.12292 -0.43541 C -0.1217 -0.43518 -0.11354 -0.43379 -0.11181 -0.43287 C -0.11042 -0.43217 -0.1099 -0.43102 -0.10851 -0.43032 C -0.10139 -0.42685 -0.08768 -0.42592 -0.08004 -0.42523 C -0.07465 -0.42384 -0.07691 -0.42407 -0.07361 -0.42407 " pathEditMode="relative" rAng="0" ptsTypes="ffffffffffffA">
                                      <p:cBhvr>
                                        <p:cTn id="48" dur="3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89" y="3634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743 -0.4289 C -0.02691 -0.42312 -0.02691 -0.41734 -0.02586 -0.41179 C -0.02448 -0.40486 -0.01823 -0.40185 -0.01475 -0.397 C -0.01076 -0.38104 -0.0158 -0.36324 -0.00677 -0.35052 C -0.00573 -0.34636 -0.00468 -0.34197 -0.00364 -0.33781 C -0.00312 -0.33573 -0.00208 -0.33156 -0.00208 -0.33133 C -0.0026 -0.32879 -0.00295 -0.32578 -0.00364 -0.32301 C -0.00451 -0.31885 -0.00677 -0.31052 -0.00677 -0.31029 C -0.00382 -0.27885 -0.00746 -0.26104 -0.01632 -0.23422 C -0.01944 -0.22451 -0.02083 -0.21411 -0.0243 -0.20463 " pathEditMode="relative" rAng="0" ptsTypes="fffffffffA">
                                      <p:cBhvr>
                                        <p:cTn id="50" dur="3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7" y="11214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295 -0.4289 C -0.04618 -0.42544 -0.04427 -0.42798 -0.04184 -0.41827 C -0.04341 -0.41179 -0.04514 -0.40555 -0.0467 -0.39931 C -0.04618 -0.39515 -0.04584 -0.39075 -0.04514 -0.38659 C -0.04479 -0.38428 -0.04341 -0.38243 -0.04341 -0.38012 C -0.04341 -0.36162 -0.04653 -0.3526 -0.05139 -0.33781 C -0.05712 -0.32047 -0.05799 -0.31168 -0.06893 -0.29781 C -0.07101 -0.27815 -0.06927 -0.25989 -0.06563 -0.2407 C -0.06424 -0.2333 -0.06198 -0.22012 -0.05938 -0.21318 C -0.05591 -0.20393 -0.05625 -0.21018 -0.05625 -0.20463 " pathEditMode="relative" rAng="0" ptsTypes="fffffffffA">
                                      <p:cBhvr>
                                        <p:cTn id="52" dur="3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7" y="11237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312 -0.47468 C 0.10225 -0.4689 0.09982 -0.46335 0.09982 -0.45757 C 0.09982 -0.4437 0.10208 -0.43098 0.10781 -0.41965 C 0.11302 -0.39815 0.11232 -0.36856 0.09982 -0.35191 C 0.10034 -0.34497 0.10191 -0.3378 0.10156 -0.33087 C 0.10121 -0.32231 0.096 -0.31075 0.09357 -0.30335 C 0.08993 -0.29249 0.08906 -0.28162 0.08402 -0.27168 C 0.08159 -0.2615 0.07934 -0.25295 0.07934 -0.24208 " pathEditMode="relative" rAng="0" ptsTypes="fffffffA">
                                      <p:cBhvr>
                                        <p:cTn id="54" dur="3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4" y="11630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21 -0.48486 C -0.02639 -0.46937 -0.02535 -0.45457 -0.02396 -0.43838 C -0.02379 -0.43607 -0.02292 -0.42174 -0.02084 -0.41734 C -0.01771 -0.41064 -0.00625 -0.40093 -0.00018 -0.39815 C 0.00416 -0.3926 0.00833 -0.3933 0.01093 -0.38543 C 0.01232 -0.3815 0.01423 -0.37295 0.01423 -0.37272 C 0.01267 -0.35885 0.01198 -0.35122 0.00468 -0.34104 C 0.00087 -0.32648 -0.00052 -0.32717 0.00625 -0.31376 C 0.00937 -0.30081 0.01076 -0.29064 0.00312 -0.27977 C 0.00034 -0.26983 -0.00747 -0.26335 -0.01441 -0.25873 C -0.01736 -0.25665 -0.02066 -0.25017 -0.02396 -0.25017 " pathEditMode="relative" rAng="0" ptsTypes="ffffffffffA">
                                      <p:cBhvr>
                                        <p:cTn id="56" dur="3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2" y="11723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282 -0.52716 C 0.14479 -0.48254 0.14688 -0.41896 0.12657 -0.37687 C 0.12709 -0.37133 0.12726 -0.36555 0.12813 -0.36 C 0.12882 -0.3556 0.13125 -0.34728 0.13125 -0.34705 C 0.12986 -0.3378 0.129 -0.33202 0.125 -0.32416 C 0.12257 -0.31375 0.12136 -0.30242 0.11545 -0.29456 " pathEditMode="relative" rAng="0" ptsTypes="fffffA">
                                      <p:cBhvr>
                                        <p:cTn id="58" dur="3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" y="1163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347 -0.53017 C 0.05173 -0.51584 0.05156 -0.51145 0.04548 -0.50058 C 0.04323 -0.49642 0.03923 -0.48786 0.03923 -0.48763 C 0.03472 -0.46913 0.03698 -0.48116 0.03923 -0.44139 C 0.03958 -0.43653 0.03993 -0.43145 0.0408 -0.42659 C 0.04149 -0.4222 0.04392 -0.41387 0.04392 -0.41364 C 0.04444 -0.3963 0.04462 -0.3785 0.04548 -0.36093 C 0.04566 -0.35884 0.04774 -0.35676 0.04705 -0.35468 C 0.04583 -0.35052 0.04149 -0.34937 0.03923 -0.34613 C 0.03628 -0.32994 0.03437 -0.31214 0.03437 -0.29549 " pathEditMode="relative" rAng="0" ptsTypes="fffffffffA">
                                      <p:cBhvr>
                                        <p:cTn id="60" dur="3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5" y="11723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08 -0.58474 C 0.04601 -0.55699 0.04913 -0.51769 0.03281 -0.49595 C 0.02882 -0.47977 0.02083 -0.47537 0.00903 -0.47283 C 0.00556 -0.46798 0.00295 -0.46266 -0.00052 -0.45803 C -0.00312 -0.45456 -0.00573 -0.45087 -0.00833 -0.4474 C -0.00937 -0.44601 -0.01163 -0.44324 -0.01163 -0.443 C -0.0099 -0.42705 -0.00937 -0.41272 -0.01632 -0.39884 C -0.02413 -0.36693 -0.01424 -0.41133 -0.02118 -0.35006 C -0.02222 -0.34127 -0.02899 -0.34566 -0.02899 -0.33965 " pathEditMode="relative" rAng="0" ptsTypes="ffffffffA">
                                      <p:cBhvr>
                                        <p:cTn id="62" dur="3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3" y="12254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882 -0.575 C 0.02621 -0.55857 0.02361 -0.54051 0.01441 -0.52824 C 0.0092 -0.50718 0.01771 -0.53727 0.00816 -0.51783 C 0.00694 -0.51528 0.00729 -0.51204 0.00659 -0.50926 C 0.00364 -0.4963 0.00121 -0.48009 -0.00938 -0.47547 C -0.0165 -0.46111 -0.01285 -0.46621 -0.01893 -0.45857 C -0.01945 -0.45648 -0.01945 -0.45394 -0.02049 -0.45209 C -0.0217 -0.45 -0.02413 -0.45 -0.02518 -0.44792 C -0.02691 -0.44422 -0.02847 -0.43519 -0.02847 -0.43496 C -0.02986 -0.42408 -0.03038 -0.41875 -0.03472 -0.40972 C -0.03681 -0.39861 -0.03577 -0.38889 -0.03316 -0.37801 C -0.0342 -0.37384 -0.03525 -0.36945 -0.03629 -0.36528 C -0.03681 -0.36343 -0.03854 -0.36273 -0.03959 -0.36111 C -0.04323 -0.35509 -0.04584 -0.35185 -0.04584 -0.34422 " pathEditMode="relative" rAng="0" ptsTypes="fffffffffffffA">
                                      <p:cBhvr>
                                        <p:cTn id="64" dur="3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33" y="11528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0" presetClass="path" presetSubtype="0" repeatCount="indefinite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139 0.36737 C -0.1967 0.37338 -0.20121 0.38357 -0.20243 0.39075 C -0.20208 0.39445 -0.2026 0.39815 -0.20139 0.40163 C -0.20104 0.40255 -0.19913 0.40186 -0.19826 0.40255 C -0.19635 0.40394 -0.19496 0.40579 -0.19305 0.40695 C -0.18385 0.41366 -0.18038 0.41575 -0.16805 0.4169 C -0.16198 0.42223 -0.16128 0.42153 -0.15139 0.42246 C -0.15017 0.4257 -0.15139 0.42477 -0.14826 0.42616 " pathEditMode="relative" rAng="0" ptsTypes="fffffffA">
                                      <p:cBhvr>
                                        <p:cTn id="66" dur="3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87" y="2940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0" presetClass="path" presetSubtype="0" repeatCount="indefinite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716 0.36088 C -0.18143 0.36806 -0.1757 0.37547 -0.16945 0.38241 C -0.16789 0.38426 -0.16563 0.38889 -0.16216 0.38982 C -0.15868 0.39051 -0.15521 0.39028 -0.15174 0.39075 C -0.1507 0.39098 -0.14931 0.39098 -0.14862 0.39167 C -0.14688 0.39306 -0.14445 0.397 -0.14445 0.39723 C -0.14549 0.40857 -0.14931 0.41667 -0.13612 0.42246 " pathEditMode="relative" rAng="0" ptsTypes="ffffffA">
                                      <p:cBhvr>
                                        <p:cTn id="68" dur="3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2" y="3079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184 0.04809 C 0.19236 0.05387 0.19236 0.05965 0.1934 0.0652 C 0.19479 0.07213 0.20104 0.07514 0.20451 0.08 C 0.20851 0.09595 0.20347 0.11375 0.2125 0.12647 C 0.21354 0.13063 0.21458 0.13502 0.21563 0.13919 C 0.21615 0.14127 0.21719 0.14543 0.21719 0.14543 C 0.21667 0.1482 0.21632 0.15121 0.21563 0.15398 C 0.21476 0.15815 0.2125 0.16647 0.2125 0.16647 C 0.21545 0.19815 0.21181 0.21595 0.20295 0.24277 C 0.19983 0.25248 0.19844 0.26289 0.19497 0.27237 " pathEditMode="relative" ptsTypes="fffffffffA">
                                      <p:cBhvr>
                                        <p:cTn id="70" dur="3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1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632 0.04809 C 0.1731 0.05156 0.17501 0.04901 0.17744 0.05872 C 0.17587 0.0652 0.17414 0.07144 0.17257 0.07768 C 0.1731 0.08185 0.17344 0.08624 0.17414 0.0904 C 0.17448 0.09271 0.17587 0.09456 0.17587 0.09687 C 0.17587 0.11537 0.17275 0.12439 0.16789 0.13919 C 0.16216 0.15653 0.16129 0.16531 0.15035 0.17919 C 0.14827 0.19884 0.15001 0.21711 0.15365 0.2363 C 0.15504 0.24369 0.1573 0.25687 0.1599 0.26381 C 0.16337 0.27306 0.16303 0.26682 0.16303 0.27237 " pathEditMode="relative" rAng="0" ptsTypes="fffffffffA">
                                      <p:cBhvr>
                                        <p:cTn id="72" dur="3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7" y="11237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24 0.00231 C 0.32153 0.00809 0.3191 0.01364 0.3191 0.01942 C 0.3191 0.03329 0.32136 0.04601 0.32709 0.05734 C 0.3323 0.07884 0.3316 0.10844 0.3191 0.12508 C 0.31962 0.13202 0.32118 0.13919 0.32084 0.14612 C 0.32049 0.15468 0.31528 0.16624 0.31285 0.17364 C 0.30921 0.1845 0.30834 0.19537 0.3033 0.20531 C 0.30087 0.21549 0.29861 0.22404 0.29861 0.23491 " pathEditMode="relative" ptsTypes="fffffffA">
                                      <p:cBhvr>
                                        <p:cTn id="74" dur="3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5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719 -0.00602 C 0.22101 0.00948 0.22205 0.02427 0.22344 0.04046 C 0.22362 0.04277 0.22448 0.05711 0.22657 0.0615 C 0.22969 0.0682 0.24115 0.07791 0.24723 0.08069 C 0.25157 0.08624 0.25573 0.08554 0.25834 0.09341 C 0.25973 0.09734 0.26164 0.10589 0.26164 0.10589 C 0.26007 0.12 0.25938 0.12763 0.25209 0.1378 C 0.24827 0.15237 0.24688 0.15167 0.25365 0.16508 C 0.25678 0.17803 0.25816 0.1882 0.25053 0.19907 C 0.24775 0.20901 0.23994 0.21549 0.23299 0.22011 C 0.23004 0.22219 0.22674 0.22867 0.22344 0.22867 " pathEditMode="relative" ptsTypes="ffffffffffA">
                                      <p:cBhvr>
                                        <p:cTn id="76" dur="3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7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208 -0.05017 C 0.36406 -0.00555 0.36615 0.05804 0.34583 0.10012 C 0.34636 0.10567 0.34653 0.11145 0.3474 0.117 C 0.34809 0.12139 0.35052 0.12971 0.35052 0.12971 C 0.34913 0.13919 0.34826 0.14497 0.34427 0.15283 C 0.34184 0.16324 0.34063 0.17457 0.33472 0.18243 " pathEditMode="relative" ptsTypes="fffffA">
                                      <p:cBhvr>
                                        <p:cTn id="78" dur="3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9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299 -0.05318 C 0.33126 -0.03885 0.33108 -0.03445 0.32501 -0.02359 C 0.32275 -0.01943 0.31876 -0.01087 0.31876 -0.01087 C 0.31424 0.00786 0.3165 -0.00417 0.31876 0.0356 C 0.3191 0.04046 0.31945 0.04555 0.32032 0.0504 C 0.32101 0.05479 0.32344 0.06312 0.32344 0.06312 C 0.32396 0.08069 0.32414 0.09849 0.32501 0.11607 C 0.32518 0.11815 0.32726 0.12023 0.32657 0.12231 C 0.32535 0.12647 0.32101 0.12763 0.31876 0.13086 C 0.3158 0.14705 0.31389 0.16485 0.31389 0.1815 " pathEditMode="relative" ptsTypes="fffffffffA">
                                      <p:cBhvr>
                                        <p:cTn id="80" dur="3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1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007 -0.10775 C 0.26528 -0.08 0.2684 -0.04069 0.25208 -0.01896 C 0.24809 -0.00278 0.2401 0.00162 0.2283 0.00416 C 0.22482 0.00902 0.22222 0.01433 0.21875 0.01896 C 0.21614 0.02243 0.21354 0.02613 0.21094 0.02959 C 0.20989 0.03098 0.20764 0.03376 0.20764 0.03376 C 0.20937 0.04994 0.20989 0.06428 0.20295 0.07815 C 0.19514 0.11006 0.20503 0.06566 0.19809 0.12694 C 0.19705 0.13572 0.19028 0.13133 0.19028 0.13734 " pathEditMode="relative" ptsTypes="ffffffffA">
                                      <p:cBhvr>
                                        <p:cTn id="82" dur="3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3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053 -0.09734 C 0.14792 -0.08093 0.14532 -0.06289 0.13612 -0.05064 C 0.13091 -0.0296 0.13941 -0.05965 0.12987 -0.04023 C 0.12865 -0.03769 0.129 -0.03445 0.1283 -0.03168 C 0.12535 -0.01873 0.12292 -0.00254 0.11233 0.00208 C 0.10521 0.01642 0.10886 0.01133 0.10278 0.01896 C 0.10226 0.02104 0.10226 0.02358 0.10122 0.02543 C 0.10001 0.02751 0.09757 0.02751 0.09653 0.02959 C 0.0948 0.03329 0.09323 0.04231 0.09323 0.04231 C 0.09185 0.05341 0.09132 0.05873 0.08698 0.06774 C 0.0849 0.07884 0.08594 0.08855 0.08855 0.09942 C 0.08751 0.10358 0.08646 0.10798 0.08542 0.11214 C 0.0849 0.11399 0.08316 0.11468 0.08212 0.1163 C 0.07848 0.12231 0.07587 0.12555 0.07587 0.13318 " pathEditMode="relative" ptsTypes="fffffffffffffA">
                                      <p:cBhvr>
                                        <p:cTn id="84" dur="3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5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962 -0.14404 C 0.2724 -0.12092 0.27379 -0.08786 0.28715 -0.07005 C 0.28837 -0.06844 0.2974 -0.05757 0.29826 -0.05734 C 0.3099 -0.05549 0.32153 -0.05595 0.33316 -0.05526 C 0.34045 -0.05271 0.34323 -0.05086 0.3474 -0.04254 C 0.35104 -0.02797 0.34809 -0.03283 0.35382 -0.02566 C 0.35712 -0.01179 0.35295 0.00047 0.34583 0.01041 C 0.34462 0.02567 0.34427 0.03769 0.33785 0.05041 C 0.33542 0.06012 0.33507 0.06706 0.32986 0.07376 C 0.32743 0.08324 0.32222 0.08971 0.31719 0.09711 " pathEditMode="relative" ptsTypes="fffffffffA">
                                      <p:cBhvr>
                                        <p:cTn id="86" dur="3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7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8055 -0.01852 C -0.27951 -0.00278 -0.27587 0.01065 -0.27326 0.02616 C -0.27378 0.04676 -0.28125 0.09283 -0.26597 0.10787 C -0.26267 0.12222 -0.26684 0.13565 -0.2691 0.14954 C -0.26858 0.15741 -0.26701 0.16505 -0.26701 0.17269 C -0.26701 0.18634 -0.27014 0.19954 -0.27014 0.21296 " pathEditMode="relative" rAng="0" ptsTypes="fffffA">
                                      <p:cBhvr>
                                        <p:cTn id="88" dur="3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1" y="11574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9913 -0.01389 C -0.29844 -0.00394 -0.29948 0.00347 -0.29392 0.00926 C -0.29219 0.01713 -0.28924 0.02153 -0.28455 0.02615 C -0.28386 0.02778 -0.28333 0.0294 -0.28247 0.03078 C -0.28056 0.0331 -0.27622 0.03703 -0.27622 0.03727 C -0.27292 0.05162 -0.27222 0.06713 -0.26892 0.08171 C -0.26632 0.09305 -0.25903 0.09907 -0.2533 0.10648 C -0.24809 0.11273 -0.25261 0.10972 -0.24705 0.1125 C -0.24566 0.11898 -0.2434 0.11828 -0.23976 0.12176 C -0.23854 0.12685 -0.23681 0.13055 -0.23559 0.13565 C -0.23542 0.14004 -0.23577 0.16065 -0.23247 0.16805 C -0.23038 0.17268 -0.22413 0.17893 -0.22413 0.17916 C -0.22118 0.18565 -0.21771 0.19097 -0.21476 0.19745 C -0.21441 0.19953 -0.21372 0.2037 -0.21372 0.20393 " pathEditMode="relative" rAng="0" ptsTypes="fffffffffffffA">
                                      <p:cBhvr>
                                        <p:cTn id="90" dur="3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53" y="10880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597 -0.05625 C -0.16753 -0.02107 -0.16979 0.01574 -0.16389 0.05023 C -0.1625 0.07199 -0.16215 0.06088 -0.15868 0.07639 C -0.16059 0.09375 -0.16059 0.10718 -0.14826 0.11343 C -0.14687 0.11643 -0.14549 0.11968 -0.1441 0.12268 C -0.1408 0.12986 -0.14236 0.14051 -0.1368 0.14583 C -0.13472 0.14792 -0.13264 0.15 -0.13055 0.15208 C -0.12934 0.15324 -0.12743 0.15671 -0.12743 0.15694 " pathEditMode="relative" rAng="0" ptsTypes="fffffffA">
                                      <p:cBhvr>
                                        <p:cTn id="92" dur="3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6" y="10648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309 -0.05324 C -0.17413 -0.04884 -0.17517 -0.04421 -0.17622 -0.03958 C -0.17691 -0.03634 -0.1783 -0.03032 -0.1783 -0.02986 C -0.17795 -0.0257 -0.17847 -0.02037 -0.17726 -0.01644 C -0.17656 -0.01435 -0.17396 -0.01505 -0.17309 -0.0132 C -0.17309 -0.01296 -0.17049 -0.00162 -0.16997 0.00069 C -0.16962 0.00208 -0.16892 0.00532 -0.16892 0.00555 C -0.16927 0.01042 -0.16945 0.01551 -0.16997 0.0206 C -0.17066 0.02731 -0.17396 0.0338 -0.17517 0.04074 C -0.17587 0.05949 -0.17274 0.06597 -0.18142 0.07477 C -0.18264 0.08032 -0.18854 0.09329 -0.19184 0.0963 C -0.19497 0.10324 -0.19913 0.10301 -0.20434 0.10555 C -0.20625 0.10833 -0.20729 0.11273 -0.20955 0.11481 C -0.21233 0.11736 -0.2158 0.11782 -0.21892 0.11944 C -0.22327 0.12153 -0.22882 0.12824 -0.23247 0.13171 C -0.2342 0.13356 -0.23663 0.13287 -0.23872 0.13333 C -0.24427 0.13866 -0.24896 0.14491 -0.25434 0.15023 C -0.25695 0.15625 -0.25556 0.1537 -0.25851 0.1581 " pathEditMode="relative" rAng="0" ptsTypes="fffffffffffffffffA">
                                      <p:cBhvr>
                                        <p:cTn id="94" dur="3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62" y="10556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972 -0.10486 C -0.20799 -0.08982 -0.20469 -0.07292 -0.19722 -0.06181 C -0.19514 -0.05255 -0.19271 -0.0382 -0.1868 -0.03241 C -0.1842 -0.02986 -0.18125 -0.02824 -0.17847 -0.02639 C -0.17656 -0.02477 -0.17222 -0.02315 -0.17222 -0.02292 C -0.17083 -0.02014 -0.16892 -0.01759 -0.16805 -0.01389 C -0.1658 -0.00371 -0.1658 0.00972 -0.15764 0.01389 C -0.15486 0.01782 -0.15295 0.02222 -0.15139 0.02778 C -0.15052 0.03079 -0.15 0.03379 -0.1493 0.03704 C -0.14896 0.03842 -0.14826 0.04166 -0.14826 0.0419 C -0.14722 0.05185 -0.14722 0.06227 -0.14618 0.07245 C -0.14583 0.07546 -0.1441 0.08171 -0.1441 0.08194 C -0.14375 0.08796 -0.14358 0.09398 -0.14305 0.10023 C -0.14236 0.10856 -0.14375 0.10787 -0.14097 0.10787 " pathEditMode="relative" rAng="0" ptsTypes="fffffffffffffA">
                                      <p:cBhvr>
                                        <p:cTn id="96" dur="3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38" y="10671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344 -0.10903 C -0.22448 -0.0875 -0.22327 -0.06458 -0.23594 -0.05046 C -0.23698 -0.04583 -0.23802 -0.0412 -0.23906 -0.03657 C -0.23941 -0.03519 -0.24011 -0.03194 -0.24011 -0.03171 C -0.24097 -0.01412 -0.2434 0.00579 -0.24948 0.02199 C -0.2507 0.02523 -0.25278 0.02755 -0.25365 0.03125 C -0.2559 0.0412 -0.25695 0.04606 -0.26406 0.04977 C -0.26945 0.05764 -0.27552 0.06366 -0.28177 0.06968 C -0.28386 0.07176 -0.28802 0.07593 -0.28802 0.07616 C -0.29063 0.08171 -0.29636 0.10185 -0.29636 0.10995 " pathEditMode="relative" rAng="0" ptsTypes="fffffffffA">
                                      <p:cBhvr>
                                        <p:cTn id="98" dur="3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46" y="10949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3368 -0.15324 C -0.23108 -0.13171 -0.23055 -0.13102 -0.23368 -0.09629 C -0.23403 -0.09166 -0.23767 -0.08842 -0.23889 -0.08379 C -0.23785 -0.07014 -0.23437 -0.05833 -0.23264 -0.04491 C -0.23108 0.00671 -0.23767 -0.01713 -0.2191 -0.00046 C -0.2151 0.00741 -0.21667 0.02847 -0.22326 0.03426 C -0.22812 0.04375 -0.2283 0.03935 -0.22639 0.04676 C -0.22674 0.05023 -0.22847 0.05695 -0.22847 0.06065 " pathEditMode="relative" ptsTypes="fffffffA">
                                      <p:cBhvr>
                                        <p:cTn id="100" dur="3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392 -0.15857 C -0.19757 -0.14375 -0.1974 -0.12222 -0.19288 -0.10857 C -0.19115 -0.10347 -0.18958 -0.09421 -0.18872 -0.08912 C -0.18837 -0.08727 -0.18767 -0.08357 -0.18767 -0.08357 C -0.18872 -0.0713 -0.18767 -0.05023 -0.19705 -0.0419 C -0.1974 -0.04051 -0.1974 -0.03866 -0.19809 -0.03773 C -0.19879 -0.03681 -0.20017 -0.03704 -0.20122 -0.03634 C -0.20504 -0.0338 -0.2066 -0.02986 -0.21059 -0.02801 C -0.2132 -0.02107 -0.21649 -0.01597 -0.21997 -0.00996 C -0.22153 -0.00741 -0.22274 -0.0044 -0.22413 -0.00162 C -0.22483 -0.00023 -0.22622 0.00254 -0.22622 0.00254 C -0.22726 0.01551 -0.22865 0.02454 -0.23247 0.03588 C -0.23386 0.03981 -0.23455 0.04421 -0.23559 0.04838 C -0.23646 0.05162 -0.23767 0.0581 -0.23767 0.0581 " pathEditMode="relative" ptsTypes="fffffffffffffA">
                                      <p:cBhvr>
                                        <p:cTn id="102" dur="3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0" presetClass="path" presetSubtype="0" repeatCount="indefinite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448 -0.43889 C 0.02847 -0.42894 0.02795 -0.43195 0.02917 -0.41991 C 0.03038 -0.40671 0.02622 -0.3956 0.04028 -0.38796 C 0.04462 -0.37755 0.03854 -0.39028 0.04514 -0.38148 C 0.04966 -0.37546 0.04827 -0.37269 0.05782 -0.37014 C 0.06528 -0.36597 0.06077 -0.36713 0.07205 -0.37014 C 0.07361 -0.3706 0.07691 -0.3713 0.07691 -0.37107 C 0.09566 -0.36898 0.08316 -0.37014 0.11493 -0.37014 C 0.15209 -0.37315 0.13646 -0.36898 0.15295 -0.37778 C 0.15417 -0.37755 0.16233 -0.37616 0.16407 -0.37523 C 0.16545 -0.37454 0.16597 -0.37338 0.16736 -0.37269 C 0.17448 -0.36921 0.1882 -0.36829 0.19584 -0.36759 C 0.20122 -0.36621 0.19896 -0.36644 0.20226 -0.36644 " pathEditMode="relative" rAng="0" ptsTypes="ffffffffffffA">
                                      <p:cBhvr>
                                        <p:cTn id="104" dur="3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89" y="3634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282 -0.52716 C 0.14479 -0.48254 0.14688 -0.41896 0.12657 -0.37687 C 0.12709 -0.37133 0.12726 -0.36555 0.12813 -0.36 C 0.12882 -0.3556 0.13125 -0.34728 0.13125 -0.34705 C 0.12986 -0.3378 0.129 -0.33202 0.125 -0.32416 C 0.12257 -0.31375 0.12136 -0.30242 0.11545 -0.29456 " pathEditMode="relative" rAng="0" ptsTypes="fffffA">
                                      <p:cBhvr>
                                        <p:cTn id="106" dur="3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" y="11630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882 -0.575 C 0.02621 -0.55857 0.02361 -0.54051 0.01441 -0.52824 C 0.0092 -0.50718 0.01771 -0.53727 0.00816 -0.51783 C 0.00694 -0.51528 0.00729 -0.51204 0.00659 -0.50926 C 0.00364 -0.4963 0.00121 -0.48009 -0.00938 -0.47547 C -0.0165 -0.46111 -0.01285 -0.46621 -0.01893 -0.45857 C -0.01945 -0.45648 -0.01945 -0.45394 -0.02049 -0.45209 C -0.0217 -0.45 -0.02413 -0.45 -0.02518 -0.44792 C -0.02691 -0.44422 -0.02847 -0.43519 -0.02847 -0.43496 C -0.02986 -0.42408 -0.03038 -0.41875 -0.03472 -0.40972 C -0.03681 -0.39861 -0.03577 -0.38889 -0.03316 -0.37801 C -0.0342 -0.37384 -0.03525 -0.36945 -0.03629 -0.36528 C -0.03681 -0.36343 -0.03854 -0.36273 -0.03959 -0.36111 C -0.04323 -0.35509 -0.04584 -0.35185 -0.04584 -0.34422 " pathEditMode="relative" rAng="0" ptsTypes="fffffffffffffA">
                                      <p:cBhvr>
                                        <p:cTn id="108" dur="3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33" y="11528"/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931 -0.49375 C -0.15087 -0.45857 -0.15313 -0.42176 -0.14722 -0.38727 C -0.14583 -0.36551 -0.14549 -0.37662 -0.14201 -0.36111 C -0.14392 -0.34375 -0.14392 -0.33033 -0.1316 -0.32408 C -0.13021 -0.32107 -0.12882 -0.31783 -0.12743 -0.31482 C -0.12413 -0.30764 -0.1257 -0.29699 -0.12014 -0.29167 C -0.11806 -0.28959 -0.11597 -0.2875 -0.11389 -0.28542 C -0.11267 -0.28426 -0.11076 -0.28079 -0.11076 -0.28056 " pathEditMode="relative" rAng="0" ptsTypes="fffffffA">
                                      <p:cBhvr>
                                        <p:cTn id="110" dur="3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6" y="10648"/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6 -0.46204 C -0.0401 -0.45764 -0.04115 -0.45301 -0.04219 -0.44838 C -0.04288 -0.44514 -0.04427 -0.43912 -0.04427 -0.43866 C -0.04392 -0.43449 -0.04444 -0.42917 -0.04323 -0.42523 C -0.04254 -0.42315 -0.03993 -0.42384 -0.03906 -0.42199 C -0.03906 -0.42176 -0.03646 -0.41042 -0.03594 -0.4081 C -0.03559 -0.40671 -0.0349 -0.40347 -0.0349 -0.40324 C -0.03524 -0.39838 -0.03542 -0.39329 -0.03594 -0.38819 C -0.03663 -0.38148 -0.03993 -0.375 -0.04115 -0.36805 C -0.04184 -0.3493 -0.03872 -0.34282 -0.0474 -0.33403 C -0.04861 -0.32847 -0.05451 -0.31551 -0.05781 -0.3125 C -0.06094 -0.30555 -0.0651 -0.30579 -0.07031 -0.30324 C -0.07222 -0.30046 -0.07326 -0.29606 -0.07552 -0.29398 C -0.0783 -0.29143 -0.08177 -0.29097 -0.0849 -0.28935 C -0.08924 -0.28727 -0.09479 -0.28055 -0.09844 -0.27708 C -0.10017 -0.27523 -0.1026 -0.27592 -0.10469 -0.27546 C -0.11024 -0.27014 -0.11493 -0.26389 -0.12031 -0.25856 C -0.12292 -0.25255 -0.12153 -0.25509 -0.12448 -0.25069 " pathEditMode="relative" rAng="0" ptsTypes="fffffffffffffffffA">
                                      <p:cBhvr>
                                        <p:cTn id="112" dur="3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62" y="10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0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B68090-F831-445D-BB5A-9F7AE59A4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3198"/>
            <a:ext cx="7886700" cy="1191453"/>
          </a:xfrm>
        </p:spPr>
        <p:txBody>
          <a:bodyPr>
            <a:normAutofit/>
          </a:bodyPr>
          <a:lstStyle/>
          <a:p>
            <a:r>
              <a:rPr lang="en-GB" sz="4000" dirty="0" smtClean="0">
                <a:solidFill>
                  <a:srgbClr val="C00000"/>
                </a:solidFill>
              </a:rPr>
              <a:t>4. Results </a:t>
            </a:r>
            <a:r>
              <a:rPr lang="en-GB" sz="4000" dirty="0">
                <a:solidFill>
                  <a:srgbClr val="C00000"/>
                </a:solidFill>
              </a:rPr>
              <a:t>and </a:t>
            </a:r>
            <a:r>
              <a:rPr lang="en-GB" sz="4000" dirty="0" smtClean="0">
                <a:solidFill>
                  <a:srgbClr val="C00000"/>
                </a:solidFill>
              </a:rPr>
              <a:t>Discussion</a:t>
            </a:r>
            <a:endParaRPr lang="en-GB" sz="4000" b="1" dirty="0">
              <a:solidFill>
                <a:srgbClr val="C00000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757283-524F-4AC1-A80F-F7E0A1B6F00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95CB28-447F-4B0A-B142-511A1E6F9766}" type="slidenum">
              <a:rPr lang="en-GB" smtClean="0"/>
              <a:pPr/>
              <a:t>13</a:t>
            </a:fld>
            <a:endParaRPr lang="en-GB"/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9E88F958-DF82-4485-B9B8-49AC30278A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984" y="958694"/>
            <a:ext cx="8842016" cy="455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lvl="2" indent="-342900">
              <a:lnSpc>
                <a:spcPct val="12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GB" altLang="zh-C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Ideal </a:t>
            </a:r>
            <a:r>
              <a:rPr lang="en-GB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target of Total Site Hydrogen </a:t>
            </a:r>
            <a:r>
              <a:rPr lang="en-GB" altLang="zh-C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Integration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931" y="1427682"/>
            <a:ext cx="4905876" cy="2338019"/>
          </a:xfrm>
          <a:prstGeom prst="rect">
            <a:avLst/>
          </a:prstGeom>
          <a:noFill/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832" y="4314934"/>
            <a:ext cx="2583708" cy="2369721"/>
          </a:xfrm>
          <a:prstGeom prst="rect">
            <a:avLst/>
          </a:prstGeom>
          <a:noFill/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9459" y="4309382"/>
            <a:ext cx="2583708" cy="2345944"/>
          </a:xfrm>
          <a:prstGeom prst="rect">
            <a:avLst/>
          </a:prstGeom>
          <a:noFill/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3086" y="4326823"/>
            <a:ext cx="2575784" cy="2345944"/>
          </a:xfrm>
          <a:prstGeom prst="rect">
            <a:avLst/>
          </a:prstGeom>
          <a:noFill/>
        </p:spPr>
      </p:pic>
      <p:sp>
        <p:nvSpPr>
          <p:cNvPr id="12" name="Rectangle 3">
            <a:extLst>
              <a:ext uri="{FF2B5EF4-FFF2-40B4-BE49-F238E27FC236}">
                <a16:creationId xmlns:a16="http://schemas.microsoft.com/office/drawing/2014/main" id="{9E88F958-DF82-4485-B9B8-49AC30278A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992" y="3823146"/>
            <a:ext cx="8842016" cy="455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lvl="2" indent="-342900">
              <a:lnSpc>
                <a:spcPct val="12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GB" altLang="zh-C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Identify </a:t>
            </a:r>
            <a:r>
              <a:rPr lang="en-GB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cross-plant streams by revising the waste hydrogen discharge </a:t>
            </a:r>
            <a:endParaRPr lang="en-US" altLang="zh-CN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12110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058"/>
    </mc:Choice>
    <mc:Fallback xmlns="">
      <p:transition spd="slow" advTm="27058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B68090-F831-445D-BB5A-9F7AE59A4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3198"/>
            <a:ext cx="7886700" cy="1191453"/>
          </a:xfrm>
        </p:spPr>
        <p:txBody>
          <a:bodyPr>
            <a:normAutofit/>
          </a:bodyPr>
          <a:lstStyle/>
          <a:p>
            <a:r>
              <a:rPr lang="en-GB" sz="3200" dirty="0" smtClean="0">
                <a:solidFill>
                  <a:srgbClr val="C00000"/>
                </a:solidFill>
              </a:rPr>
              <a:t>Multi-Resource </a:t>
            </a:r>
            <a:r>
              <a:rPr lang="en-GB" sz="3200" dirty="0">
                <a:solidFill>
                  <a:srgbClr val="C00000"/>
                </a:solidFill>
              </a:rPr>
              <a:t>Total Site </a:t>
            </a:r>
            <a:r>
              <a:rPr lang="en-GB" sz="3200" dirty="0" smtClean="0">
                <a:solidFill>
                  <a:srgbClr val="C00000"/>
                </a:solidFill>
              </a:rPr>
              <a:t>H</a:t>
            </a:r>
            <a:r>
              <a:rPr lang="en-GB" sz="3200" baseline="-25000" dirty="0" smtClean="0">
                <a:solidFill>
                  <a:srgbClr val="C00000"/>
                </a:solidFill>
              </a:rPr>
              <a:t>2</a:t>
            </a:r>
            <a:r>
              <a:rPr lang="en-GB" sz="3200" dirty="0" smtClean="0">
                <a:solidFill>
                  <a:srgbClr val="C00000"/>
                </a:solidFill>
              </a:rPr>
              <a:t> </a:t>
            </a:r>
            <a:r>
              <a:rPr lang="en-GB" sz="3200" dirty="0">
                <a:solidFill>
                  <a:srgbClr val="C00000"/>
                </a:solidFill>
              </a:rPr>
              <a:t>Integration</a:t>
            </a:r>
            <a:endParaRPr lang="en-GB" sz="3200" b="1" dirty="0">
              <a:solidFill>
                <a:srgbClr val="C00000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757283-524F-4AC1-A80F-F7E0A1B6F00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95CB28-447F-4B0A-B142-511A1E6F9766}" type="slidenum">
              <a:rPr lang="en-GB" smtClean="0"/>
              <a:pPr/>
              <a:t>14</a:t>
            </a:fld>
            <a:endParaRPr lang="en-GB"/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9E88F958-DF82-4485-B9B8-49AC30278A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152" y="1067878"/>
            <a:ext cx="8842016" cy="561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lvl="2" indent="-342900">
              <a:lnSpc>
                <a:spcPct val="12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GB" altLang="zh-C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Final solution </a:t>
            </a:r>
            <a:r>
              <a:rPr lang="en-GB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GB" altLang="zh-C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Multi-Resource </a:t>
            </a:r>
            <a:r>
              <a:rPr lang="en-GB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Pinch Analysis of Total Site </a:t>
            </a:r>
            <a:r>
              <a:rPr lang="en-GB" altLang="zh-C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GB" altLang="zh-CN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zh-C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Integration</a:t>
            </a:r>
            <a:endParaRPr lang="en-GB" altLang="zh-CN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2" name="Picture 3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4621301"/>
            <a:ext cx="8029575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112" y="1698721"/>
            <a:ext cx="8714988" cy="2853176"/>
          </a:xfrm>
          <a:prstGeom prst="rect">
            <a:avLst/>
          </a:prstGeom>
          <a:noFill/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9E88F958-DF82-4485-B9B8-49AC30278A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" y="5641163"/>
            <a:ext cx="8658225" cy="92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800100" lvl="3" indent="-342900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FR2-95% consumption </a:t>
            </a:r>
            <a:r>
              <a:rPr lang="en-GB" altLang="zh-CN" dirty="0">
                <a:latin typeface="Arial" panose="020B0604020202020204" pitchFamily="34" charset="0"/>
                <a:cs typeface="Arial" panose="020B0604020202020204" pitchFamily="34" charset="0"/>
              </a:rPr>
              <a:t>reduced </a:t>
            </a:r>
            <a:r>
              <a:rPr lang="en-GB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by </a:t>
            </a:r>
            <a:r>
              <a:rPr lang="en-GB" altLang="zh-CN" dirty="0">
                <a:latin typeface="Arial" panose="020B0604020202020204" pitchFamily="34" charset="0"/>
                <a:cs typeface="Arial" panose="020B0604020202020204" pitchFamily="34" charset="0"/>
              </a:rPr>
              <a:t>7.7 % (8.25 kNm3/h</a:t>
            </a:r>
            <a:r>
              <a:rPr lang="en-GB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800100" lvl="3" indent="-342900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Waste </a:t>
            </a:r>
            <a:r>
              <a:rPr lang="en-GB" altLang="zh-CN" dirty="0">
                <a:latin typeface="Arial" panose="020B0604020202020204" pitchFamily="34" charset="0"/>
                <a:cs typeface="Arial" panose="020B0604020202020204" pitchFamily="34" charset="0"/>
              </a:rPr>
              <a:t>hydrogen </a:t>
            </a:r>
            <a:r>
              <a:rPr lang="en-GB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discharge </a:t>
            </a:r>
            <a:r>
              <a:rPr lang="en-GB" altLang="zh-CN" dirty="0">
                <a:latin typeface="Arial" panose="020B0604020202020204" pitchFamily="34" charset="0"/>
                <a:cs typeface="Arial" panose="020B0604020202020204" pitchFamily="34" charset="0"/>
              </a:rPr>
              <a:t>reduced</a:t>
            </a:r>
            <a:r>
              <a:rPr lang="en-GB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zh-CN" dirty="0">
                <a:latin typeface="Arial" panose="020B0604020202020204" pitchFamily="34" charset="0"/>
                <a:cs typeface="Arial" panose="020B0604020202020204" pitchFamily="34" charset="0"/>
              </a:rPr>
              <a:t>by 21.3 % (8.25 kNm3/h</a:t>
            </a:r>
            <a:r>
              <a:rPr lang="en-GB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12266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166"/>
    </mc:Choice>
    <mc:Fallback xmlns="">
      <p:transition spd="slow" advTm="28166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757283-524F-4AC1-A80F-F7E0A1B6F00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95CB28-447F-4B0A-B142-511A1E6F9766}" type="slidenum">
              <a:rPr lang="en-GB" smtClean="0"/>
              <a:pPr/>
              <a:t>15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928" y="752517"/>
            <a:ext cx="7302960" cy="60093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88B68090-F831-445D-BB5A-9F7AE59A4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3199"/>
            <a:ext cx="7886700" cy="891202"/>
          </a:xfrm>
        </p:spPr>
        <p:txBody>
          <a:bodyPr>
            <a:normAutofit/>
          </a:bodyPr>
          <a:lstStyle/>
          <a:p>
            <a:r>
              <a:rPr lang="en-GB" sz="3200" dirty="0" smtClean="0">
                <a:solidFill>
                  <a:srgbClr val="C00000"/>
                </a:solidFill>
              </a:rPr>
              <a:t>Multi-Resource </a:t>
            </a:r>
            <a:r>
              <a:rPr lang="en-GB" sz="3200" dirty="0">
                <a:solidFill>
                  <a:srgbClr val="C00000"/>
                </a:solidFill>
              </a:rPr>
              <a:t>Total Site </a:t>
            </a:r>
            <a:r>
              <a:rPr lang="en-GB" sz="3200" dirty="0" smtClean="0">
                <a:solidFill>
                  <a:srgbClr val="C00000"/>
                </a:solidFill>
              </a:rPr>
              <a:t>H</a:t>
            </a:r>
            <a:r>
              <a:rPr lang="en-GB" sz="3200" baseline="-25000" dirty="0" smtClean="0">
                <a:solidFill>
                  <a:srgbClr val="C00000"/>
                </a:solidFill>
              </a:rPr>
              <a:t>2</a:t>
            </a:r>
            <a:r>
              <a:rPr lang="en-GB" sz="3200" dirty="0" smtClean="0">
                <a:solidFill>
                  <a:srgbClr val="C00000"/>
                </a:solidFill>
              </a:rPr>
              <a:t> </a:t>
            </a:r>
            <a:r>
              <a:rPr lang="en-GB" sz="3200" dirty="0">
                <a:solidFill>
                  <a:srgbClr val="C00000"/>
                </a:solidFill>
              </a:rPr>
              <a:t>Integration</a:t>
            </a:r>
            <a:endParaRPr lang="en-GB" sz="3200" b="1" dirty="0">
              <a:solidFill>
                <a:srgbClr val="C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58581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577"/>
    </mc:Choice>
    <mc:Fallback xmlns="">
      <p:transition spd="slow" advTm="13577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451" y="1555342"/>
            <a:ext cx="7589520" cy="36880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8B68090-F831-445D-BB5A-9F7AE59A4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3198"/>
            <a:ext cx="7886700" cy="1082148"/>
          </a:xfrm>
        </p:spPr>
        <p:txBody>
          <a:bodyPr>
            <a:noAutofit/>
          </a:bodyPr>
          <a:lstStyle/>
          <a:p>
            <a:r>
              <a:rPr lang="en-GB" sz="3200" dirty="0" smtClean="0">
                <a:solidFill>
                  <a:srgbClr val="C00000"/>
                </a:solidFill>
              </a:rPr>
              <a:t>Optimisation </a:t>
            </a:r>
            <a:r>
              <a:rPr lang="en-GB" sz="3200" dirty="0">
                <a:solidFill>
                  <a:srgbClr val="C00000"/>
                </a:solidFill>
              </a:rPr>
              <a:t>of Waste </a:t>
            </a:r>
            <a:r>
              <a:rPr lang="en-GB" sz="3200" dirty="0" smtClean="0">
                <a:solidFill>
                  <a:srgbClr val="C00000"/>
                </a:solidFill>
              </a:rPr>
              <a:t>H</a:t>
            </a:r>
            <a:r>
              <a:rPr lang="en-GB" sz="3200" baseline="-25000" dirty="0" smtClean="0">
                <a:solidFill>
                  <a:srgbClr val="C00000"/>
                </a:solidFill>
              </a:rPr>
              <a:t>2</a:t>
            </a:r>
            <a:r>
              <a:rPr lang="en-GB" sz="3200" dirty="0" smtClean="0">
                <a:solidFill>
                  <a:srgbClr val="C00000"/>
                </a:solidFill>
              </a:rPr>
              <a:t> Regeneration</a:t>
            </a:r>
            <a:endParaRPr lang="en-GB" sz="3200" b="1" dirty="0">
              <a:solidFill>
                <a:srgbClr val="C00000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757283-524F-4AC1-A80F-F7E0A1B6F00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95CB28-447F-4B0A-B142-511A1E6F9766}" type="slidenum">
              <a:rPr lang="en-GB" smtClean="0"/>
              <a:pPr/>
              <a:t>16</a:t>
            </a:fld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301985" y="6174959"/>
            <a:ext cx="80872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i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Flowsheet of separation and purification process</a:t>
            </a: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9E88F958-DF82-4485-B9B8-49AC30278A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984" y="922862"/>
            <a:ext cx="8540933" cy="455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lvl="2" indent="-342900">
              <a:lnSpc>
                <a:spcPct val="12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GB" altLang="zh-C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Waste H</a:t>
            </a:r>
            <a:r>
              <a:rPr lang="en-GB" altLang="zh-CN" sz="20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zh-C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purification process by membrane </a:t>
            </a:r>
            <a:r>
              <a:rPr lang="en-GB" altLang="zh-C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separation</a:t>
            </a:r>
            <a:endParaRPr lang="en-US" altLang="zh-CN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73"/>
          <p:cNvSpPr>
            <a:spLocks noChangeArrowheads="1"/>
          </p:cNvSpPr>
          <p:nvPr/>
        </p:nvSpPr>
        <p:spPr bwMode="auto">
          <a:xfrm>
            <a:off x="769171" y="1711584"/>
            <a:ext cx="619963" cy="2865141"/>
          </a:xfrm>
          <a:prstGeom prst="rect">
            <a:avLst/>
          </a:prstGeom>
          <a:noFill/>
          <a:ln w="28575" algn="ctr">
            <a:solidFill>
              <a:srgbClr val="FF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None/>
            </a:pPr>
            <a:endParaRPr lang="zh-CN" altLang="en-US" sz="1800" b="0"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12" name="Rectangle 73"/>
          <p:cNvSpPr>
            <a:spLocks noChangeArrowheads="1"/>
          </p:cNvSpPr>
          <p:nvPr/>
        </p:nvSpPr>
        <p:spPr bwMode="auto">
          <a:xfrm>
            <a:off x="7664824" y="2762725"/>
            <a:ext cx="724433" cy="410781"/>
          </a:xfrm>
          <a:prstGeom prst="rect">
            <a:avLst/>
          </a:prstGeom>
          <a:noFill/>
          <a:ln w="28575" algn="ctr">
            <a:solidFill>
              <a:srgbClr val="FF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None/>
            </a:pPr>
            <a:endParaRPr lang="zh-CN" altLang="en-US" sz="1800" b="0"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1904" y="5420607"/>
            <a:ext cx="8560192" cy="130086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No membrane separation module in Aspen HYSYS</a:t>
            </a:r>
          </a:p>
          <a:p>
            <a:pPr marL="285750" indent="-285750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A membrane separation model is established by combining </a:t>
            </a:r>
            <a:r>
              <a:rPr lang="en-GB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Component Splitter</a:t>
            </a:r>
            <a:r>
              <a:rPr lang="en-GB" dirty="0"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GB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Spreadsheet</a:t>
            </a:r>
            <a:r>
              <a:rPr lang="en-GB" dirty="0"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and </a:t>
            </a:r>
            <a:r>
              <a:rPr lang="en-GB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Adjust</a:t>
            </a:r>
            <a:r>
              <a:rPr lang="en-GB" dirty="0"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function unit in Aspen HYSYS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49737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908"/>
    </mc:Choice>
    <mc:Fallback xmlns="">
      <p:transition spd="slow" advTm="14908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B68090-F831-445D-BB5A-9F7AE59A4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558" y="23199"/>
            <a:ext cx="7955792" cy="1074322"/>
          </a:xfrm>
        </p:spPr>
        <p:txBody>
          <a:bodyPr>
            <a:normAutofit/>
          </a:bodyPr>
          <a:lstStyle/>
          <a:p>
            <a:r>
              <a:rPr lang="en-GB" sz="3200" dirty="0">
                <a:solidFill>
                  <a:srgbClr val="C00000"/>
                </a:solidFill>
              </a:rPr>
              <a:t>Process </a:t>
            </a:r>
            <a:r>
              <a:rPr lang="en-GB" sz="3200" dirty="0" err="1">
                <a:solidFill>
                  <a:srgbClr val="C00000"/>
                </a:solidFill>
              </a:rPr>
              <a:t>optimi</a:t>
            </a:r>
            <a:r>
              <a:rPr lang="en-US" altLang="zh-CN" sz="3200" dirty="0">
                <a:solidFill>
                  <a:srgbClr val="C00000"/>
                </a:solidFill>
              </a:rPr>
              <a:t>s</a:t>
            </a:r>
            <a:r>
              <a:rPr lang="en-GB" sz="3200" dirty="0" err="1">
                <a:solidFill>
                  <a:srgbClr val="C00000"/>
                </a:solidFill>
              </a:rPr>
              <a:t>ation</a:t>
            </a:r>
            <a:endParaRPr lang="en-GB" sz="3200" b="1" dirty="0">
              <a:solidFill>
                <a:srgbClr val="C00000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757283-524F-4AC1-A80F-F7E0A1B6F00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95CB28-447F-4B0A-B142-511A1E6F9766}" type="slidenum">
              <a:rPr lang="en-GB" smtClean="0"/>
              <a:pPr/>
              <a:t>17</a:t>
            </a:fld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181122" y="5583646"/>
            <a:ext cx="386644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i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(a) pressure vs membrane </a:t>
            </a:r>
            <a:r>
              <a:rPr lang="en-GB" sz="1400" i="1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separation</a:t>
            </a:r>
            <a:endParaRPr lang="en-GB" sz="1400" i="1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9E88F958-DF82-4485-B9B8-49AC30278A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984" y="976497"/>
            <a:ext cx="8540933" cy="455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lvl="2" indent="-342900">
              <a:lnSpc>
                <a:spcPct val="12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GB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Optimise the separation and purification process</a:t>
            </a:r>
            <a:endParaRPr lang="en-US" altLang="zh-C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84" y="2436498"/>
            <a:ext cx="3990177" cy="3067772"/>
          </a:xfrm>
          <a:prstGeom prst="rect">
            <a:avLst/>
          </a:prstGeom>
          <a:noFill/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450" y="1711011"/>
            <a:ext cx="4052363" cy="3793259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181122" y="5990853"/>
            <a:ext cx="813737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i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influence of pressure on the waste hydrogen regeneration </a:t>
            </a:r>
            <a:r>
              <a:rPr lang="en-GB" sz="1600" i="1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process</a:t>
            </a:r>
            <a:endParaRPr lang="en-GB" sz="1600" i="1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831976" y="5608426"/>
            <a:ext cx="37913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i="1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(b) </a:t>
            </a:r>
            <a:r>
              <a:rPr lang="en-GB" sz="1400" i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pressure vs annual economic benefit</a:t>
            </a:r>
          </a:p>
        </p:txBody>
      </p:sp>
    </p:spTree>
    <p:extLst>
      <p:ext uri="{BB962C8B-B14F-4D97-AF65-F5344CB8AC3E}">
        <p14:creationId xmlns:p14="http://schemas.microsoft.com/office/powerpoint/2010/main" val="935910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034"/>
    </mc:Choice>
    <mc:Fallback xmlns="">
      <p:transition spd="slow" advTm="35034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B68090-F831-445D-BB5A-9F7AE59A4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3198"/>
            <a:ext cx="7886700" cy="989113"/>
          </a:xfrm>
        </p:spPr>
        <p:txBody>
          <a:bodyPr>
            <a:normAutofit/>
          </a:bodyPr>
          <a:lstStyle/>
          <a:p>
            <a:r>
              <a:rPr lang="en-GB" sz="3200" dirty="0">
                <a:solidFill>
                  <a:srgbClr val="C00000"/>
                </a:solidFill>
              </a:rPr>
              <a:t>Results: Economic Benefits </a:t>
            </a:r>
            <a:endParaRPr lang="en-GB" sz="3200" b="1" dirty="0">
              <a:solidFill>
                <a:srgbClr val="C00000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757283-524F-4AC1-A80F-F7E0A1B6F00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95CB28-447F-4B0A-B142-511A1E6F9766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1346552" y="866177"/>
            <a:ext cx="60476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i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Table 6: Optimal results of each economic benefit</a:t>
            </a: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346363" y="5726854"/>
            <a:ext cx="8271163" cy="829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lvl="0" indent="-285750" defTabSz="914400" eaLnBrk="0" fontAlgn="base" hangingPunct="0">
              <a:lnSpc>
                <a:spcPct val="11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altLang="zh-CN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Payback Period: </a:t>
            </a:r>
            <a:r>
              <a:rPr lang="en-GB" altLang="zh-CN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3.2 </a:t>
            </a:r>
            <a:r>
              <a:rPr lang="en-GB" altLang="zh-CN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mon</a:t>
            </a:r>
            <a:r>
              <a:rPr lang="en-GB" altLang="zh-CN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GB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recovery ratio: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95 %</a:t>
            </a:r>
          </a:p>
          <a:p>
            <a:pPr marL="285750" lvl="0" indent="-285750" defTabSz="914400" eaLnBrk="0" fontAlgn="base" hangingPunct="0">
              <a:lnSpc>
                <a:spcPct val="11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FR2-95%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reduced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by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21.3 %; Waste H</a:t>
            </a:r>
            <a:r>
              <a:rPr lang="en-GB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discharge reduced by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67.6 %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5529321"/>
              </p:ext>
            </p:extLst>
          </p:nvPr>
        </p:nvGraphicFramePr>
        <p:xfrm>
          <a:off x="628650" y="1299705"/>
          <a:ext cx="7689851" cy="4183543"/>
        </p:xfrm>
        <a:graphic>
          <a:graphicData uri="http://schemas.openxmlformats.org/drawingml/2006/table">
            <a:tbl>
              <a:tblPr/>
              <a:tblGrid>
                <a:gridCol w="1536326">
                  <a:extLst>
                    <a:ext uri="{9D8B030D-6E8A-4147-A177-3AD203B41FA5}">
                      <a16:colId xmlns:a16="http://schemas.microsoft.com/office/drawing/2014/main" val="2217293734"/>
                    </a:ext>
                  </a:extLst>
                </a:gridCol>
                <a:gridCol w="2702859">
                  <a:extLst>
                    <a:ext uri="{9D8B030D-6E8A-4147-A177-3AD203B41FA5}">
                      <a16:colId xmlns:a16="http://schemas.microsoft.com/office/drawing/2014/main" val="1564111365"/>
                    </a:ext>
                  </a:extLst>
                </a:gridCol>
                <a:gridCol w="941294">
                  <a:extLst>
                    <a:ext uri="{9D8B030D-6E8A-4147-A177-3AD203B41FA5}">
                      <a16:colId xmlns:a16="http://schemas.microsoft.com/office/drawing/2014/main" val="480950839"/>
                    </a:ext>
                  </a:extLst>
                </a:gridCol>
                <a:gridCol w="1008530">
                  <a:extLst>
                    <a:ext uri="{9D8B030D-6E8A-4147-A177-3AD203B41FA5}">
                      <a16:colId xmlns:a16="http://schemas.microsoft.com/office/drawing/2014/main" val="112347518"/>
                    </a:ext>
                  </a:extLst>
                </a:gridCol>
                <a:gridCol w="754556">
                  <a:extLst>
                    <a:ext uri="{9D8B030D-6E8A-4147-A177-3AD203B41FA5}">
                      <a16:colId xmlns:a16="http://schemas.microsoft.com/office/drawing/2014/main" val="767908259"/>
                    </a:ext>
                  </a:extLst>
                </a:gridCol>
                <a:gridCol w="746286">
                  <a:extLst>
                    <a:ext uri="{9D8B030D-6E8A-4147-A177-3AD203B41FA5}">
                      <a16:colId xmlns:a16="http://schemas.microsoft.com/office/drawing/2014/main" val="131526272"/>
                    </a:ext>
                  </a:extLst>
                </a:gridCol>
              </a:tblGrid>
              <a:tr h="321811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277495" algn="l"/>
                        </a:tabLst>
                      </a:pPr>
                      <a:r>
                        <a:rPr lang="en-GB" sz="1600" b="1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Projects</a:t>
                      </a:r>
                    </a:p>
                  </a:txBody>
                  <a:tcPr marL="67945" marR="67945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277495" algn="l"/>
                        </a:tabLst>
                      </a:pPr>
                      <a:r>
                        <a:rPr lang="en-GB" sz="1600" b="1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Load</a:t>
                      </a:r>
                    </a:p>
                  </a:txBody>
                  <a:tcPr marL="67945" marR="67945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277495" algn="l"/>
                        </a:tabLst>
                      </a:pPr>
                      <a:r>
                        <a:rPr lang="en-GB" sz="1600" b="1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Costs</a:t>
                      </a:r>
                    </a:p>
                  </a:txBody>
                  <a:tcPr marL="67945" marR="67945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8817506"/>
                  </a:ext>
                </a:extLst>
              </a:tr>
              <a:tr h="321811">
                <a:tc row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277495" algn="l"/>
                        </a:tabLst>
                      </a:pPr>
                      <a:r>
                        <a:rPr lang="en-GB" sz="1600" b="1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Product Profit</a:t>
                      </a:r>
                    </a:p>
                  </a:txBody>
                  <a:tcPr marL="67945" marR="6794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277495" algn="l"/>
                        </a:tabLst>
                      </a:pPr>
                      <a:r>
                        <a:rPr lang="en-GB" sz="16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Regenerated H</a:t>
                      </a:r>
                      <a:r>
                        <a:rPr lang="en-GB" sz="1600" u="none" strike="noStrike" baseline="-25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GB" sz="16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7945" marR="6794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277495" algn="l"/>
                        </a:tabLs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1.81</a:t>
                      </a:r>
                    </a:p>
                  </a:txBody>
                  <a:tcPr marL="67945" marR="6794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277495" algn="l"/>
                        </a:tabLs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t/h</a:t>
                      </a:r>
                    </a:p>
                  </a:txBody>
                  <a:tcPr marL="67945" marR="6794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277495" algn="l"/>
                        </a:tabLs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39.51</a:t>
                      </a:r>
                    </a:p>
                  </a:txBody>
                  <a:tcPr marL="67945" marR="6794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277495" algn="l"/>
                        </a:tabLs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M€/y</a:t>
                      </a:r>
                    </a:p>
                  </a:txBody>
                  <a:tcPr marL="67945" marR="6794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6348944"/>
                  </a:ext>
                </a:extLst>
              </a:tr>
              <a:tr h="32181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277495" algn="l"/>
                        </a:tabLs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Final waste H</a:t>
                      </a:r>
                      <a:r>
                        <a:rPr lang="en-GB" sz="1600" baseline="-2500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2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7945" marR="679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277495" algn="l"/>
                        </a:tabLs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9.72</a:t>
                      </a:r>
                    </a:p>
                  </a:txBody>
                  <a:tcPr marL="67945" marR="679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277495" algn="l"/>
                        </a:tabLst>
                      </a:pPr>
                      <a:r>
                        <a:rPr lang="en-GB" sz="1600" spc="-15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kNm</a:t>
                      </a:r>
                      <a:r>
                        <a:rPr lang="en-GB" sz="1600" spc="-15" baseline="3000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GB" sz="1600" spc="-15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/h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7945" marR="679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277495" algn="l"/>
                        </a:tabLs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10.11</a:t>
                      </a:r>
                    </a:p>
                  </a:txBody>
                  <a:tcPr marL="67945" marR="679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277495" algn="l"/>
                        </a:tabLs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M€/y</a:t>
                      </a:r>
                    </a:p>
                  </a:txBody>
                  <a:tcPr marL="67945" marR="679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5649282"/>
                  </a:ext>
                </a:extLst>
              </a:tr>
              <a:tr h="32181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277495" algn="l"/>
                        </a:tabLst>
                      </a:pPr>
                      <a:r>
                        <a:rPr lang="en-GB" sz="1600" b="1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Total Product Value</a:t>
                      </a:r>
                    </a:p>
                  </a:txBody>
                  <a:tcPr marL="67945" marR="679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277495" algn="l"/>
                        </a:tabLst>
                      </a:pPr>
                      <a:r>
                        <a:rPr lang="en-GB" sz="1600" b="1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7945" marR="679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277495" algn="l"/>
                        </a:tabLst>
                      </a:pPr>
                      <a:r>
                        <a:rPr lang="en-GB" sz="1600" b="1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7945" marR="679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277495" algn="l"/>
                        </a:tabLst>
                      </a:pPr>
                      <a:r>
                        <a:rPr lang="en-GB" sz="1600" b="1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49.62</a:t>
                      </a:r>
                    </a:p>
                  </a:txBody>
                  <a:tcPr marL="67945" marR="679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277495" algn="l"/>
                        </a:tabLst>
                      </a:pPr>
                      <a:r>
                        <a:rPr lang="en-GB" sz="1600" b="1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M€/y</a:t>
                      </a:r>
                    </a:p>
                  </a:txBody>
                  <a:tcPr marL="67945" marR="679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5052391"/>
                  </a:ext>
                </a:extLst>
              </a:tr>
              <a:tr h="321811">
                <a:tc rowSpan="5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277495" algn="l"/>
                        </a:tabLst>
                      </a:pPr>
                      <a:r>
                        <a:rPr lang="en-GB" sz="1600" b="1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Capital Cost</a:t>
                      </a:r>
                    </a:p>
                  </a:txBody>
                  <a:tcPr marL="67945" marR="6794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277495" algn="l"/>
                        </a:tabLs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H</a:t>
                      </a:r>
                      <a:r>
                        <a:rPr lang="en-GB" sz="1600" baseline="-2500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GB" sz="160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 membrane</a:t>
                      </a:r>
                    </a:p>
                  </a:txBody>
                  <a:tcPr marL="67945" marR="6794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277495" algn="l"/>
                        </a:tabLs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168</a:t>
                      </a:r>
                    </a:p>
                  </a:txBody>
                  <a:tcPr marL="67945" marR="6794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277495" algn="l"/>
                        </a:tabLs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m</a:t>
                      </a:r>
                      <a:r>
                        <a:rPr lang="en-GB" sz="1600" baseline="3000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2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7945" marR="6794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277495" algn="l"/>
                        </a:tabLs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0.14</a:t>
                      </a:r>
                    </a:p>
                  </a:txBody>
                  <a:tcPr marL="67945" marR="6794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277495" algn="l"/>
                        </a:tabLs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M€</a:t>
                      </a:r>
                    </a:p>
                  </a:txBody>
                  <a:tcPr marL="67945" marR="6794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4793335"/>
                  </a:ext>
                </a:extLst>
              </a:tr>
              <a:tr h="32181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277495" algn="l"/>
                        </a:tabLs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Compressor</a:t>
                      </a:r>
                    </a:p>
                  </a:txBody>
                  <a:tcPr marL="67945" marR="679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277495" algn="l"/>
                        </a:tabLs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1.97</a:t>
                      </a:r>
                    </a:p>
                  </a:txBody>
                  <a:tcPr marL="67945" marR="679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277495" algn="l"/>
                        </a:tabLs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MW</a:t>
                      </a:r>
                    </a:p>
                  </a:txBody>
                  <a:tcPr marL="67945" marR="679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277495" algn="l"/>
                        </a:tabLs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3.21</a:t>
                      </a:r>
                    </a:p>
                  </a:txBody>
                  <a:tcPr marL="67945" marR="679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277495" algn="l"/>
                        </a:tabLs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M€</a:t>
                      </a:r>
                    </a:p>
                  </a:txBody>
                  <a:tcPr marL="67945" marR="679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953455"/>
                  </a:ext>
                </a:extLst>
              </a:tr>
              <a:tr h="32181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277495" algn="l"/>
                        </a:tabLs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Piping</a:t>
                      </a:r>
                    </a:p>
                  </a:txBody>
                  <a:tcPr marL="67945" marR="679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277495" algn="l"/>
                        </a:tabLs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7945" marR="679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277495" algn="l"/>
                        </a:tabLs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7945" marR="679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277495" algn="l"/>
                        </a:tabLs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0.90</a:t>
                      </a:r>
                    </a:p>
                  </a:txBody>
                  <a:tcPr marL="67945" marR="679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277495" algn="l"/>
                        </a:tabLs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M€</a:t>
                      </a:r>
                    </a:p>
                  </a:txBody>
                  <a:tcPr marL="67945" marR="679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4899243"/>
                  </a:ext>
                </a:extLst>
              </a:tr>
              <a:tr h="32181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277495" algn="l"/>
                        </a:tabLs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Total Capital Cost</a:t>
                      </a:r>
                    </a:p>
                  </a:txBody>
                  <a:tcPr marL="67945" marR="679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277495" algn="l"/>
                        </a:tabLs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7945" marR="679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277495" algn="l"/>
                        </a:tabLs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7945" marR="679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277495" algn="l"/>
                        </a:tabLs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4.25</a:t>
                      </a:r>
                    </a:p>
                  </a:txBody>
                  <a:tcPr marL="67945" marR="679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277495" algn="l"/>
                        </a:tabLs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M€</a:t>
                      </a:r>
                    </a:p>
                  </a:txBody>
                  <a:tcPr marL="67945" marR="679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1794368"/>
                  </a:ext>
                </a:extLst>
              </a:tr>
              <a:tr h="32181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277495" algn="l"/>
                        </a:tabLst>
                      </a:pPr>
                      <a:r>
                        <a:rPr lang="en-GB" sz="1600" b="1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Total Annual Capital Cost</a:t>
                      </a:r>
                    </a:p>
                  </a:txBody>
                  <a:tcPr marL="67945" marR="679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277495" algn="l"/>
                        </a:tabLst>
                      </a:pPr>
                      <a:r>
                        <a:rPr lang="en-GB" sz="1600" b="1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7945" marR="679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277495" algn="l"/>
                        </a:tabLst>
                      </a:pPr>
                      <a:r>
                        <a:rPr lang="en-GB" sz="1600" b="1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7945" marR="679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277495" algn="l"/>
                        </a:tabLst>
                      </a:pPr>
                      <a:r>
                        <a:rPr lang="en-GB" sz="1600" b="1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0.56</a:t>
                      </a:r>
                    </a:p>
                  </a:txBody>
                  <a:tcPr marL="67945" marR="679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277495" algn="l"/>
                        </a:tabLst>
                      </a:pPr>
                      <a:r>
                        <a:rPr lang="en-GB" sz="1600" b="1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M€/y</a:t>
                      </a:r>
                    </a:p>
                  </a:txBody>
                  <a:tcPr marL="67945" marR="679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898076"/>
                  </a:ext>
                </a:extLst>
              </a:tr>
              <a:tr h="321811">
                <a:tc row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277495" algn="l"/>
                        </a:tabLst>
                      </a:pPr>
                      <a:r>
                        <a:rPr lang="en-GB" sz="1600" b="1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Operating Cost</a:t>
                      </a:r>
                    </a:p>
                  </a:txBody>
                  <a:tcPr marL="67945" marR="6794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277495" algn="l"/>
                        </a:tabLs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Feed of purification process</a:t>
                      </a:r>
                    </a:p>
                  </a:txBody>
                  <a:tcPr marL="67945" marR="6794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277495" algn="l"/>
                        </a:tabLs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30.4</a:t>
                      </a:r>
                    </a:p>
                  </a:txBody>
                  <a:tcPr marL="67945" marR="6794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277495" algn="l"/>
                        </a:tabLst>
                      </a:pPr>
                      <a:r>
                        <a:rPr lang="en-GB" sz="1600" spc="-15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kNm</a:t>
                      </a:r>
                      <a:r>
                        <a:rPr lang="en-GB" sz="1600" spc="-15" baseline="300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GB" sz="1600" spc="-15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/h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7945" marR="6794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277495" algn="l"/>
                        </a:tabLs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31.65</a:t>
                      </a:r>
                    </a:p>
                  </a:txBody>
                  <a:tcPr marL="67945" marR="6794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277495" algn="l"/>
                        </a:tabLs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M€/y</a:t>
                      </a:r>
                    </a:p>
                  </a:txBody>
                  <a:tcPr marL="67945" marR="6794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0404526"/>
                  </a:ext>
                </a:extLst>
              </a:tr>
              <a:tr h="32181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277495" algn="l"/>
                        </a:tabLst>
                      </a:pPr>
                      <a:r>
                        <a:rPr lang="en-GB" sz="1600" u="none" strike="noStrike" spc="-1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Power</a:t>
                      </a:r>
                      <a:r>
                        <a:rPr lang="en-GB" sz="1600" spc="-1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600" u="none" strike="noStrike" spc="-1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consumption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7945" marR="679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277495" algn="l"/>
                        </a:tabLs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1.97</a:t>
                      </a:r>
                    </a:p>
                  </a:txBody>
                  <a:tcPr marL="67945" marR="679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277495" algn="l"/>
                        </a:tabLs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MW</a:t>
                      </a:r>
                    </a:p>
                  </a:txBody>
                  <a:tcPr marL="67945" marR="679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277495" algn="l"/>
                        </a:tabLs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1.49</a:t>
                      </a:r>
                    </a:p>
                  </a:txBody>
                  <a:tcPr marL="67945" marR="679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277495" algn="l"/>
                        </a:tabLs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M€/y</a:t>
                      </a:r>
                    </a:p>
                  </a:txBody>
                  <a:tcPr marL="67945" marR="679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8494859"/>
                  </a:ext>
                </a:extLst>
              </a:tr>
              <a:tr h="32181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277495" algn="l"/>
                        </a:tabLst>
                      </a:pPr>
                      <a:r>
                        <a:rPr lang="en-GB" sz="1600" b="1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Total Operating Cost</a:t>
                      </a:r>
                    </a:p>
                  </a:txBody>
                  <a:tcPr marL="67945" marR="679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277495" algn="l"/>
                        </a:tabLst>
                      </a:pPr>
                      <a:r>
                        <a:rPr lang="en-GB" sz="1600" b="1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7945" marR="679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277495" algn="l"/>
                        </a:tabLst>
                      </a:pPr>
                      <a:r>
                        <a:rPr lang="en-GB" sz="1600" b="1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7945" marR="679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277495" algn="l"/>
                        </a:tabLst>
                      </a:pPr>
                      <a:r>
                        <a:rPr lang="en-GB" sz="1600" b="1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33.13</a:t>
                      </a:r>
                    </a:p>
                  </a:txBody>
                  <a:tcPr marL="67945" marR="679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277495" algn="l"/>
                        </a:tabLst>
                      </a:pPr>
                      <a:r>
                        <a:rPr lang="en-GB" sz="1600" b="1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M€/y</a:t>
                      </a:r>
                    </a:p>
                  </a:txBody>
                  <a:tcPr marL="67945" marR="6794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21647"/>
                  </a:ext>
                </a:extLst>
              </a:tr>
              <a:tr h="321811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277495" algn="l"/>
                        </a:tabLst>
                      </a:pPr>
                      <a:r>
                        <a:rPr lang="en-GB" sz="1600" b="1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Total Annual Profit </a:t>
                      </a:r>
                    </a:p>
                  </a:txBody>
                  <a:tcPr marL="67945" marR="6794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277495" algn="l"/>
                        </a:tabLst>
                      </a:pPr>
                      <a:r>
                        <a:rPr lang="en-GB" sz="1600" b="1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7945" marR="6794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277495" algn="l"/>
                        </a:tabLst>
                      </a:pPr>
                      <a:r>
                        <a:rPr lang="en-GB" sz="1600" b="1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7945" marR="6794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277495" algn="l"/>
                        </a:tabLst>
                      </a:pPr>
                      <a:r>
                        <a:rPr lang="en-GB" sz="1600" b="1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15.93</a:t>
                      </a:r>
                    </a:p>
                  </a:txBody>
                  <a:tcPr marL="67945" marR="6794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277495" algn="l"/>
                        </a:tabLst>
                      </a:pPr>
                      <a:r>
                        <a:rPr lang="en-GB" sz="1600" b="1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M€/y</a:t>
                      </a:r>
                    </a:p>
                  </a:txBody>
                  <a:tcPr marL="67945" marR="6794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1526802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936668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710"/>
    </mc:Choice>
    <mc:Fallback xmlns="">
      <p:transition spd="slow" advTm="4471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B68090-F831-445D-BB5A-9F7AE59A4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3198"/>
            <a:ext cx="7886700" cy="1325563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rgbClr val="C00000"/>
                </a:solidFill>
              </a:rPr>
              <a:t>5</a:t>
            </a:r>
            <a:r>
              <a:rPr lang="en-GB" sz="4000" dirty="0" smtClean="0">
                <a:solidFill>
                  <a:srgbClr val="C00000"/>
                </a:solidFill>
              </a:rPr>
              <a:t>. Conclusions</a:t>
            </a:r>
            <a:endParaRPr lang="en-GB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757283-524F-4AC1-A80F-F7E0A1B6F00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95CB28-447F-4B0A-B142-511A1E6F9766}" type="slidenum">
              <a:rPr lang="en-GB" smtClean="0"/>
              <a:pPr/>
              <a:t>19</a:t>
            </a:fld>
            <a:endParaRPr lang="en-GB" dirty="0"/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9E88F958-DF82-4485-B9B8-49AC30278A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228742"/>
            <a:ext cx="8595360" cy="3060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lvl="2" indent="-342900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altLang="zh-C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Min FR2-95% </a:t>
            </a:r>
            <a:r>
              <a:rPr lang="en-GB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consumption and </a:t>
            </a:r>
            <a:r>
              <a:rPr lang="en-GB" altLang="zh-C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min </a:t>
            </a:r>
            <a:r>
              <a:rPr lang="en-GB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waste hydrogen discharge are reduced </a:t>
            </a:r>
            <a:r>
              <a:rPr lang="en-GB" altLang="zh-C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by 21.3 </a:t>
            </a:r>
            <a:r>
              <a:rPr lang="en-GB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% and 67.6 </a:t>
            </a:r>
            <a:r>
              <a:rPr lang="en-GB" altLang="zh-C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% </a:t>
            </a:r>
          </a:p>
          <a:p>
            <a:pPr marL="342900" lvl="2" indent="-342900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Presents significant </a:t>
            </a:r>
            <a:r>
              <a:rPr lang="en-GB" altLang="zh-CN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economic benefits</a:t>
            </a:r>
            <a:r>
              <a:rPr lang="en-GB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: total annual profit </a:t>
            </a:r>
            <a:r>
              <a:rPr lang="en-GB" altLang="zh-C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15.93 </a:t>
            </a:r>
            <a:r>
              <a:rPr lang="en-GB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M€/y, </a:t>
            </a:r>
            <a:r>
              <a:rPr lang="en-GB" altLang="zh-C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payback </a:t>
            </a:r>
            <a:r>
              <a:rPr lang="en-GB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period </a:t>
            </a:r>
            <a:r>
              <a:rPr lang="en-GB" altLang="zh-C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3.2 mon</a:t>
            </a:r>
          </a:p>
          <a:p>
            <a:pPr marL="342900" lvl="2" indent="-342900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altLang="zh-C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Visualised </a:t>
            </a:r>
            <a:r>
              <a:rPr lang="en-GB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and simple, clear physical meaning and easy to </a:t>
            </a:r>
            <a:r>
              <a:rPr lang="en-GB" altLang="zh-C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understand</a:t>
            </a:r>
          </a:p>
          <a:p>
            <a:pPr marL="342900" lvl="2" indent="-342900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altLang="zh-C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Can </a:t>
            </a:r>
            <a:r>
              <a:rPr lang="en-GB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also </a:t>
            </a:r>
            <a:r>
              <a:rPr lang="en-GB" altLang="zh-C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be </a:t>
            </a:r>
            <a:r>
              <a:rPr lang="en-GB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applied to other Mass/Material Integration </a:t>
            </a:r>
            <a:r>
              <a:rPr lang="en-GB" altLang="zh-C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of inter-plant resource conservation network, </a:t>
            </a:r>
            <a:r>
              <a:rPr lang="en-GB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e.g. water and </a:t>
            </a:r>
            <a:r>
              <a:rPr lang="en-GB" altLang="zh-C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en-GB" altLang="zh-CN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9E88F958-DF82-4485-B9B8-49AC30278A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988860"/>
            <a:ext cx="8440130" cy="1255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lvl="2" indent="-342900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GB" altLang="zh-C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he </a:t>
            </a:r>
            <a:r>
              <a:rPr lang="en-GB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effects of </a:t>
            </a:r>
            <a:r>
              <a:rPr lang="en-GB" altLang="zh-CN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multiple contaminants</a:t>
            </a:r>
          </a:p>
          <a:p>
            <a:pPr marL="342900" lvl="2" indent="-342900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altLang="zh-C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Integration </a:t>
            </a:r>
            <a:r>
              <a:rPr lang="en-GB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of hydrogen and work exchange networks with </a:t>
            </a:r>
            <a:r>
              <a:rPr lang="en-GB" altLang="zh-C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GB" altLang="zh-CN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zh-C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pressure</a:t>
            </a:r>
            <a:endParaRPr lang="en-GB" altLang="zh-CN" sz="20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5229" y="4507705"/>
            <a:ext cx="21068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000" b="1" dirty="0">
                <a:solidFill>
                  <a:srgbClr val="0000FF"/>
                </a:solidFill>
                <a:latin typeface="Arial" panose="020B0604020202020204" pitchFamily="34" charset="0"/>
              </a:rPr>
              <a:t>Future Work </a:t>
            </a:r>
            <a:endParaRPr lang="en-GB" sz="20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773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519"/>
    </mc:Choice>
    <mc:Fallback xmlns="">
      <p:transition spd="slow" advTm="80519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757283-524F-4AC1-A80F-F7E0A1B6F00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95CB28-447F-4B0A-B142-511A1E6F976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69F76E41-6813-4A00-A56C-289714270EED}"/>
              </a:ext>
            </a:extLst>
          </p:cNvPr>
          <p:cNvSpPr txBox="1">
            <a:spLocks/>
          </p:cNvSpPr>
          <p:nvPr/>
        </p:nvSpPr>
        <p:spPr>
          <a:xfrm>
            <a:off x="493033" y="6255992"/>
            <a:ext cx="7544064" cy="439298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IEA, 2019,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 </a:t>
            </a:r>
            <a:r>
              <a:rPr kumimoji="0" lang="en-GB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The Future of Hydrogen - Analysis and key findings. A report by the International Energy Agency. &lt;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https://www.iea.org/reports/the-future-of-hydrogen </a:t>
            </a:r>
            <a:r>
              <a:rPr kumimoji="0" lang="en-GB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&gt;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 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DEE247A-BFF3-42A0-9F5B-F73074C886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325" y="1302996"/>
            <a:ext cx="7285351" cy="4572396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8E662A9B-62F5-48A5-8B39-728155873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3198"/>
            <a:ext cx="7886700" cy="1325880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rgbClr val="C00000"/>
                </a:solidFill>
              </a:rPr>
              <a:t>1. Introduction</a:t>
            </a:r>
            <a:endParaRPr lang="en-GB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908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976"/>
    </mc:Choice>
    <mc:Fallback xmlns="">
      <p:transition spd="slow" advTm="29976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B68090-F831-445D-BB5A-9F7AE59A4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3198"/>
            <a:ext cx="7886700" cy="1325563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rgbClr val="C00000"/>
                </a:solidFill>
              </a:rPr>
              <a:t>Acknowledgment</a:t>
            </a:r>
            <a:endParaRPr lang="en-GB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757283-524F-4AC1-A80F-F7E0A1B6F00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95CB28-447F-4B0A-B142-511A1E6F9766}" type="slidenum">
              <a:rPr lang="en-GB" smtClean="0"/>
              <a:pPr/>
              <a:t>20</a:t>
            </a:fld>
            <a:endParaRPr lang="en-GB" dirty="0"/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9E88F958-DF82-4485-B9B8-49AC30278A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417000"/>
            <a:ext cx="8595360" cy="3693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lvl="2">
              <a:lnSpc>
                <a:spcPct val="110000"/>
              </a:lnSpc>
              <a:spcBef>
                <a:spcPts val="1000"/>
              </a:spcBef>
            </a:pPr>
            <a:r>
              <a:rPr lang="en-GB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This research has been supported by the EU project “Sustainable Process Integration Laboratory – SPIL”, project No. CZ.02.1.01/0.0/0.0/15_003/0000456 funded by EU “CZ Operational Programme Research, Development and Education”, Priority 1: Strengthening capacity for quality research.</a:t>
            </a:r>
            <a:endParaRPr lang="en-GB" altLang="zh-CN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02691E0-FD15-49C2-BB56-CF1C38F088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922" y="5109904"/>
            <a:ext cx="6056156" cy="1345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540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03"/>
    </mc:Choice>
    <mc:Fallback xmlns="">
      <p:transition spd="slow" advTm="3203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46">
            <a:extLst>
              <a:ext uri="{FF2B5EF4-FFF2-40B4-BE49-F238E27FC236}">
                <a16:creationId xmlns:a16="http://schemas.microsoft.com/office/drawing/2014/main" id="{6EFB135D-08B4-4F8D-9C24-5C7AAA42D025}"/>
              </a:ext>
            </a:extLst>
          </p:cNvPr>
          <p:cNvSpPr txBox="1"/>
          <p:nvPr/>
        </p:nvSpPr>
        <p:spPr>
          <a:xfrm>
            <a:off x="2823136" y="4594541"/>
            <a:ext cx="2824809" cy="49000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8440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92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  <a:r>
              <a:rPr kumimoji="0" lang="en-GB" sz="1292" b="0" i="1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</a:t>
            </a:r>
            <a:r>
              <a:rPr kumimoji="0" lang="en-GB" sz="1292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public building in the world to use Thomas Edison’s electric lamps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7A446AB-CCAB-4CA3-AEF0-6E3D15980AA1}"/>
              </a:ext>
            </a:extLst>
          </p:cNvPr>
          <p:cNvSpPr/>
          <p:nvPr/>
        </p:nvSpPr>
        <p:spPr>
          <a:xfrm>
            <a:off x="6473687" y="3253903"/>
            <a:ext cx="305299" cy="3501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440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662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88667" y="223579"/>
            <a:ext cx="1990347" cy="729581"/>
            <a:chOff x="61151" y="66849"/>
            <a:chExt cx="2156209" cy="790379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1633F151-25AF-407B-ACA9-3467B2A9663B}"/>
                </a:ext>
              </a:extLst>
            </p:cNvPr>
            <p:cNvGrpSpPr/>
            <p:nvPr/>
          </p:nvGrpSpPr>
          <p:grpSpPr>
            <a:xfrm>
              <a:off x="61151" y="66849"/>
              <a:ext cx="2156209" cy="790379"/>
              <a:chOff x="2577831" y="2936533"/>
              <a:chExt cx="2156209" cy="790379"/>
            </a:xfrm>
          </p:grpSpPr>
          <p:pic>
            <p:nvPicPr>
              <p:cNvPr id="3" name="Picture 2" descr="A picture containing clipart&#10;&#10;Description automatically generated">
                <a:extLst>
                  <a:ext uri="{FF2B5EF4-FFF2-40B4-BE49-F238E27FC236}">
                    <a16:creationId xmlns:a16="http://schemas.microsoft.com/office/drawing/2014/main" id="{21367EAC-2139-47F7-83FA-A48205C0A23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7831" y="2936533"/>
                <a:ext cx="2156209" cy="790379"/>
              </a:xfrm>
              <a:prstGeom prst="rect">
                <a:avLst/>
              </a:prstGeom>
            </p:spPr>
          </p:pic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13BE2CF8-317B-4E1B-94C2-928DBE135306}"/>
                  </a:ext>
                </a:extLst>
              </p:cNvPr>
              <p:cNvSpPr/>
              <p:nvPr/>
            </p:nvSpPr>
            <p:spPr>
              <a:xfrm>
                <a:off x="4403299" y="3134907"/>
                <a:ext cx="330741" cy="41829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84408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62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E049DB4-D113-4CA4-82FE-CC87EE817FB1}"/>
                </a:ext>
              </a:extLst>
            </p:cNvPr>
            <p:cNvSpPr txBox="1"/>
            <p:nvPr/>
          </p:nvSpPr>
          <p:spPr>
            <a:xfrm>
              <a:off x="1803010" y="100820"/>
              <a:ext cx="344100" cy="70019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4800" b="1">
                  <a:latin typeface="Abadi" panose="020B0604020104020204" pitchFamily="34" charset="0"/>
                </a:defRPr>
              </a:lvl1pPr>
            </a:lstStyle>
            <a:p>
              <a:pPr marL="0" marR="0" lvl="0" indent="0" algn="l" defTabSz="84408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ahnschrift" panose="020B0502040204020203" pitchFamily="34" charset="0"/>
                  <a:ea typeface="+mn-ea"/>
                  <a:cs typeface="Aharoni" panose="020B0604020202020204" pitchFamily="2" charset="-79"/>
                </a:rPr>
                <a:t>1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B79721DE-206E-4F4A-B916-D78CD3C62421}"/>
              </a:ext>
            </a:extLst>
          </p:cNvPr>
          <p:cNvSpPr/>
          <p:nvPr/>
        </p:nvSpPr>
        <p:spPr>
          <a:xfrm>
            <a:off x="2179014" y="147856"/>
            <a:ext cx="692728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220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24</a:t>
            </a:r>
            <a:r>
              <a:rPr kumimoji="0" lang="en-GB" sz="2000" b="1" i="0" u="none" strike="noStrike" kern="1200" cap="none" spc="0" normalizeH="0" baseline="3000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Conference Process Integration, Modelling and Optimisation for Energy Saving and Pollution Reduction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C6BCBF7-5749-4B75-8317-BD249059240E}"/>
              </a:ext>
            </a:extLst>
          </p:cNvPr>
          <p:cNvSpPr/>
          <p:nvPr/>
        </p:nvSpPr>
        <p:spPr>
          <a:xfrm>
            <a:off x="673808" y="1345384"/>
            <a:ext cx="4426727" cy="10300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40446" lvl="0" indent="0" algn="l" defTabSz="422041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15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Brno, Czech Republic </a:t>
            </a:r>
          </a:p>
          <a:p>
            <a:pPr marL="0" marR="40446" lvl="0" indent="0" algn="l" defTabSz="422041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62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kumimoji="0" lang="en-GB" sz="1662" b="0" i="0" u="none" strike="noStrike" kern="1200" cap="none" spc="0" normalizeH="0" baseline="30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nd</a:t>
            </a:r>
            <a:r>
              <a:rPr kumimoji="0" lang="en-GB" sz="1662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Largest city of CZ</a:t>
            </a:r>
          </a:p>
          <a:p>
            <a:pPr marL="0" marR="40446" lvl="0" indent="0" algn="r" defTabSz="422041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62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Historical Capital city in </a:t>
            </a:r>
            <a:r>
              <a:rPr kumimoji="0" lang="en-GB" sz="1662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Moravia</a:t>
            </a:r>
            <a:endParaRPr kumimoji="0" lang="en-US" sz="1662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4" name="Picture 6">
            <a:extLst>
              <a:ext uri="{FF2B5EF4-FFF2-40B4-BE49-F238E27FC236}">
                <a16:creationId xmlns:a16="http://schemas.microsoft.com/office/drawing/2014/main" id="{EB906D79-E436-4E93-A233-4AC1EDE4B4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1928" y="1733075"/>
            <a:ext cx="2940381" cy="62159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1" name="Picture 30" descr="A path with trees on the side of a dirt field&#10;&#10;Description automatically generated">
            <a:extLst>
              <a:ext uri="{FF2B5EF4-FFF2-40B4-BE49-F238E27FC236}">
                <a16:creationId xmlns:a16="http://schemas.microsoft.com/office/drawing/2014/main" id="{E80D7C73-771E-4749-99D6-86A21DB7D2D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4137" y="5336176"/>
            <a:ext cx="2254823" cy="1116359"/>
          </a:xfrm>
          <a:prstGeom prst="rect">
            <a:avLst/>
          </a:prstGeom>
        </p:spPr>
      </p:pic>
      <p:pic>
        <p:nvPicPr>
          <p:cNvPr id="19" name="Picture 18" descr="A view of a city&#10;&#10;Description automatically generated">
            <a:extLst>
              <a:ext uri="{FF2B5EF4-FFF2-40B4-BE49-F238E27FC236}">
                <a16:creationId xmlns:a16="http://schemas.microsoft.com/office/drawing/2014/main" id="{87056746-C45A-47E6-9444-4739F24C085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92" y="4623346"/>
            <a:ext cx="2438917" cy="1829188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E54EA3B2-E297-46E7-9DAC-8BBC47AA719E}"/>
              </a:ext>
            </a:extLst>
          </p:cNvPr>
          <p:cNvSpPr txBox="1"/>
          <p:nvPr/>
        </p:nvSpPr>
        <p:spPr>
          <a:xfrm>
            <a:off x="5100535" y="1313668"/>
            <a:ext cx="39164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8440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31 October – 2 November 2021</a:t>
            </a:r>
          </a:p>
        </p:txBody>
      </p:sp>
      <p:pic>
        <p:nvPicPr>
          <p:cNvPr id="1032" name="Picture 8" descr="Brno – Design portál">
            <a:extLst>
              <a:ext uri="{FF2B5EF4-FFF2-40B4-BE49-F238E27FC236}">
                <a16:creationId xmlns:a16="http://schemas.microsoft.com/office/drawing/2014/main" id="{9CF2F1AD-5BB4-43D6-932B-2139007879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605" y="1400252"/>
            <a:ext cx="323020" cy="323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5" descr="A tall clock tower towering over a city&#10;&#10;Description automatically generated">
            <a:extLst>
              <a:ext uri="{FF2B5EF4-FFF2-40B4-BE49-F238E27FC236}">
                <a16:creationId xmlns:a16="http://schemas.microsoft.com/office/drawing/2014/main" id="{5D7DCDE4-B9A8-4A7E-BCDD-0DD12C8D210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99" y="2096176"/>
            <a:ext cx="1295885" cy="2617430"/>
          </a:xfrm>
          <a:prstGeom prst="rect">
            <a:avLst/>
          </a:prstGeom>
        </p:spPr>
      </p:pic>
      <p:pic>
        <p:nvPicPr>
          <p:cNvPr id="1034" name="Picture 10" descr="In the centre of Europe, close to every place | Student | em.muni.cz">
            <a:extLst>
              <a:ext uri="{FF2B5EF4-FFF2-40B4-BE49-F238E27FC236}">
                <a16:creationId xmlns:a16="http://schemas.microsoft.com/office/drawing/2014/main" id="{B3A11F96-ADFB-43DF-8EB2-65ABF9DF6B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904" y="2491310"/>
            <a:ext cx="1751997" cy="875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ifferetial Equations and Applications">
            <a:extLst>
              <a:ext uri="{FF2B5EF4-FFF2-40B4-BE49-F238E27FC236}">
                <a16:creationId xmlns:a16="http://schemas.microsoft.com/office/drawing/2014/main" id="{BAE046C4-BB10-44F9-A1A7-AEAAF82EE6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076" y="2380326"/>
            <a:ext cx="1860282" cy="2803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A close up of a rock&#10;&#10;Description automatically generated">
            <a:extLst>
              <a:ext uri="{FF2B5EF4-FFF2-40B4-BE49-F238E27FC236}">
                <a16:creationId xmlns:a16="http://schemas.microsoft.com/office/drawing/2014/main" id="{042A4BE7-6565-42A7-8B9E-36B8F0DAC49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850" y="3485420"/>
            <a:ext cx="1774051" cy="1024094"/>
          </a:xfrm>
          <a:prstGeom prst="rect">
            <a:avLst/>
          </a:prstGeom>
        </p:spPr>
      </p:pic>
      <p:pic>
        <p:nvPicPr>
          <p:cNvPr id="1026" name="Picture 2" descr="No photo description available.">
            <a:extLst>
              <a:ext uri="{FF2B5EF4-FFF2-40B4-BE49-F238E27FC236}">
                <a16:creationId xmlns:a16="http://schemas.microsoft.com/office/drawing/2014/main" id="{31EADA83-5DC1-4920-B332-867F7D1DD0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1523" y="5122066"/>
            <a:ext cx="1725134" cy="1341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31446185-85A9-4EB1-ABED-98CBC63F7EA5}"/>
              </a:ext>
            </a:extLst>
          </p:cNvPr>
          <p:cNvSpPr txBox="1"/>
          <p:nvPr/>
        </p:nvSpPr>
        <p:spPr>
          <a:xfrm>
            <a:off x="789724" y="4377222"/>
            <a:ext cx="739305" cy="26282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8440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8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City hall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B971341-FA10-4D25-BF71-C697B0F99A83}"/>
              </a:ext>
            </a:extLst>
          </p:cNvPr>
          <p:cNvSpPr txBox="1"/>
          <p:nvPr/>
        </p:nvSpPr>
        <p:spPr>
          <a:xfrm>
            <a:off x="2216716" y="3040690"/>
            <a:ext cx="1242648" cy="26282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8440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8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Villa Tugendhat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3DEF811-D359-481E-9122-2F86BBEB7344}"/>
              </a:ext>
            </a:extLst>
          </p:cNvPr>
          <p:cNvSpPr txBox="1"/>
          <p:nvPr/>
        </p:nvSpPr>
        <p:spPr>
          <a:xfrm>
            <a:off x="2240628" y="3561453"/>
            <a:ext cx="1208985" cy="26282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8440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8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Moravian Karst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19227D0-3F32-4801-998E-00305FAAE7DD}"/>
              </a:ext>
            </a:extLst>
          </p:cNvPr>
          <p:cNvSpPr txBox="1"/>
          <p:nvPr/>
        </p:nvSpPr>
        <p:spPr>
          <a:xfrm>
            <a:off x="1218760" y="5122067"/>
            <a:ext cx="817853" cy="26282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8440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8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City View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1F58F02-4CDD-4A94-82EE-74AEC7AF853E}"/>
              </a:ext>
            </a:extLst>
          </p:cNvPr>
          <p:cNvSpPr txBox="1"/>
          <p:nvPr/>
        </p:nvSpPr>
        <p:spPr>
          <a:xfrm>
            <a:off x="3071570" y="6043224"/>
            <a:ext cx="1172214" cy="433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8440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8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Mahen Theatre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F40D64D0-7E6A-46D5-BD8A-F454E601BDA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593492" y="5122065"/>
            <a:ext cx="1893810" cy="1341450"/>
          </a:xfrm>
          <a:prstGeom prst="rect">
            <a:avLst/>
          </a:prstGeom>
        </p:spPr>
      </p:pic>
      <p:pic>
        <p:nvPicPr>
          <p:cNvPr id="1036" name="Picture 12" descr="Edison's Lightbulb | The Franklin Institute">
            <a:extLst>
              <a:ext uri="{FF2B5EF4-FFF2-40B4-BE49-F238E27FC236}">
                <a16:creationId xmlns:a16="http://schemas.microsoft.com/office/drawing/2014/main" id="{CD17C43D-22AC-49FF-9698-6E7ED9C048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165" y="4642753"/>
            <a:ext cx="601457" cy="355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1B1312F6-B8B2-40C3-B24B-304AB3B4434D}"/>
              </a:ext>
            </a:extLst>
          </p:cNvPr>
          <p:cNvSpPr txBox="1"/>
          <p:nvPr/>
        </p:nvSpPr>
        <p:spPr>
          <a:xfrm>
            <a:off x="6046601" y="6031186"/>
            <a:ext cx="898855" cy="2628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ctr" defTabSz="8440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8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Medlánky</a:t>
            </a:r>
            <a:endParaRPr kumimoji="0" lang="en-GB" sz="1108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9" name="Picture 28" descr="A sign on a city street&#10;&#10;Description generated with very high confidence">
            <a:extLst>
              <a:ext uri="{FF2B5EF4-FFF2-40B4-BE49-F238E27FC236}">
                <a16:creationId xmlns:a16="http://schemas.microsoft.com/office/drawing/2014/main" id="{081131B9-9B0E-4DAB-95F1-1E1719797A0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2492" y="2491311"/>
            <a:ext cx="2848266" cy="2018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206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694"/>
    </mc:Choice>
    <mc:Fallback xmlns="">
      <p:transition spd="slow" advTm="16694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274431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0336" y="2771185"/>
            <a:ext cx="8791461" cy="100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SPECIAL SESSION: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Integration of Smart Cities and Smart Industry for Circular Economy: Energy, Water and Waste to Secondary raw material for Sustainable Future</a:t>
            </a:r>
          </a:p>
        </p:txBody>
      </p:sp>
      <p:sp>
        <p:nvSpPr>
          <p:cNvPr id="5" name="Rectangle 4"/>
          <p:cNvSpPr/>
          <p:nvPr/>
        </p:nvSpPr>
        <p:spPr>
          <a:xfrm>
            <a:off x="220336" y="3833362"/>
            <a:ext cx="78119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Invitation Code: sd21iscsi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Contact: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fan@fme.vutbr.cz; varbanov@fme.vutbr.cz klemes@fme.vutbr.cz</a:t>
            </a:r>
          </a:p>
        </p:txBody>
      </p:sp>
      <p:sp>
        <p:nvSpPr>
          <p:cNvPr id="6" name="Rectangle 5"/>
          <p:cNvSpPr/>
          <p:nvPr/>
        </p:nvSpPr>
        <p:spPr>
          <a:xfrm>
            <a:off x="132201" y="5570468"/>
            <a:ext cx="7205031" cy="1287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Website: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https://www.dubrovnik2021.sdewes.org/special-sessions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Deadline: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Abstract (archival paper) December 15, 2020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     Abstract (conference paper) August 30, 2021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7AB3B21-A6D7-472C-95E5-780FA98AB1D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43737" y="4627711"/>
            <a:ext cx="967727" cy="108074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B420808-9894-4AD2-ADCA-ECAD30F316F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77" r="3057" b="4266"/>
          <a:stretch/>
        </p:blipFill>
        <p:spPr>
          <a:xfrm>
            <a:off x="6372588" y="4560823"/>
            <a:ext cx="964644" cy="11476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27665" y="4607283"/>
            <a:ext cx="1128721" cy="1128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555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51"/>
    </mc:Choice>
    <mc:Fallback xmlns="">
      <p:transition spd="slow" advTm="9051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B68090-F831-445D-BB5A-9F7AE59A4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879567"/>
            <a:ext cx="7886700" cy="1165881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rgbClr val="C00000"/>
                </a:solidFill>
              </a:rPr>
              <a:t>Thank you for your attention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757283-524F-4AC1-A80F-F7E0A1B6F00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95CB28-447F-4B0A-B142-511A1E6F9766}" type="slidenum">
              <a:rPr lang="en-GB" smtClean="0"/>
              <a:pPr/>
              <a:t>23</a:t>
            </a:fld>
            <a:endParaRPr lang="en-GB"/>
          </a:p>
        </p:txBody>
      </p:sp>
      <p:pic>
        <p:nvPicPr>
          <p:cNvPr id="7" name="Picture 6" descr="A sign on a city street&#10;&#10;Description generated with very high confidence">
            <a:extLst>
              <a:ext uri="{FF2B5EF4-FFF2-40B4-BE49-F238E27FC236}">
                <a16:creationId xmlns:a16="http://schemas.microsoft.com/office/drawing/2014/main" id="{0F319D1B-35C4-46BF-B3C4-8E8FF6FE53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085" y="455973"/>
            <a:ext cx="6545830" cy="4053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068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48"/>
    </mc:Choice>
    <mc:Fallback xmlns="">
      <p:transition spd="slow" advTm="4448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B68090-F831-445D-BB5A-9F7AE59A4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3199"/>
            <a:ext cx="7886700" cy="862564"/>
          </a:xfrm>
        </p:spPr>
        <p:txBody>
          <a:bodyPr>
            <a:normAutofit/>
          </a:bodyPr>
          <a:lstStyle/>
          <a:p>
            <a:r>
              <a:rPr lang="en-GB" sz="3200" dirty="0">
                <a:solidFill>
                  <a:srgbClr val="C00000"/>
                </a:solidFill>
              </a:rPr>
              <a:t>Problems to be Solved</a:t>
            </a:r>
            <a:endParaRPr lang="en-GB" sz="1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A487A933-A583-4F3F-9CC3-88548F26F99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95CB28-447F-4B0A-B142-511A1E6F9766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104172" y="5973877"/>
            <a:ext cx="903982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Lou Y, Liao Z, Sun J, Jiang B, Wang J, Yang Y. A novel two-step method to design inter-plant hydrogen network. </a:t>
            </a:r>
            <a:r>
              <a:rPr lang="en-GB" sz="11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</a:t>
            </a:r>
            <a:r>
              <a:rPr lang="en-GB" sz="11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 </a:t>
            </a:r>
            <a:r>
              <a:rPr lang="en-GB" sz="11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Hydrog</a:t>
            </a:r>
            <a:r>
              <a:rPr lang="en-GB" sz="11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Energy 2019;44:5686–95</a:t>
            </a:r>
            <a:r>
              <a:rPr lang="en-GB" sz="11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GB" sz="11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Ruan</a:t>
            </a:r>
            <a:r>
              <a:rPr lang="en-GB" sz="11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X, </a:t>
            </a:r>
            <a:r>
              <a:rPr lang="en-GB" sz="11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Huo</a:t>
            </a:r>
            <a:r>
              <a:rPr lang="en-GB" sz="11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W, Wang J, </a:t>
            </a:r>
            <a:r>
              <a:rPr lang="en-GB" sz="11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Guo</a:t>
            </a:r>
            <a:r>
              <a:rPr lang="en-GB" sz="11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M, Zheng W, Zou Y, et al. Multi-technique integration separation frameworks after steam reforming for coal-based hydrogen generation. Chin J </a:t>
            </a:r>
            <a:r>
              <a:rPr lang="en-GB" sz="11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Chem</a:t>
            </a:r>
            <a:r>
              <a:rPr lang="en-GB" sz="11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</a:t>
            </a:r>
            <a:r>
              <a:rPr lang="en-GB" sz="11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2020</a:t>
            </a:r>
            <a:r>
              <a:rPr lang="en-GB" sz="11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998621" y="922384"/>
            <a:ext cx="7146757" cy="4472253"/>
            <a:chOff x="440997" y="494822"/>
            <a:chExt cx="5067514" cy="2845329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49CD91F-0B1E-4619-9CF4-5565DBD548A7}"/>
                </a:ext>
              </a:extLst>
            </p:cNvPr>
            <p:cNvSpPr txBox="1"/>
            <p:nvPr/>
          </p:nvSpPr>
          <p:spPr>
            <a:xfrm>
              <a:off x="2741507" y="2738053"/>
              <a:ext cx="828000" cy="540000"/>
            </a:xfrm>
            <a:prstGeom prst="rect">
              <a:avLst/>
            </a:prstGeom>
            <a:noFill/>
            <a:ln w="63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36000" rIns="36000" rtlCol="0">
              <a:noAutofit/>
            </a:bodyPr>
            <a:lstStyle/>
            <a:p>
              <a:pPr algn="ctr"/>
              <a:r>
                <a:rPr lang="en-US" altLang="zh-CN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Purification C</a:t>
              </a:r>
              <a:endParaRPr lang="en-GB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555246" y="2738053"/>
              <a:ext cx="828000" cy="579820"/>
              <a:chOff x="2702477" y="4457747"/>
              <a:chExt cx="828000" cy="657129"/>
            </a:xfrm>
          </p:grpSpPr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549CD91F-0B1E-4619-9CF4-5565DBD548A7}"/>
                  </a:ext>
                </a:extLst>
              </p:cNvPr>
              <p:cNvSpPr txBox="1"/>
              <p:nvPr/>
            </p:nvSpPr>
            <p:spPr>
              <a:xfrm>
                <a:off x="2702477" y="4457747"/>
                <a:ext cx="828000" cy="612000"/>
              </a:xfrm>
              <a:prstGeom prst="rect">
                <a:avLst/>
              </a:prstGeom>
              <a:noFill/>
              <a:ln w="63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36000" rIns="36000" rtlCol="0">
                <a:noAutofit/>
              </a:bodyPr>
              <a:lstStyle/>
              <a:p>
                <a:pPr algn="ctr"/>
                <a:r>
                  <a:rPr lang="en-US" altLang="zh-CN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Purification A</a:t>
                </a:r>
                <a:endParaRPr lang="en-GB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88" name="Graphic 10" descr="Continuous Improvement outline">
                <a:extLst>
                  <a:ext uri="{FF2B5EF4-FFF2-40B4-BE49-F238E27FC236}">
                    <a16:creationId xmlns:a16="http://schemas.microsoft.com/office/drawing/2014/main" id="{15F59639-D8A2-4509-9FA3-DD7EEB2524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p:blipFill>
            <p:spPr>
              <a:xfrm>
                <a:off x="2844778" y="4596716"/>
                <a:ext cx="474526" cy="518160"/>
              </a:xfrm>
              <a:prstGeom prst="rect">
                <a:avLst/>
              </a:prstGeom>
            </p:spPr>
          </p:pic>
        </p:grpSp>
        <p:grpSp>
          <p:nvGrpSpPr>
            <p:cNvPr id="27" name="Group 26"/>
            <p:cNvGrpSpPr/>
            <p:nvPr/>
          </p:nvGrpSpPr>
          <p:grpSpPr>
            <a:xfrm>
              <a:off x="1633961" y="953116"/>
              <a:ext cx="720668" cy="578582"/>
              <a:chOff x="1541641" y="4102671"/>
              <a:chExt cx="720668" cy="578582"/>
            </a:xfrm>
          </p:grpSpPr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60B84FF4-E989-4CF3-8A1E-09D30B3A284C}"/>
                  </a:ext>
                </a:extLst>
              </p:cNvPr>
              <p:cNvSpPr txBox="1"/>
              <p:nvPr/>
            </p:nvSpPr>
            <p:spPr>
              <a:xfrm>
                <a:off x="1542309" y="4102671"/>
                <a:ext cx="720000" cy="540000"/>
              </a:xfrm>
              <a:prstGeom prst="rect">
                <a:avLst/>
              </a:prstGeom>
              <a:noFill/>
              <a:ln w="63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36000" rIns="36000" rtlCol="0">
                <a:noAutofit/>
              </a:bodyPr>
              <a:lstStyle/>
              <a:p>
                <a:pPr algn="r"/>
                <a:r>
                  <a:rPr lang="en-US" altLang="zh-CN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Plant </a:t>
                </a:r>
                <a:r>
                  <a:rPr lang="en-US" altLang="zh-CN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endParaRPr lang="en-US" altLang="zh-CN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86" name="Graphic 12" descr="Factory outline">
                <a:extLst>
                  <a:ext uri="{FF2B5EF4-FFF2-40B4-BE49-F238E27FC236}">
                    <a16:creationId xmlns:a16="http://schemas.microsoft.com/office/drawing/2014/main" id="{38E55C81-4626-49E1-A5D5-BE4B2243A2D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11"/>
                  </a:ext>
                </a:extLst>
              </a:blip>
              <a:stretch>
                <a:fillRect/>
              </a:stretch>
            </p:blipFill>
            <p:spPr>
              <a:xfrm>
                <a:off x="1541641" y="4224031"/>
                <a:ext cx="457222" cy="457222"/>
              </a:xfrm>
              <a:prstGeom prst="rect">
                <a:avLst/>
              </a:prstGeom>
            </p:spPr>
          </p:pic>
        </p:grpSp>
        <p:grpSp>
          <p:nvGrpSpPr>
            <p:cNvPr id="28" name="Group 27"/>
            <p:cNvGrpSpPr/>
            <p:nvPr/>
          </p:nvGrpSpPr>
          <p:grpSpPr>
            <a:xfrm>
              <a:off x="592374" y="953191"/>
              <a:ext cx="720000" cy="577929"/>
              <a:chOff x="631129" y="4103324"/>
              <a:chExt cx="720000" cy="577929"/>
            </a:xfrm>
          </p:grpSpPr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60B84FF4-E989-4CF3-8A1E-09D30B3A284C}"/>
                  </a:ext>
                </a:extLst>
              </p:cNvPr>
              <p:cNvSpPr txBox="1"/>
              <p:nvPr/>
            </p:nvSpPr>
            <p:spPr>
              <a:xfrm>
                <a:off x="631129" y="4103324"/>
                <a:ext cx="720000" cy="540000"/>
              </a:xfrm>
              <a:prstGeom prst="rect">
                <a:avLst/>
              </a:prstGeom>
              <a:noFill/>
              <a:ln w="63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36000" rIns="36000" rtlCol="0">
                <a:noAutofit/>
              </a:bodyPr>
              <a:lstStyle/>
              <a:p>
                <a:pPr algn="r"/>
                <a:r>
                  <a:rPr lang="en-US" altLang="zh-CN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Plant </a:t>
                </a:r>
                <a:r>
                  <a:rPr lang="en-US" altLang="zh-CN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endParaRPr lang="en-US" altLang="zh-CN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84" name="Graphic 68" descr="Production outline">
                <a:extLst>
                  <a:ext uri="{FF2B5EF4-FFF2-40B4-BE49-F238E27FC236}">
                    <a16:creationId xmlns:a16="http://schemas.microsoft.com/office/drawing/2014/main" id="{F8DA8237-512D-4627-82CC-6F35546021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63"/>
                  </a:ext>
                </a:extLst>
              </a:blip>
              <a:stretch>
                <a:fillRect/>
              </a:stretch>
            </p:blipFill>
            <p:spPr>
              <a:xfrm>
                <a:off x="642567" y="4224031"/>
                <a:ext cx="457222" cy="457222"/>
              </a:xfrm>
              <a:prstGeom prst="rect">
                <a:avLst/>
              </a:prstGeom>
            </p:spPr>
          </p:pic>
        </p:grpSp>
        <p:grpSp>
          <p:nvGrpSpPr>
            <p:cNvPr id="31" name="Group 30"/>
            <p:cNvGrpSpPr/>
            <p:nvPr/>
          </p:nvGrpSpPr>
          <p:grpSpPr>
            <a:xfrm>
              <a:off x="1663892" y="2728528"/>
              <a:ext cx="828000" cy="540000"/>
              <a:chOff x="309982" y="5157916"/>
              <a:chExt cx="828000" cy="540000"/>
            </a:xfrm>
          </p:grpSpPr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549CD91F-0B1E-4619-9CF4-5565DBD548A7}"/>
                  </a:ext>
                </a:extLst>
              </p:cNvPr>
              <p:cNvSpPr txBox="1"/>
              <p:nvPr/>
            </p:nvSpPr>
            <p:spPr>
              <a:xfrm>
                <a:off x="309982" y="5157916"/>
                <a:ext cx="828000" cy="540000"/>
              </a:xfrm>
              <a:prstGeom prst="rect">
                <a:avLst/>
              </a:prstGeom>
              <a:noFill/>
              <a:ln w="63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36000" rIns="36000" rtlCol="0">
                <a:noAutofit/>
              </a:bodyPr>
              <a:lstStyle/>
              <a:p>
                <a:pPr algn="ctr"/>
                <a:r>
                  <a:rPr lang="en-US" altLang="zh-CN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Purification B</a:t>
                </a:r>
                <a:endParaRPr lang="en-GB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82" name="Graphic 104" descr="Recycle outline">
                <a:extLst>
                  <a:ext uri="{FF2B5EF4-FFF2-40B4-BE49-F238E27FC236}">
                    <a16:creationId xmlns:a16="http://schemas.microsoft.com/office/drawing/2014/main" id="{1D8E7EDA-4DBE-488F-B47C-F6438716DA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99"/>
                  </a:ext>
                </a:extLst>
              </a:blip>
              <a:stretch>
                <a:fillRect/>
              </a:stretch>
            </p:blipFill>
            <p:spPr>
              <a:xfrm>
                <a:off x="543234" y="5321923"/>
                <a:ext cx="361496" cy="356633"/>
              </a:xfrm>
              <a:prstGeom prst="rect">
                <a:avLst/>
              </a:prstGeom>
            </p:spPr>
          </p:pic>
        </p:grpSp>
        <p:pic>
          <p:nvPicPr>
            <p:cNvPr id="32" name="Graphic 40" descr="Ethernet outline">
              <a:extLst>
                <a:ext uri="{FF2B5EF4-FFF2-40B4-BE49-F238E27FC236}">
                  <a16:creationId xmlns:a16="http://schemas.microsoft.com/office/drawing/2014/main" id="{B9A851C1-96BF-41E6-B623-852892BD3EE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5"/>
                </a:ext>
              </a:extLst>
            </a:blip>
            <a:stretch>
              <a:fillRect/>
            </a:stretch>
          </p:blipFill>
          <p:spPr>
            <a:xfrm>
              <a:off x="3593579" y="2865716"/>
              <a:ext cx="274322" cy="274322"/>
            </a:xfrm>
            <a:prstGeom prst="rect">
              <a:avLst/>
            </a:prstGeom>
          </p:spPr>
        </p:pic>
        <p:pic>
          <p:nvPicPr>
            <p:cNvPr id="33" name="Graphic 40" descr="Ethernet outline">
              <a:extLst>
                <a:ext uri="{FF2B5EF4-FFF2-40B4-BE49-F238E27FC236}">
                  <a16:creationId xmlns:a16="http://schemas.microsoft.com/office/drawing/2014/main" id="{B9A851C1-96BF-41E6-B623-852892BD3EE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5"/>
                </a:ext>
              </a:extLst>
            </a:blip>
            <a:stretch>
              <a:fillRect/>
            </a:stretch>
          </p:blipFill>
          <p:spPr>
            <a:xfrm>
              <a:off x="3530228" y="1098271"/>
              <a:ext cx="274322" cy="274322"/>
            </a:xfrm>
            <a:prstGeom prst="rect">
              <a:avLst/>
            </a:prstGeom>
          </p:spPr>
        </p:pic>
        <p:grpSp>
          <p:nvGrpSpPr>
            <p:cNvPr id="34" name="Group 33"/>
            <p:cNvGrpSpPr/>
            <p:nvPr/>
          </p:nvGrpSpPr>
          <p:grpSpPr>
            <a:xfrm>
              <a:off x="2712416" y="953116"/>
              <a:ext cx="720000" cy="568404"/>
              <a:chOff x="631129" y="4103324"/>
              <a:chExt cx="720000" cy="568404"/>
            </a:xfrm>
          </p:grpSpPr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60B84FF4-E989-4CF3-8A1E-09D30B3A284C}"/>
                  </a:ext>
                </a:extLst>
              </p:cNvPr>
              <p:cNvSpPr txBox="1"/>
              <p:nvPr/>
            </p:nvSpPr>
            <p:spPr>
              <a:xfrm>
                <a:off x="631129" y="4103324"/>
                <a:ext cx="720000" cy="540000"/>
              </a:xfrm>
              <a:prstGeom prst="rect">
                <a:avLst/>
              </a:prstGeom>
              <a:noFill/>
              <a:ln w="63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36000" rIns="36000" rtlCol="0">
                <a:noAutofit/>
              </a:bodyPr>
              <a:lstStyle/>
              <a:p>
                <a:pPr algn="r"/>
                <a:r>
                  <a:rPr lang="en-US" altLang="zh-CN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Plant </a:t>
                </a:r>
                <a:r>
                  <a:rPr lang="en-US" altLang="zh-CN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</a:t>
                </a:r>
                <a:endParaRPr lang="en-US" altLang="zh-CN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80" name="Graphic 68" descr="Production outline">
                <a:extLst>
                  <a:ext uri="{FF2B5EF4-FFF2-40B4-BE49-F238E27FC236}">
                    <a16:creationId xmlns:a16="http://schemas.microsoft.com/office/drawing/2014/main" id="{F8DA8237-512D-4627-82CC-6F35546021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63"/>
                  </a:ext>
                </a:extLst>
              </a:blip>
              <a:stretch>
                <a:fillRect/>
              </a:stretch>
            </p:blipFill>
            <p:spPr>
              <a:xfrm>
                <a:off x="642567" y="4214506"/>
                <a:ext cx="457222" cy="457222"/>
              </a:xfrm>
              <a:prstGeom prst="rect">
                <a:avLst/>
              </a:prstGeom>
            </p:spPr>
          </p:pic>
        </p:grpSp>
        <p:cxnSp>
          <p:nvCxnSpPr>
            <p:cNvPr id="35" name="Straight Connector 34"/>
            <p:cNvCxnSpPr/>
            <p:nvPr/>
          </p:nvCxnSpPr>
          <p:spPr>
            <a:xfrm flipV="1">
              <a:off x="449481" y="600807"/>
              <a:ext cx="3386030" cy="1"/>
            </a:xfrm>
            <a:prstGeom prst="line">
              <a:avLst/>
            </a:prstGeom>
            <a:ln w="19050">
              <a:solidFill>
                <a:srgbClr val="009900"/>
              </a:solidFill>
              <a:headEnd type="diamond"/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449481" y="782973"/>
              <a:ext cx="3386030" cy="0"/>
            </a:xfrm>
            <a:prstGeom prst="line">
              <a:avLst/>
            </a:prstGeom>
            <a:ln w="19050">
              <a:solidFill>
                <a:srgbClr val="009900"/>
              </a:solidFill>
              <a:headEnd type="diamond"/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549CD91F-0B1E-4619-9CF4-5565DBD548A7}"/>
                </a:ext>
              </a:extLst>
            </p:cNvPr>
            <p:cNvSpPr txBox="1"/>
            <p:nvPr/>
          </p:nvSpPr>
          <p:spPr>
            <a:xfrm>
              <a:off x="3834344" y="494822"/>
              <a:ext cx="1624937" cy="36982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latin typeface="Arial" panose="020B0604020202020204" pitchFamily="34" charset="0"/>
                  <a:cs typeface="Arial" panose="020B0604020202020204" pitchFamily="34" charset="0"/>
                </a:rPr>
                <a:t>High-quality </a:t>
              </a:r>
              <a:r>
                <a:rPr lang="en-US" altLang="zh-CN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Fresh H</a:t>
              </a:r>
              <a:r>
                <a:rPr lang="en-US" altLang="zh-CN" sz="1200" baseline="-25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altLang="zh-CN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(FR1)</a:t>
              </a:r>
              <a:endParaRPr lang="en-GB" sz="1200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B5E3DB2E-0957-4C24-8412-BD0F6F1EC0BA}"/>
                </a:ext>
              </a:extLst>
            </p:cNvPr>
            <p:cNvCxnSpPr/>
            <p:nvPr/>
          </p:nvCxnSpPr>
          <p:spPr>
            <a:xfrm>
              <a:off x="1063946" y="782973"/>
              <a:ext cx="0" cy="179668"/>
            </a:xfrm>
            <a:prstGeom prst="straightConnector1">
              <a:avLst/>
            </a:prstGeom>
            <a:ln w="6350">
              <a:solidFill>
                <a:srgbClr val="009900"/>
              </a:solidFill>
              <a:tailEnd type="triangle" w="sm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B5E3DB2E-0957-4C24-8412-BD0F6F1EC0BA}"/>
                </a:ext>
              </a:extLst>
            </p:cNvPr>
            <p:cNvCxnSpPr/>
            <p:nvPr/>
          </p:nvCxnSpPr>
          <p:spPr>
            <a:xfrm>
              <a:off x="812053" y="600807"/>
              <a:ext cx="0" cy="361834"/>
            </a:xfrm>
            <a:prstGeom prst="straightConnector1">
              <a:avLst/>
            </a:prstGeom>
            <a:ln w="6350">
              <a:solidFill>
                <a:srgbClr val="009900"/>
              </a:solidFill>
              <a:tailEnd type="triangle" w="sm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B5E3DB2E-0957-4C24-8412-BD0F6F1EC0BA}"/>
                </a:ext>
              </a:extLst>
            </p:cNvPr>
            <p:cNvCxnSpPr/>
            <p:nvPr/>
          </p:nvCxnSpPr>
          <p:spPr>
            <a:xfrm>
              <a:off x="935300" y="1700101"/>
              <a:ext cx="0" cy="800961"/>
            </a:xfrm>
            <a:prstGeom prst="straightConnector1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  <a:tailEnd type="triangle" w="sm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B5E3DB2E-0957-4C24-8412-BD0F6F1EC0BA}"/>
                </a:ext>
              </a:extLst>
            </p:cNvPr>
            <p:cNvCxnSpPr/>
            <p:nvPr/>
          </p:nvCxnSpPr>
          <p:spPr>
            <a:xfrm>
              <a:off x="845264" y="1496892"/>
              <a:ext cx="0" cy="206434"/>
            </a:xfrm>
            <a:prstGeom prst="straightConnector1">
              <a:avLst/>
            </a:prstGeom>
            <a:ln w="6350">
              <a:solidFill>
                <a:srgbClr val="0000FF"/>
              </a:solidFill>
              <a:tailEnd type="triangle" w="sm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B5E3DB2E-0957-4C24-8412-BD0F6F1EC0BA}"/>
                </a:ext>
              </a:extLst>
            </p:cNvPr>
            <p:cNvCxnSpPr/>
            <p:nvPr/>
          </p:nvCxnSpPr>
          <p:spPr>
            <a:xfrm>
              <a:off x="1196895" y="2318009"/>
              <a:ext cx="0" cy="420044"/>
            </a:xfrm>
            <a:prstGeom prst="straightConnector1">
              <a:avLst/>
            </a:prstGeom>
            <a:ln w="6350">
              <a:solidFill>
                <a:srgbClr val="00B0F0"/>
              </a:solidFill>
              <a:headEnd type="triangle" w="sm" len="med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V="1">
              <a:off x="449481" y="1705118"/>
              <a:ext cx="3386030" cy="1"/>
            </a:xfrm>
            <a:prstGeom prst="line">
              <a:avLst/>
            </a:prstGeom>
            <a:ln w="19050">
              <a:solidFill>
                <a:srgbClr val="0000FF"/>
              </a:solidFill>
              <a:headEnd type="diamond"/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V="1">
              <a:off x="440997" y="2318009"/>
              <a:ext cx="3386030" cy="1"/>
            </a:xfrm>
            <a:prstGeom prst="line">
              <a:avLst/>
            </a:prstGeom>
            <a:ln w="19050">
              <a:solidFill>
                <a:srgbClr val="00B0F0"/>
              </a:solidFill>
              <a:headEnd type="diamond"/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549CD91F-0B1E-4619-9CF4-5565DBD548A7}"/>
                </a:ext>
              </a:extLst>
            </p:cNvPr>
            <p:cNvSpPr txBox="1"/>
            <p:nvPr/>
          </p:nvSpPr>
          <p:spPr>
            <a:xfrm>
              <a:off x="3834344" y="713856"/>
              <a:ext cx="1624937" cy="36982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latin typeface="Arial" panose="020B0604020202020204" pitchFamily="34" charset="0"/>
                  <a:cs typeface="Arial" panose="020B0604020202020204" pitchFamily="34" charset="0"/>
                </a:rPr>
                <a:t>Low-quality </a:t>
              </a:r>
              <a:r>
                <a:rPr lang="en-US" altLang="zh-CN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Fresh H</a:t>
              </a:r>
              <a:r>
                <a:rPr lang="en-US" altLang="zh-CN" sz="1200" baseline="-25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altLang="zh-CN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(</a:t>
              </a:r>
              <a:r>
                <a:rPr lang="en-US" altLang="zh-CN" sz="1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FRn</a:t>
              </a:r>
              <a:r>
                <a:rPr lang="en-US" altLang="zh-CN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endParaRPr lang="en-GB" sz="1200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549CD91F-0B1E-4619-9CF4-5565DBD548A7}"/>
                </a:ext>
              </a:extLst>
            </p:cNvPr>
            <p:cNvSpPr txBox="1"/>
            <p:nvPr/>
          </p:nvSpPr>
          <p:spPr>
            <a:xfrm>
              <a:off x="3834346" y="1587663"/>
              <a:ext cx="1587046" cy="22189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latin typeface="Arial" panose="020B0604020202020204" pitchFamily="34" charset="0"/>
                  <a:cs typeface="Arial" panose="020B0604020202020204" pitchFamily="34" charset="0"/>
                </a:rPr>
                <a:t>Interplant H</a:t>
              </a:r>
              <a:r>
                <a:rPr lang="en-US" altLang="zh-CN" sz="1200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altLang="zh-CN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flow 1</a:t>
              </a:r>
              <a:endParaRPr lang="en-GB" sz="1200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549CD91F-0B1E-4619-9CF4-5565DBD548A7}"/>
                </a:ext>
              </a:extLst>
            </p:cNvPr>
            <p:cNvSpPr txBox="1"/>
            <p:nvPr/>
          </p:nvSpPr>
          <p:spPr>
            <a:xfrm>
              <a:off x="3834346" y="2013104"/>
              <a:ext cx="1393606" cy="22189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zh-CN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Waste </a:t>
              </a:r>
              <a:r>
                <a:rPr lang="en-US" altLang="zh-CN" sz="1200" dirty="0"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  <a:r>
                <a:rPr lang="en-US" altLang="zh-CN" sz="1200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altLang="zh-CN" sz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GB" sz="1200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549CD91F-0B1E-4619-9CF4-5565DBD548A7}"/>
                </a:ext>
              </a:extLst>
            </p:cNvPr>
            <p:cNvSpPr txBox="1"/>
            <p:nvPr/>
          </p:nvSpPr>
          <p:spPr>
            <a:xfrm>
              <a:off x="3825861" y="2201706"/>
              <a:ext cx="1682650" cy="36982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latin typeface="Arial" panose="020B0604020202020204" pitchFamily="34" charset="0"/>
                  <a:cs typeface="Arial" panose="020B0604020202020204" pitchFamily="34" charset="0"/>
                </a:rPr>
                <a:t>Regenerated H</a:t>
              </a:r>
              <a:r>
                <a:rPr lang="en-US" altLang="zh-CN" sz="1200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altLang="zh-CN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with Purity 1</a:t>
              </a:r>
              <a:endParaRPr lang="en-GB" sz="1200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49" name="Straight Connector 48"/>
            <p:cNvCxnSpPr/>
            <p:nvPr/>
          </p:nvCxnSpPr>
          <p:spPr>
            <a:xfrm flipV="1">
              <a:off x="449481" y="2128768"/>
              <a:ext cx="3386030" cy="1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headEnd type="diamond"/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V="1">
              <a:off x="440997" y="2508521"/>
              <a:ext cx="3386030" cy="1"/>
            </a:xfrm>
            <a:prstGeom prst="line">
              <a:avLst/>
            </a:prstGeom>
            <a:ln w="19050">
              <a:solidFill>
                <a:srgbClr val="00B0F0"/>
              </a:solidFill>
              <a:headEnd type="diamond"/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549CD91F-0B1E-4619-9CF4-5565DBD548A7}"/>
                </a:ext>
              </a:extLst>
            </p:cNvPr>
            <p:cNvSpPr txBox="1"/>
            <p:nvPr/>
          </p:nvSpPr>
          <p:spPr>
            <a:xfrm>
              <a:off x="3825861" y="2392856"/>
              <a:ext cx="1667678" cy="36982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latin typeface="Arial" panose="020B0604020202020204" pitchFamily="34" charset="0"/>
                  <a:cs typeface="Arial" panose="020B0604020202020204" pitchFamily="34" charset="0"/>
                </a:rPr>
                <a:t>Regenerated H</a:t>
              </a:r>
              <a:r>
                <a:rPr lang="en-US" altLang="zh-CN" sz="1200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altLang="zh-CN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1200" dirty="0">
                  <a:latin typeface="Arial" panose="020B0604020202020204" pitchFamily="34" charset="0"/>
                  <a:cs typeface="Arial" panose="020B0604020202020204" pitchFamily="34" charset="0"/>
                </a:rPr>
                <a:t>with Purity n</a:t>
              </a:r>
              <a:endParaRPr lang="en-GB" sz="1200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549CD91F-0B1E-4619-9CF4-5565DBD548A7}"/>
                </a:ext>
              </a:extLst>
            </p:cNvPr>
            <p:cNvSpPr txBox="1"/>
            <p:nvPr/>
          </p:nvSpPr>
          <p:spPr>
            <a:xfrm>
              <a:off x="4296137" y="611195"/>
              <a:ext cx="314256" cy="27271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eaVert" wrap="square" rtlCol="0">
              <a:spAutoFit/>
            </a:bodyPr>
            <a:lstStyle/>
            <a:p>
              <a:r>
                <a:rPr lang="en-US" altLang="zh-CN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…</a:t>
              </a:r>
              <a:endParaRPr lang="en-GB" sz="1200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549CD91F-0B1E-4619-9CF4-5565DBD548A7}"/>
                </a:ext>
              </a:extLst>
            </p:cNvPr>
            <p:cNvSpPr txBox="1"/>
            <p:nvPr/>
          </p:nvSpPr>
          <p:spPr>
            <a:xfrm>
              <a:off x="4296976" y="1707378"/>
              <a:ext cx="314256" cy="2573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eaVert" wrap="square" rtlCol="0">
              <a:spAutoFit/>
            </a:bodyPr>
            <a:lstStyle/>
            <a:p>
              <a:r>
                <a:rPr lang="en-US" altLang="zh-CN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…</a:t>
              </a:r>
              <a:endParaRPr lang="en-GB" sz="1200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549CD91F-0B1E-4619-9CF4-5565DBD548A7}"/>
                </a:ext>
              </a:extLst>
            </p:cNvPr>
            <p:cNvSpPr txBox="1"/>
            <p:nvPr/>
          </p:nvSpPr>
          <p:spPr>
            <a:xfrm>
              <a:off x="4294678" y="2315145"/>
              <a:ext cx="314256" cy="2577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eaVert" wrap="square" rtlCol="0">
              <a:spAutoFit/>
            </a:bodyPr>
            <a:lstStyle/>
            <a:p>
              <a:r>
                <a:rPr lang="en-US" altLang="zh-CN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…</a:t>
              </a:r>
              <a:endParaRPr lang="en-GB" sz="1200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B5E3DB2E-0957-4C24-8412-BD0F6F1EC0BA}"/>
                </a:ext>
              </a:extLst>
            </p:cNvPr>
            <p:cNvCxnSpPr/>
            <p:nvPr/>
          </p:nvCxnSpPr>
          <p:spPr>
            <a:xfrm>
              <a:off x="1860067" y="1496892"/>
              <a:ext cx="0" cy="423887"/>
            </a:xfrm>
            <a:prstGeom prst="straightConnector1">
              <a:avLst/>
            </a:prstGeom>
            <a:ln w="6350">
              <a:solidFill>
                <a:srgbClr val="0000FF"/>
              </a:solidFill>
              <a:tailEnd type="triangle" w="sm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B5E3DB2E-0957-4C24-8412-BD0F6F1EC0BA}"/>
                </a:ext>
              </a:extLst>
            </p:cNvPr>
            <p:cNvCxnSpPr/>
            <p:nvPr/>
          </p:nvCxnSpPr>
          <p:spPr>
            <a:xfrm>
              <a:off x="1727897" y="1496892"/>
              <a:ext cx="0" cy="630957"/>
            </a:xfrm>
            <a:prstGeom prst="straightConnector1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  <a:tailEnd type="triangle" w="sm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B5E3DB2E-0957-4C24-8412-BD0F6F1EC0BA}"/>
                </a:ext>
              </a:extLst>
            </p:cNvPr>
            <p:cNvCxnSpPr/>
            <p:nvPr/>
          </p:nvCxnSpPr>
          <p:spPr>
            <a:xfrm>
              <a:off x="1899343" y="2130610"/>
              <a:ext cx="0" cy="607443"/>
            </a:xfrm>
            <a:prstGeom prst="straightConnector1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  <a:tailEnd type="triangle" w="sm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B5E3DB2E-0957-4C24-8412-BD0F6F1EC0BA}"/>
                </a:ext>
              </a:extLst>
            </p:cNvPr>
            <p:cNvCxnSpPr/>
            <p:nvPr/>
          </p:nvCxnSpPr>
          <p:spPr>
            <a:xfrm>
              <a:off x="1088047" y="1496892"/>
              <a:ext cx="0" cy="630035"/>
            </a:xfrm>
            <a:prstGeom prst="straightConnector1">
              <a:avLst/>
            </a:prstGeom>
            <a:ln w="6350">
              <a:solidFill>
                <a:srgbClr val="00B0F0"/>
              </a:solidFill>
              <a:headEnd type="triangle" w="sm" len="med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B5E3DB2E-0957-4C24-8412-BD0F6F1EC0BA}"/>
                </a:ext>
              </a:extLst>
            </p:cNvPr>
            <p:cNvCxnSpPr/>
            <p:nvPr/>
          </p:nvCxnSpPr>
          <p:spPr>
            <a:xfrm>
              <a:off x="2245439" y="1496892"/>
              <a:ext cx="0" cy="637312"/>
            </a:xfrm>
            <a:prstGeom prst="straightConnector1">
              <a:avLst/>
            </a:prstGeom>
            <a:ln w="6350">
              <a:solidFill>
                <a:srgbClr val="00B0F0"/>
              </a:solidFill>
              <a:headEnd type="triangle" w="sm" len="med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60" name="Graphic 102" descr="Sustainability outline">
              <a:extLst>
                <a:ext uri="{FF2B5EF4-FFF2-40B4-BE49-F238E27FC236}">
                  <a16:creationId xmlns:a16="http://schemas.microsoft.com/office/drawing/2014/main" id="{774BEF30-961B-4AD2-AD0A-ADD72B41A37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7"/>
                </a:ext>
              </a:extLst>
            </a:blip>
            <a:stretch>
              <a:fillRect/>
            </a:stretch>
          </p:blipFill>
          <p:spPr>
            <a:xfrm>
              <a:off x="2969566" y="2921404"/>
              <a:ext cx="361496" cy="356633"/>
            </a:xfrm>
            <a:prstGeom prst="rect">
              <a:avLst/>
            </a:prstGeom>
          </p:spPr>
        </p:pic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B5E3DB2E-0957-4C24-8412-BD0F6F1EC0BA}"/>
                </a:ext>
              </a:extLst>
            </p:cNvPr>
            <p:cNvCxnSpPr/>
            <p:nvPr/>
          </p:nvCxnSpPr>
          <p:spPr>
            <a:xfrm>
              <a:off x="3224265" y="782973"/>
              <a:ext cx="0" cy="177799"/>
            </a:xfrm>
            <a:prstGeom prst="straightConnector1">
              <a:avLst/>
            </a:prstGeom>
            <a:ln w="6350">
              <a:solidFill>
                <a:srgbClr val="009900"/>
              </a:solidFill>
              <a:tailEnd type="triangle" w="sm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B5E3DB2E-0957-4C24-8412-BD0F6F1EC0BA}"/>
                </a:ext>
              </a:extLst>
            </p:cNvPr>
            <p:cNvCxnSpPr/>
            <p:nvPr/>
          </p:nvCxnSpPr>
          <p:spPr>
            <a:xfrm>
              <a:off x="1863320" y="600807"/>
              <a:ext cx="0" cy="361834"/>
            </a:xfrm>
            <a:prstGeom prst="straightConnector1">
              <a:avLst/>
            </a:prstGeom>
            <a:ln w="6350">
              <a:solidFill>
                <a:srgbClr val="009900"/>
              </a:solidFill>
              <a:tailEnd type="triangle" w="sm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B5E3DB2E-0957-4C24-8412-BD0F6F1EC0BA}"/>
                </a:ext>
              </a:extLst>
            </p:cNvPr>
            <p:cNvCxnSpPr/>
            <p:nvPr/>
          </p:nvCxnSpPr>
          <p:spPr>
            <a:xfrm>
              <a:off x="2092814" y="782973"/>
              <a:ext cx="0" cy="177799"/>
            </a:xfrm>
            <a:prstGeom prst="straightConnector1">
              <a:avLst/>
            </a:prstGeom>
            <a:ln w="6350">
              <a:solidFill>
                <a:srgbClr val="009900"/>
              </a:solidFill>
              <a:tailEnd type="triangle" w="sm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B5E3DB2E-0957-4C24-8412-BD0F6F1EC0BA}"/>
                </a:ext>
              </a:extLst>
            </p:cNvPr>
            <p:cNvCxnSpPr/>
            <p:nvPr/>
          </p:nvCxnSpPr>
          <p:spPr>
            <a:xfrm>
              <a:off x="2925823" y="600807"/>
              <a:ext cx="0" cy="361834"/>
            </a:xfrm>
            <a:prstGeom prst="straightConnector1">
              <a:avLst/>
            </a:prstGeom>
            <a:ln w="6350">
              <a:solidFill>
                <a:srgbClr val="009900"/>
              </a:solidFill>
              <a:tailEnd type="triangle" w="sm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id="{B5E3DB2E-0957-4C24-8412-BD0F6F1EC0BA}"/>
                </a:ext>
              </a:extLst>
            </p:cNvPr>
            <p:cNvCxnSpPr/>
            <p:nvPr/>
          </p:nvCxnSpPr>
          <p:spPr>
            <a:xfrm>
              <a:off x="2297479" y="2501062"/>
              <a:ext cx="0" cy="230443"/>
            </a:xfrm>
            <a:prstGeom prst="straightConnector1">
              <a:avLst/>
            </a:prstGeom>
            <a:ln w="6350">
              <a:solidFill>
                <a:srgbClr val="00B0F0"/>
              </a:solidFill>
              <a:headEnd type="triangle" w="sm" len="med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id="{B5E3DB2E-0957-4C24-8412-BD0F6F1EC0BA}"/>
                </a:ext>
              </a:extLst>
            </p:cNvPr>
            <p:cNvCxnSpPr/>
            <p:nvPr/>
          </p:nvCxnSpPr>
          <p:spPr>
            <a:xfrm>
              <a:off x="3376762" y="2318009"/>
              <a:ext cx="0" cy="413496"/>
            </a:xfrm>
            <a:prstGeom prst="straightConnector1">
              <a:avLst/>
            </a:prstGeom>
            <a:ln w="6350">
              <a:solidFill>
                <a:srgbClr val="00B0F0"/>
              </a:solidFill>
              <a:headEnd type="triangle" w="sm" len="med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B5E3DB2E-0957-4C24-8412-BD0F6F1EC0BA}"/>
                </a:ext>
              </a:extLst>
            </p:cNvPr>
            <p:cNvCxnSpPr/>
            <p:nvPr/>
          </p:nvCxnSpPr>
          <p:spPr>
            <a:xfrm>
              <a:off x="2859148" y="1496892"/>
              <a:ext cx="0" cy="637312"/>
            </a:xfrm>
            <a:prstGeom prst="straightConnector1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  <a:tailEnd type="triangle" w="sm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B5E3DB2E-0957-4C24-8412-BD0F6F1EC0BA}"/>
                </a:ext>
              </a:extLst>
            </p:cNvPr>
            <p:cNvCxnSpPr/>
            <p:nvPr/>
          </p:nvCxnSpPr>
          <p:spPr>
            <a:xfrm>
              <a:off x="3044779" y="2126927"/>
              <a:ext cx="0" cy="611126"/>
            </a:xfrm>
            <a:prstGeom prst="straightConnector1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  <a:tailEnd type="triangle" w="sm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B5E3DB2E-0957-4C24-8412-BD0F6F1EC0BA}"/>
                </a:ext>
              </a:extLst>
            </p:cNvPr>
            <p:cNvCxnSpPr/>
            <p:nvPr/>
          </p:nvCxnSpPr>
          <p:spPr>
            <a:xfrm>
              <a:off x="2119678" y="1496892"/>
              <a:ext cx="0" cy="818253"/>
            </a:xfrm>
            <a:prstGeom prst="straightConnector1">
              <a:avLst/>
            </a:prstGeom>
            <a:ln w="6350">
              <a:solidFill>
                <a:srgbClr val="00B0F0"/>
              </a:solidFill>
              <a:headEnd type="triangle" w="sm" len="med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B5E3DB2E-0957-4C24-8412-BD0F6F1EC0BA}"/>
                </a:ext>
              </a:extLst>
            </p:cNvPr>
            <p:cNvCxnSpPr/>
            <p:nvPr/>
          </p:nvCxnSpPr>
          <p:spPr>
            <a:xfrm>
              <a:off x="3293992" y="1489433"/>
              <a:ext cx="0" cy="644771"/>
            </a:xfrm>
            <a:prstGeom prst="straightConnector1">
              <a:avLst/>
            </a:prstGeom>
            <a:ln w="6350">
              <a:solidFill>
                <a:srgbClr val="00B0F0"/>
              </a:solidFill>
              <a:headEnd type="triangle" w="sm" len="med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B5E3DB2E-0957-4C24-8412-BD0F6F1EC0BA}"/>
                </a:ext>
              </a:extLst>
            </p:cNvPr>
            <p:cNvCxnSpPr/>
            <p:nvPr/>
          </p:nvCxnSpPr>
          <p:spPr>
            <a:xfrm>
              <a:off x="3168231" y="1489433"/>
              <a:ext cx="0" cy="825712"/>
            </a:xfrm>
            <a:prstGeom prst="straightConnector1">
              <a:avLst/>
            </a:prstGeom>
            <a:ln w="6350">
              <a:solidFill>
                <a:srgbClr val="00B0F0"/>
              </a:solidFill>
              <a:headEnd type="triangle" w="sm" len="med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2" name="Rounded Rectangle 71"/>
            <p:cNvSpPr/>
            <p:nvPr/>
          </p:nvSpPr>
          <p:spPr>
            <a:xfrm>
              <a:off x="498147" y="2623688"/>
              <a:ext cx="4343902" cy="716463"/>
            </a:xfrm>
            <a:prstGeom prst="roundRect">
              <a:avLst/>
            </a:prstGeom>
            <a:noFill/>
            <a:ln w="63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549CD91F-0B1E-4619-9CF4-5565DBD548A7}"/>
                </a:ext>
              </a:extLst>
            </p:cNvPr>
            <p:cNvSpPr txBox="1"/>
            <p:nvPr/>
          </p:nvSpPr>
          <p:spPr>
            <a:xfrm>
              <a:off x="3969880" y="2662017"/>
              <a:ext cx="906847" cy="6656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b="1" dirty="0" smtClean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Waste H</a:t>
              </a:r>
              <a:r>
                <a:rPr lang="en-US" altLang="zh-CN" sz="1200" b="1" baseline="-25000" dirty="0" smtClean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altLang="zh-CN" sz="1200" b="1" dirty="0" smtClean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recovery/ regeneration System</a:t>
              </a:r>
              <a:endParaRPr lang="en-GB" sz="1200" b="1" baseline="-25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B5E3DB2E-0957-4C24-8412-BD0F6F1EC0BA}"/>
                </a:ext>
              </a:extLst>
            </p:cNvPr>
            <p:cNvCxnSpPr/>
            <p:nvPr/>
          </p:nvCxnSpPr>
          <p:spPr>
            <a:xfrm>
              <a:off x="2966303" y="1495316"/>
              <a:ext cx="0" cy="425463"/>
            </a:xfrm>
            <a:prstGeom prst="straightConnector1">
              <a:avLst/>
            </a:prstGeom>
            <a:ln w="6350">
              <a:solidFill>
                <a:srgbClr val="0000FF"/>
              </a:solidFill>
              <a:headEnd type="triangle" w="sm" len="med"/>
              <a:tailEnd type="none" w="sm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B5E3DB2E-0957-4C24-8412-BD0F6F1EC0BA}"/>
                </a:ext>
              </a:extLst>
            </p:cNvPr>
            <p:cNvCxnSpPr/>
            <p:nvPr/>
          </p:nvCxnSpPr>
          <p:spPr>
            <a:xfrm>
              <a:off x="734011" y="1498389"/>
              <a:ext cx="0" cy="628538"/>
            </a:xfrm>
            <a:prstGeom prst="straightConnector1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  <a:tailEnd type="triangle" w="sm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flipV="1">
              <a:off x="452355" y="1920779"/>
              <a:ext cx="3386030" cy="1"/>
            </a:xfrm>
            <a:prstGeom prst="line">
              <a:avLst/>
            </a:prstGeom>
            <a:ln w="19050">
              <a:solidFill>
                <a:srgbClr val="0000FF"/>
              </a:solidFill>
              <a:headEnd type="diamond"/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549CD91F-0B1E-4619-9CF4-5565DBD548A7}"/>
                </a:ext>
              </a:extLst>
            </p:cNvPr>
            <p:cNvSpPr txBox="1"/>
            <p:nvPr/>
          </p:nvSpPr>
          <p:spPr>
            <a:xfrm>
              <a:off x="3837220" y="1803324"/>
              <a:ext cx="1587046" cy="22189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latin typeface="Arial" panose="020B0604020202020204" pitchFamily="34" charset="0"/>
                  <a:cs typeface="Arial" panose="020B0604020202020204" pitchFamily="34" charset="0"/>
                </a:rPr>
                <a:t>Interplant H</a:t>
              </a:r>
              <a:r>
                <a:rPr lang="en-US" altLang="zh-CN" sz="1200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altLang="zh-CN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flow 2</a:t>
              </a:r>
              <a:endParaRPr lang="en-GB" sz="1200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78" name="Straight Arrow Connector 77">
              <a:extLst>
                <a:ext uri="{FF2B5EF4-FFF2-40B4-BE49-F238E27FC236}">
                  <a16:creationId xmlns:a16="http://schemas.microsoft.com/office/drawing/2014/main" id="{B5E3DB2E-0957-4C24-8412-BD0F6F1EC0BA}"/>
                </a:ext>
              </a:extLst>
            </p:cNvPr>
            <p:cNvCxnSpPr/>
            <p:nvPr/>
          </p:nvCxnSpPr>
          <p:spPr>
            <a:xfrm>
              <a:off x="1995214" y="1494015"/>
              <a:ext cx="0" cy="206186"/>
            </a:xfrm>
            <a:prstGeom prst="straightConnector1">
              <a:avLst/>
            </a:prstGeom>
            <a:ln w="6350">
              <a:solidFill>
                <a:srgbClr val="0000FF"/>
              </a:solidFill>
              <a:headEnd type="triangle" w="sm" len="med"/>
              <a:tailEnd type="none" w="sm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9" name="Rectangle 73"/>
          <p:cNvSpPr>
            <a:spLocks noChangeArrowheads="1"/>
          </p:cNvSpPr>
          <p:nvPr/>
        </p:nvSpPr>
        <p:spPr bwMode="auto">
          <a:xfrm>
            <a:off x="673545" y="912501"/>
            <a:ext cx="7348968" cy="646654"/>
          </a:xfrm>
          <a:prstGeom prst="rect">
            <a:avLst/>
          </a:prstGeom>
          <a:noFill/>
          <a:ln w="28575" algn="ctr">
            <a:solidFill>
              <a:srgbClr val="FF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None/>
            </a:pPr>
            <a:endParaRPr lang="zh-CN" altLang="en-US" sz="1800" b="0"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90" name="Rectangle 73"/>
          <p:cNvSpPr>
            <a:spLocks noChangeArrowheads="1"/>
          </p:cNvSpPr>
          <p:nvPr/>
        </p:nvSpPr>
        <p:spPr bwMode="auto">
          <a:xfrm>
            <a:off x="673545" y="3299356"/>
            <a:ext cx="7348968" cy="2210692"/>
          </a:xfrm>
          <a:prstGeom prst="rect">
            <a:avLst/>
          </a:prstGeom>
          <a:noFill/>
          <a:ln w="28575" algn="ctr">
            <a:solidFill>
              <a:srgbClr val="FF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None/>
            </a:pPr>
            <a:endParaRPr lang="zh-CN" altLang="en-US" sz="1800" b="0"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587586" y="5598370"/>
            <a:ext cx="7642746" cy="363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GB" sz="1600" i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Multiple-resource </a:t>
            </a:r>
            <a:r>
              <a:rPr lang="en-GB" sz="16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Total Site Hydrogen Integration with waste hydrogen recovery</a:t>
            </a:r>
            <a:endParaRPr lang="en-GB" sz="1600" i="1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86843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564"/>
    </mc:Choice>
    <mc:Fallback xmlns="">
      <p:transition spd="slow" advTm="595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 animBg="1"/>
      <p:bldP spid="9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B68090-F831-445D-BB5A-9F7AE59A4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-40302"/>
            <a:ext cx="7886700" cy="1054487"/>
          </a:xfrm>
        </p:spPr>
        <p:txBody>
          <a:bodyPr>
            <a:normAutofit/>
          </a:bodyPr>
          <a:lstStyle/>
          <a:p>
            <a:r>
              <a:rPr lang="en-GB" sz="3200" dirty="0">
                <a:solidFill>
                  <a:srgbClr val="C00000"/>
                </a:solidFill>
              </a:rPr>
              <a:t>Aim </a:t>
            </a:r>
            <a:r>
              <a:rPr lang="en-US" altLang="zh-CN" sz="3200" dirty="0">
                <a:solidFill>
                  <a:srgbClr val="C00000"/>
                </a:solidFill>
              </a:rPr>
              <a:t>and Novelty</a:t>
            </a:r>
            <a:endParaRPr lang="en-GB" sz="1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9E88F958-DF82-4485-B9B8-49AC30278A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533" y="3411029"/>
            <a:ext cx="8540933" cy="311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lvl="2">
              <a:lnSpc>
                <a:spcPct val="110000"/>
              </a:lnSpc>
              <a:spcBef>
                <a:spcPts val="1000"/>
              </a:spcBef>
            </a:pPr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Novel Contributions:</a:t>
            </a:r>
          </a:p>
          <a:p>
            <a:pPr marL="342000" lvl="2" indent="-342000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altLang="zh-C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Integration </a:t>
            </a:r>
            <a:r>
              <a:rPr lang="en-GB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and recovery of </a:t>
            </a:r>
            <a:r>
              <a:rPr lang="en-GB" altLang="zh-C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hydrogen in </a:t>
            </a:r>
            <a:r>
              <a:rPr lang="en-GB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networks at Process and Total Site </a:t>
            </a:r>
            <a:r>
              <a:rPr lang="en-GB" altLang="zh-C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context</a:t>
            </a:r>
            <a:endParaRPr lang="en-GB" altLang="zh-CN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000" lvl="2" indent="-342000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altLang="zh-C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Consideration </a:t>
            </a:r>
            <a:r>
              <a:rPr lang="en-GB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of fresh </a:t>
            </a:r>
            <a:r>
              <a:rPr lang="en-GB" altLang="zh-CN" sz="2000" dirty="0"/>
              <a:t>H</a:t>
            </a:r>
            <a:r>
              <a:rPr lang="en-GB" altLang="zh-CN" sz="2000" baseline="-25000" dirty="0"/>
              <a:t>2</a:t>
            </a:r>
            <a:r>
              <a:rPr lang="en-GB" altLang="zh-C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sources at different quality levels</a:t>
            </a:r>
          </a:p>
          <a:p>
            <a:pPr marL="342000" lvl="2" indent="-342000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altLang="zh-CN" sz="2000" dirty="0" smtClean="0"/>
              <a:t>H</a:t>
            </a:r>
            <a:r>
              <a:rPr lang="en-GB" altLang="zh-CN" sz="2000" baseline="-25000" dirty="0" smtClean="0"/>
              <a:t>2</a:t>
            </a:r>
            <a:r>
              <a:rPr lang="en-GB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zh-C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PA </a:t>
            </a:r>
            <a:r>
              <a:rPr lang="en-GB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is extended to Total Site scope and multiple fresh </a:t>
            </a:r>
            <a:r>
              <a:rPr lang="en-GB" altLang="zh-C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resources</a:t>
            </a:r>
            <a:endParaRPr lang="en-GB" altLang="zh-CN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000" lvl="2" indent="-342000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altLang="zh-C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Sustainable </a:t>
            </a:r>
            <a:r>
              <a:rPr lang="en-GB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waste </a:t>
            </a:r>
            <a:r>
              <a:rPr lang="en-GB" altLang="zh-CN" sz="2000" dirty="0"/>
              <a:t>H</a:t>
            </a:r>
            <a:r>
              <a:rPr lang="en-GB" altLang="zh-CN" sz="2000" baseline="-25000" dirty="0"/>
              <a:t>2</a:t>
            </a:r>
            <a:r>
              <a:rPr lang="en-GB" altLang="zh-C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recovery design by techno-economic </a:t>
            </a:r>
            <a:r>
              <a:rPr lang="en-GB" altLang="zh-C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performance</a:t>
            </a:r>
            <a:endParaRPr lang="en-GB" altLang="zh-CN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A487A933-A583-4F3F-9CC3-88548F26F99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95CB28-447F-4B0A-B142-511A1E6F9766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69F76E41-6813-4A00-A56C-289714270EED}"/>
              </a:ext>
            </a:extLst>
          </p:cNvPr>
          <p:cNvSpPr txBox="1">
            <a:spLocks/>
          </p:cNvSpPr>
          <p:nvPr/>
        </p:nvSpPr>
        <p:spPr>
          <a:xfrm>
            <a:off x="301532" y="845127"/>
            <a:ext cx="8842468" cy="24492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None/>
            </a:pPr>
            <a:r>
              <a:rPr lang="en-GB" sz="2400" b="1" dirty="0"/>
              <a:t>Aim: </a:t>
            </a:r>
          </a:p>
          <a:p>
            <a:pPr marL="342000" lvl="2" indent="-342000" defTabSz="457200">
              <a:lnSpc>
                <a:spcPct val="120000"/>
              </a:lnSpc>
              <a:spcBef>
                <a:spcPts val="1000"/>
              </a:spcBef>
            </a:pPr>
            <a:r>
              <a:rPr lang="en-GB" dirty="0" smtClean="0"/>
              <a:t>Develop </a:t>
            </a:r>
            <a:r>
              <a:rPr lang="en-GB" dirty="0"/>
              <a:t>an extended Pinch </a:t>
            </a:r>
            <a:r>
              <a:rPr lang="en-GB" dirty="0" smtClean="0"/>
              <a:t>Analysis (PA) </a:t>
            </a:r>
            <a:r>
              <a:rPr lang="en-GB" dirty="0"/>
              <a:t>to </a:t>
            </a:r>
            <a:r>
              <a:rPr lang="en-GB" dirty="0" smtClean="0"/>
              <a:t>min </a:t>
            </a:r>
            <a:r>
              <a:rPr lang="en-GB" dirty="0"/>
              <a:t>fresh </a:t>
            </a:r>
            <a:r>
              <a:rPr lang="en-GB" altLang="zh-CN" dirty="0" smtClean="0"/>
              <a:t>H</a:t>
            </a:r>
            <a:r>
              <a:rPr lang="en-GB" altLang="zh-CN" baseline="-25000" dirty="0" smtClean="0"/>
              <a:t>2</a:t>
            </a:r>
            <a:r>
              <a:rPr lang="en-GB" dirty="0" smtClean="0"/>
              <a:t> </a:t>
            </a:r>
            <a:r>
              <a:rPr lang="en-GB" dirty="0"/>
              <a:t>consumption and </a:t>
            </a:r>
            <a:r>
              <a:rPr lang="en-GB" dirty="0" smtClean="0"/>
              <a:t>max </a:t>
            </a:r>
            <a:r>
              <a:rPr lang="en-GB" dirty="0"/>
              <a:t>waste </a:t>
            </a:r>
            <a:r>
              <a:rPr lang="en-GB" altLang="zh-CN" dirty="0" smtClean="0"/>
              <a:t>H</a:t>
            </a:r>
            <a:r>
              <a:rPr lang="en-GB" altLang="zh-CN" baseline="-25000" dirty="0" smtClean="0"/>
              <a:t>2</a:t>
            </a:r>
            <a:r>
              <a:rPr lang="en-GB" altLang="zh-CN" dirty="0" smtClean="0"/>
              <a:t> </a:t>
            </a:r>
            <a:r>
              <a:rPr lang="en-GB" dirty="0" smtClean="0"/>
              <a:t>recovery </a:t>
            </a:r>
            <a:r>
              <a:rPr lang="en-GB" dirty="0"/>
              <a:t>through Total Site </a:t>
            </a:r>
            <a:r>
              <a:rPr lang="en-GB" dirty="0" smtClean="0"/>
              <a:t>Integration</a:t>
            </a:r>
          </a:p>
          <a:p>
            <a:pPr marL="342000" lvl="2" indent="-342000" defTabSz="457200">
              <a:lnSpc>
                <a:spcPct val="120000"/>
              </a:lnSpc>
              <a:spcBef>
                <a:spcPts val="1000"/>
              </a:spcBef>
            </a:pPr>
            <a:r>
              <a:rPr lang="en-GB" dirty="0" smtClean="0"/>
              <a:t>Consider various waste </a:t>
            </a:r>
            <a:r>
              <a:rPr lang="en-GB" altLang="zh-CN" dirty="0"/>
              <a:t>H</a:t>
            </a:r>
            <a:r>
              <a:rPr lang="en-GB" altLang="zh-CN" baseline="-25000" dirty="0"/>
              <a:t>2</a:t>
            </a:r>
            <a:r>
              <a:rPr lang="en-GB" dirty="0" smtClean="0"/>
              <a:t> purification </a:t>
            </a:r>
            <a:r>
              <a:rPr lang="en-GB" dirty="0"/>
              <a:t>options </a:t>
            </a:r>
            <a:r>
              <a:rPr lang="en-GB" dirty="0" smtClean="0"/>
              <a:t>for </a:t>
            </a:r>
            <a:r>
              <a:rPr lang="en-GB" dirty="0"/>
              <a:t>the regeneration of waste </a:t>
            </a:r>
            <a:r>
              <a:rPr lang="en-GB" altLang="zh-CN" dirty="0"/>
              <a:t>H</a:t>
            </a:r>
            <a:r>
              <a:rPr lang="en-GB" altLang="zh-CN" baseline="-25000" dirty="0"/>
              <a:t>2</a:t>
            </a:r>
            <a:r>
              <a:rPr lang="en-GB" dirty="0" smtClean="0"/>
              <a:t> to </a:t>
            </a:r>
            <a:r>
              <a:rPr lang="en-GB" dirty="0"/>
              <a:t>further increase waste </a:t>
            </a:r>
            <a:r>
              <a:rPr lang="en-GB" altLang="zh-CN" dirty="0"/>
              <a:t>H</a:t>
            </a:r>
            <a:r>
              <a:rPr lang="en-GB" altLang="zh-CN" baseline="-25000" dirty="0"/>
              <a:t>2</a:t>
            </a:r>
            <a:r>
              <a:rPr lang="en-GB" dirty="0" smtClean="0"/>
              <a:t> recovery</a:t>
            </a:r>
          </a:p>
        </p:txBody>
      </p:sp>
    </p:spTree>
    <p:extLst>
      <p:ext uri="{BB962C8B-B14F-4D97-AF65-F5344CB8AC3E}">
        <p14:creationId xmlns:p14="http://schemas.microsoft.com/office/powerpoint/2010/main" val="48595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233"/>
    </mc:Choice>
    <mc:Fallback xmlns="">
      <p:transition spd="slow" advTm="58233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B68090-F831-445D-BB5A-9F7AE59A4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3199"/>
            <a:ext cx="7886700" cy="1019279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rgbClr val="C00000"/>
                </a:solidFill>
              </a:rPr>
              <a:t>2. </a:t>
            </a:r>
            <a:r>
              <a:rPr lang="en-GB" sz="4000" dirty="0" smtClean="0">
                <a:solidFill>
                  <a:srgbClr val="C00000"/>
                </a:solidFill>
              </a:rPr>
              <a:t>Method</a:t>
            </a:r>
            <a:endParaRPr lang="en-GB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A487A933-A583-4F3F-9CC3-88548F26F99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95CB28-447F-4B0A-B142-511A1E6F9766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38" name="Rectangle 37"/>
          <p:cNvSpPr/>
          <p:nvPr/>
        </p:nvSpPr>
        <p:spPr>
          <a:xfrm>
            <a:off x="491319" y="6210316"/>
            <a:ext cx="7642746" cy="634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GB" sz="16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Overall </a:t>
            </a:r>
            <a:r>
              <a:rPr lang="en-GB" sz="1600" i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integration procedure of multiple-resource </a:t>
            </a:r>
            <a:r>
              <a:rPr lang="en-GB" sz="16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Total Site Hydrogen Integration with waste hydrogen recovery</a:t>
            </a:r>
            <a:endParaRPr lang="en-GB" sz="1600" i="1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1210302" y="958468"/>
            <a:ext cx="6133171" cy="5168443"/>
            <a:chOff x="3593154" y="188417"/>
            <a:chExt cx="4475217" cy="4144657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585F47C-4A07-4382-97D3-7E6D93FF085E}"/>
                </a:ext>
              </a:extLst>
            </p:cNvPr>
            <p:cNvSpPr txBox="1"/>
            <p:nvPr/>
          </p:nvSpPr>
          <p:spPr>
            <a:xfrm>
              <a:off x="4578633" y="598232"/>
              <a:ext cx="3019476" cy="244724"/>
            </a:xfrm>
            <a:prstGeom prst="rect">
              <a:avLst/>
            </a:prstGeom>
            <a:solidFill>
              <a:srgbClr val="FFCCCC">
                <a:alpha val="20000"/>
              </a:srgbClr>
            </a:solidFill>
            <a:ln w="9525">
              <a:solidFill>
                <a:schemeClr val="accent2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>
                <a:lnSpc>
                  <a:spcPct val="110000"/>
                </a:lnSpc>
                <a:tabLst>
                  <a:tab pos="4508499" algn="r"/>
                </a:tabLst>
              </a:pPr>
              <a:r>
                <a:rPr lang="en-US" sz="12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1. </a:t>
              </a:r>
              <a:r>
                <a:rPr lang="en-GB" sz="12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Data collection and extraction of H</a:t>
              </a:r>
              <a:r>
                <a:rPr lang="en-GB" sz="1200" baseline="-25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</a:t>
              </a:r>
              <a:r>
                <a:rPr lang="en-GB" sz="12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source and sink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0B84FF4-E989-4CF3-8A1E-09D30B3A284C}"/>
                </a:ext>
              </a:extLst>
            </p:cNvPr>
            <p:cNvSpPr txBox="1"/>
            <p:nvPr/>
          </p:nvSpPr>
          <p:spPr>
            <a:xfrm>
              <a:off x="4334151" y="1024470"/>
              <a:ext cx="3508441" cy="244724"/>
            </a:xfrm>
            <a:prstGeom prst="rect">
              <a:avLst/>
            </a:prstGeom>
            <a:solidFill>
              <a:srgbClr val="FFCCCC">
                <a:alpha val="20000"/>
              </a:srgbClr>
            </a:solidFill>
            <a:ln w="9525">
              <a:solidFill>
                <a:schemeClr val="accent2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>
                <a:lnSpc>
                  <a:spcPct val="110000"/>
                </a:lnSpc>
                <a:tabLst>
                  <a:tab pos="4508499" algn="r"/>
                </a:tabLst>
              </a:pPr>
              <a:r>
                <a:rPr lang="en-US" sz="12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2. </a:t>
              </a:r>
              <a:r>
                <a:rPr lang="en-US" sz="1200" dirty="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Multiple-resource </a:t>
              </a:r>
              <a:r>
                <a:rPr lang="en-GB" sz="1200" dirty="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Pinch Analysis of intra-plant H</a:t>
              </a:r>
              <a:r>
                <a:rPr lang="en-GB" sz="1200" baseline="-25000" dirty="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</a:t>
              </a:r>
              <a:r>
                <a:rPr lang="en-GB" sz="1200" dirty="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GB" sz="12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network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549CD91F-0B1E-4619-9CF4-5565DBD548A7}"/>
                </a:ext>
              </a:extLst>
            </p:cNvPr>
            <p:cNvSpPr txBox="1"/>
            <p:nvPr/>
          </p:nvSpPr>
          <p:spPr>
            <a:xfrm>
              <a:off x="4108371" y="1434849"/>
              <a:ext cx="3960000" cy="244724"/>
            </a:xfrm>
            <a:prstGeom prst="rect">
              <a:avLst/>
            </a:prstGeom>
            <a:solidFill>
              <a:srgbClr val="FFFFCC">
                <a:alpha val="29804"/>
              </a:srgbClr>
            </a:solidFill>
            <a:ln w="9525">
              <a:solidFill>
                <a:schemeClr val="accent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>
                <a:lnSpc>
                  <a:spcPct val="110000"/>
                </a:lnSpc>
                <a:tabLst>
                  <a:tab pos="4508499" algn="r"/>
                </a:tabLst>
              </a:pPr>
              <a:r>
                <a:rPr lang="en-US" sz="1200" dirty="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3. </a:t>
              </a:r>
              <a:r>
                <a:rPr lang="en-US" sz="12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Total Site </a:t>
              </a:r>
              <a:r>
                <a:rPr lang="en-GB" sz="1200" dirty="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H</a:t>
              </a:r>
              <a:r>
                <a:rPr lang="en-GB" sz="1200" baseline="-25000" dirty="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</a:t>
              </a:r>
              <a:r>
                <a:rPr lang="en-US" sz="12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Integration </a:t>
              </a:r>
              <a:r>
                <a:rPr lang="en-US" sz="1200" dirty="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of </a:t>
              </a:r>
              <a:r>
                <a:rPr lang="en-US" sz="12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inter-plant </a:t>
              </a:r>
              <a:r>
                <a:rPr lang="en-GB" sz="12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H</a:t>
              </a:r>
              <a:r>
                <a:rPr lang="en-GB" sz="1200" baseline="-25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</a:t>
              </a:r>
              <a:r>
                <a:rPr lang="en-GB" sz="12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GB" sz="1200" dirty="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network</a:t>
              </a:r>
              <a:r>
                <a:rPr lang="en-US" sz="1200" dirty="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with multiple-resource</a:t>
              </a:r>
              <a:endParaRPr lang="en-GB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911E6A89-5A97-4DA3-A278-09D64FC1D2B2}"/>
                </a:ext>
              </a:extLst>
            </p:cNvPr>
            <p:cNvSpPr txBox="1"/>
            <p:nvPr/>
          </p:nvSpPr>
          <p:spPr>
            <a:xfrm>
              <a:off x="4458402" y="2812204"/>
              <a:ext cx="3259939" cy="244724"/>
            </a:xfrm>
            <a:prstGeom prst="rect">
              <a:avLst/>
            </a:prstGeom>
            <a:solidFill>
              <a:srgbClr val="CCECFF">
                <a:alpha val="20000"/>
              </a:srgbClr>
            </a:solidFill>
            <a:ln w="9525">
              <a:solidFill>
                <a:schemeClr val="accent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>
                <a:lnSpc>
                  <a:spcPct val="110000"/>
                </a:lnSpc>
                <a:tabLst>
                  <a:tab pos="4508499" algn="r"/>
                </a:tabLst>
              </a:pPr>
              <a:r>
                <a:rPr lang="en-US" sz="1200" dirty="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4. </a:t>
              </a:r>
              <a:r>
                <a:rPr lang="en-GB" sz="12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Select and Simulate </a:t>
              </a:r>
              <a:r>
                <a:rPr lang="en-GB" sz="1200" dirty="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waste </a:t>
              </a:r>
              <a:r>
                <a:rPr lang="en-GB" sz="12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H</a:t>
              </a:r>
              <a:r>
                <a:rPr lang="en-GB" sz="1200" baseline="-25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</a:t>
              </a:r>
              <a:r>
                <a:rPr lang="en-GB" sz="12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GB" sz="1200" dirty="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purification </a:t>
              </a:r>
              <a:r>
                <a:rPr lang="en-US" altLang="zh-CN" sz="1200" dirty="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process</a:t>
              </a:r>
              <a:endParaRPr lang="en-GB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583AC7AD-E2B2-4CD9-873C-CCD06F457854}"/>
                </a:ext>
              </a:extLst>
            </p:cNvPr>
            <p:cNvSpPr txBox="1"/>
            <p:nvPr/>
          </p:nvSpPr>
          <p:spPr>
            <a:xfrm>
              <a:off x="4144371" y="3226264"/>
              <a:ext cx="3888000" cy="244724"/>
            </a:xfrm>
            <a:prstGeom prst="rect">
              <a:avLst/>
            </a:prstGeom>
            <a:solidFill>
              <a:srgbClr val="CCECFF">
                <a:alpha val="20000"/>
              </a:srgbClr>
            </a:solidFill>
            <a:ln w="9525">
              <a:solidFill>
                <a:schemeClr val="accent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>
                <a:lnSpc>
                  <a:spcPct val="110000"/>
                </a:lnSpc>
                <a:tabLst>
                  <a:tab pos="4508499" algn="r"/>
                </a:tabLst>
              </a:pPr>
              <a:r>
                <a:rPr lang="en-US" sz="1200" dirty="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5. </a:t>
              </a:r>
              <a:r>
                <a:rPr lang="en-GB" sz="1200" dirty="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Optimise </a:t>
              </a:r>
              <a:r>
                <a:rPr lang="en-GB" sz="12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the waste H</a:t>
              </a:r>
              <a:r>
                <a:rPr lang="en-GB" sz="1200" baseline="-25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</a:t>
              </a:r>
              <a:r>
                <a:rPr lang="en-GB" sz="12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recovery process by techno-</a:t>
              </a:r>
              <a:r>
                <a:rPr lang="en-US" sz="12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economic </a:t>
              </a:r>
              <a:r>
                <a:rPr lang="en-GB" sz="1200" dirty="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analysis</a:t>
              </a:r>
              <a:endParaRPr lang="en-GB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CFE6A31B-AB22-4A93-8DC3-4A7876E90555}"/>
                </a:ext>
              </a:extLst>
            </p:cNvPr>
            <p:cNvSpPr txBox="1"/>
            <p:nvPr/>
          </p:nvSpPr>
          <p:spPr>
            <a:xfrm>
              <a:off x="4934213" y="3662361"/>
              <a:ext cx="2308317" cy="244724"/>
            </a:xfrm>
            <a:prstGeom prst="rect">
              <a:avLst/>
            </a:prstGeom>
            <a:solidFill>
              <a:srgbClr val="CCFFCC">
                <a:alpha val="20000"/>
              </a:srgbClr>
            </a:solidFill>
            <a:ln w="9525">
              <a:solidFill>
                <a:srgbClr val="92D05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>
                <a:lnSpc>
                  <a:spcPct val="110000"/>
                </a:lnSpc>
                <a:tabLst>
                  <a:tab pos="4508499" algn="r"/>
                </a:tabLst>
              </a:pPr>
              <a:r>
                <a:rPr lang="en-US" sz="12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6. </a:t>
              </a:r>
              <a:r>
                <a:rPr lang="en-GB" sz="12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Compare the old and new H</a:t>
              </a:r>
              <a:r>
                <a:rPr lang="en-GB" sz="1200" baseline="-25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</a:t>
              </a:r>
              <a:r>
                <a:rPr lang="en-GB" sz="12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Networks</a:t>
              </a:r>
              <a:endParaRPr lang="en-GB" sz="1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105996E5-8E94-4F2E-86CA-FE9F6B911159}"/>
                </a:ext>
              </a:extLst>
            </p:cNvPr>
            <p:cNvCxnSpPr>
              <a:cxnSpLocks/>
            </p:cNvCxnSpPr>
            <p:nvPr/>
          </p:nvCxnSpPr>
          <p:spPr>
            <a:xfrm>
              <a:off x="6088371" y="842914"/>
              <a:ext cx="1" cy="181556"/>
            </a:xfrm>
            <a:prstGeom prst="straightConnector1">
              <a:avLst/>
            </a:prstGeom>
            <a:ln w="952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FFD32DF3-2534-4A35-BB10-FA90F4442D5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088371" y="1269152"/>
              <a:ext cx="1" cy="165697"/>
            </a:xfrm>
            <a:prstGeom prst="straightConnector1">
              <a:avLst/>
            </a:prstGeom>
            <a:ln w="952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707A9418-493D-4A1E-9AD2-F6800BF6F4D8}"/>
                </a:ext>
              </a:extLst>
            </p:cNvPr>
            <p:cNvCxnSpPr>
              <a:cxnSpLocks/>
              <a:stCxn id="39" idx="2"/>
              <a:endCxn id="49" idx="0"/>
            </p:cNvCxnSpPr>
            <p:nvPr/>
          </p:nvCxnSpPr>
          <p:spPr>
            <a:xfrm flipH="1">
              <a:off x="6088371" y="1679573"/>
              <a:ext cx="1" cy="161401"/>
            </a:xfrm>
            <a:prstGeom prst="straightConnector1">
              <a:avLst/>
            </a:prstGeom>
            <a:ln w="952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E8010183-5742-4E2C-ABA5-3CE74486C6B3}"/>
                </a:ext>
              </a:extLst>
            </p:cNvPr>
            <p:cNvCxnSpPr>
              <a:cxnSpLocks/>
              <a:stCxn id="50" idx="4"/>
              <a:endCxn id="40" idx="0"/>
            </p:cNvCxnSpPr>
            <p:nvPr/>
          </p:nvCxnSpPr>
          <p:spPr>
            <a:xfrm>
              <a:off x="6088371" y="2642826"/>
              <a:ext cx="1" cy="169378"/>
            </a:xfrm>
            <a:prstGeom prst="straightConnector1">
              <a:avLst/>
            </a:prstGeom>
            <a:ln w="952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B5E3DB2E-0957-4C24-8412-BD0F6F1EC0B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088371" y="3056886"/>
              <a:ext cx="1" cy="169378"/>
            </a:xfrm>
            <a:prstGeom prst="straightConnector1">
              <a:avLst/>
            </a:prstGeom>
            <a:ln w="952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AE340BC0-322F-48A2-BE89-532000C41C7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088371" y="2285501"/>
              <a:ext cx="1" cy="144521"/>
            </a:xfrm>
            <a:prstGeom prst="straightConnector1">
              <a:avLst/>
            </a:prstGeom>
            <a:ln w="952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9" name="Flowchart: Decision 48">
              <a:extLst>
                <a:ext uri="{FF2B5EF4-FFF2-40B4-BE49-F238E27FC236}">
                  <a16:creationId xmlns:a16="http://schemas.microsoft.com/office/drawing/2014/main" id="{975D1B7B-37C0-4EE9-B124-BB68D3C7DA65}"/>
                </a:ext>
              </a:extLst>
            </p:cNvPr>
            <p:cNvSpPr/>
            <p:nvPr/>
          </p:nvSpPr>
          <p:spPr>
            <a:xfrm>
              <a:off x="5175733" y="1840974"/>
              <a:ext cx="1825275" cy="444525"/>
            </a:xfrm>
            <a:prstGeom prst="flowChartDecision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Can </a:t>
              </a:r>
              <a:r>
                <a:rPr lang="en-GB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waste </a:t>
              </a:r>
              <a:r>
                <a:rPr lang="en-GB" sz="1200" dirty="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H</a:t>
              </a:r>
              <a:r>
                <a:rPr lang="en-GB" sz="1200" baseline="-25000" dirty="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 </a:t>
              </a:r>
              <a:r>
                <a:rPr lang="en-GB" sz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 purified?  </a:t>
              </a:r>
              <a:endPara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C388803A-F1D8-465A-90F3-EA13F65D2398}"/>
                </a:ext>
              </a:extLst>
            </p:cNvPr>
            <p:cNvSpPr/>
            <p:nvPr/>
          </p:nvSpPr>
          <p:spPr>
            <a:xfrm>
              <a:off x="5793098" y="2430022"/>
              <a:ext cx="590546" cy="212804"/>
            </a:xfrm>
            <a:prstGeom prst="ellipse">
              <a:avLst/>
            </a:prstGeom>
            <a:noFill/>
            <a:ln w="9525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</a:t>
              </a:r>
              <a:r>
                <a:rPr lang="en-US" altLang="zh-CN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es</a:t>
              </a:r>
              <a:endPara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0295D531-07EB-4CA1-B499-F1278D0BEAFB}"/>
                </a:ext>
              </a:extLst>
            </p:cNvPr>
            <p:cNvSpPr/>
            <p:nvPr/>
          </p:nvSpPr>
          <p:spPr>
            <a:xfrm>
              <a:off x="7316203" y="1934695"/>
              <a:ext cx="571775" cy="25708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  <a:r>
                <a:rPr lang="en-US" altLang="zh-CN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  <a:endPara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" name="TextBox 25">
              <a:extLst>
                <a:ext uri="{FF2B5EF4-FFF2-40B4-BE49-F238E27FC236}">
                  <a16:creationId xmlns:a16="http://schemas.microsoft.com/office/drawing/2014/main" id="{ED90A90C-E72F-4EFA-9BE1-A764FE4DCD6C}"/>
                </a:ext>
              </a:extLst>
            </p:cNvPr>
            <p:cNvSpPr txBox="1"/>
            <p:nvPr/>
          </p:nvSpPr>
          <p:spPr>
            <a:xfrm>
              <a:off x="3593154" y="2308727"/>
              <a:ext cx="741836" cy="244724"/>
            </a:xfrm>
            <a:prstGeom prst="rect">
              <a:avLst/>
            </a:prstGeom>
            <a:solidFill>
              <a:srgbClr val="CCECFF">
                <a:alpha val="20000"/>
              </a:srgbClr>
            </a:solidFill>
            <a:ln w="9525">
              <a:solidFill>
                <a:schemeClr val="accent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>
                <a:lnSpc>
                  <a:spcPct val="110000"/>
                </a:lnSpc>
                <a:tabLst>
                  <a:tab pos="4508499" algn="r"/>
                </a:tabLst>
              </a:pPr>
              <a:r>
                <a:rPr lang="en-US" sz="12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Purified </a:t>
              </a:r>
              <a:r>
                <a:rPr lang="en-GB" sz="12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H</a:t>
              </a:r>
              <a:r>
                <a:rPr lang="en-GB" sz="1200" baseline="-25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</a:t>
              </a:r>
              <a:endParaRPr lang="en-US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cxnSp>
          <p:nvCxnSpPr>
            <p:cNvPr id="53" name="Connector: Elbow 11">
              <a:extLst>
                <a:ext uri="{FF2B5EF4-FFF2-40B4-BE49-F238E27FC236}">
                  <a16:creationId xmlns:a16="http://schemas.microsoft.com/office/drawing/2014/main" id="{28AE64B9-792C-464D-A2C4-025C947A42DF}"/>
                </a:ext>
              </a:extLst>
            </p:cNvPr>
            <p:cNvCxnSpPr>
              <a:stCxn id="52" idx="0"/>
              <a:endCxn id="39" idx="1"/>
            </p:cNvCxnSpPr>
            <p:nvPr/>
          </p:nvCxnSpPr>
          <p:spPr>
            <a:xfrm rot="5400000" flipH="1" flipV="1">
              <a:off x="3660464" y="1860820"/>
              <a:ext cx="751516" cy="144299"/>
            </a:xfrm>
            <a:prstGeom prst="bentConnector2">
              <a:avLst/>
            </a:prstGeom>
            <a:ln w="95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D1E157A6-DCA8-401F-AA49-F7B02FEE3D97}"/>
                </a:ext>
              </a:extLst>
            </p:cNvPr>
            <p:cNvCxnSpPr>
              <a:cxnSpLocks/>
            </p:cNvCxnSpPr>
            <p:nvPr/>
          </p:nvCxnSpPr>
          <p:spPr>
            <a:xfrm>
              <a:off x="6088371" y="3470946"/>
              <a:ext cx="1" cy="191415"/>
            </a:xfrm>
            <a:prstGeom prst="straightConnector1">
              <a:avLst/>
            </a:prstGeom>
            <a:ln w="952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E8010183-5742-4E2C-ABA5-3CE74486C6B3}"/>
                </a:ext>
              </a:extLst>
            </p:cNvPr>
            <p:cNvCxnSpPr>
              <a:cxnSpLocks/>
              <a:stCxn id="49" idx="3"/>
              <a:endCxn id="51" idx="2"/>
            </p:cNvCxnSpPr>
            <p:nvPr/>
          </p:nvCxnSpPr>
          <p:spPr>
            <a:xfrm>
              <a:off x="7001008" y="2063237"/>
              <a:ext cx="315195" cy="1"/>
            </a:xfrm>
            <a:prstGeom prst="straightConnector1">
              <a:avLst/>
            </a:prstGeom>
            <a:ln w="952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E8010183-5742-4E2C-ABA5-3CE74486C6B3}"/>
                </a:ext>
              </a:extLst>
            </p:cNvPr>
            <p:cNvCxnSpPr>
              <a:cxnSpLocks/>
              <a:stCxn id="42" idx="2"/>
              <a:endCxn id="57" idx="0"/>
            </p:cNvCxnSpPr>
            <p:nvPr/>
          </p:nvCxnSpPr>
          <p:spPr>
            <a:xfrm flipH="1">
              <a:off x="6088371" y="3907085"/>
              <a:ext cx="1" cy="191067"/>
            </a:xfrm>
            <a:prstGeom prst="straightConnector1">
              <a:avLst/>
            </a:prstGeom>
            <a:ln w="952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7" name="Flowchart: Terminator 56"/>
            <p:cNvSpPr/>
            <p:nvPr/>
          </p:nvSpPr>
          <p:spPr>
            <a:xfrm>
              <a:off x="5815679" y="4098152"/>
              <a:ext cx="545384" cy="234922"/>
            </a:xfrm>
            <a:prstGeom prst="flowChartTerminator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End</a:t>
              </a:r>
              <a:endPara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58" name="Connector: Elbow 11">
              <a:extLst>
                <a:ext uri="{FF2B5EF4-FFF2-40B4-BE49-F238E27FC236}">
                  <a16:creationId xmlns:a16="http://schemas.microsoft.com/office/drawing/2014/main" id="{28AE64B9-792C-464D-A2C4-025C947A42DF}"/>
                </a:ext>
              </a:extLst>
            </p:cNvPr>
            <p:cNvCxnSpPr>
              <a:stCxn id="41" idx="1"/>
              <a:endCxn id="52" idx="2"/>
            </p:cNvCxnSpPr>
            <p:nvPr/>
          </p:nvCxnSpPr>
          <p:spPr>
            <a:xfrm rot="10800000">
              <a:off x="3964072" y="2553451"/>
              <a:ext cx="180298" cy="795176"/>
            </a:xfrm>
            <a:prstGeom prst="bentConnector2">
              <a:avLst/>
            </a:prstGeom>
            <a:ln w="95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nector: Elbow 11">
              <a:extLst>
                <a:ext uri="{FF2B5EF4-FFF2-40B4-BE49-F238E27FC236}">
                  <a16:creationId xmlns:a16="http://schemas.microsoft.com/office/drawing/2014/main" id="{28AE64B9-792C-464D-A2C4-025C947A42DF}"/>
                </a:ext>
              </a:extLst>
            </p:cNvPr>
            <p:cNvCxnSpPr>
              <a:stCxn id="51" idx="6"/>
              <a:endCxn id="57" idx="3"/>
            </p:cNvCxnSpPr>
            <p:nvPr/>
          </p:nvCxnSpPr>
          <p:spPr>
            <a:xfrm flipH="1">
              <a:off x="6361063" y="2063238"/>
              <a:ext cx="1526915" cy="2152375"/>
            </a:xfrm>
            <a:prstGeom prst="bentConnector3">
              <a:avLst>
                <a:gd name="adj1" fmla="val -17769"/>
              </a:avLst>
            </a:prstGeom>
            <a:ln w="95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Flowchart: Terminator 59"/>
            <p:cNvSpPr/>
            <p:nvPr/>
          </p:nvSpPr>
          <p:spPr>
            <a:xfrm>
              <a:off x="5815679" y="188417"/>
              <a:ext cx="545384" cy="236747"/>
            </a:xfrm>
            <a:prstGeom prst="flowChartTerminator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Start</a:t>
              </a:r>
              <a:endPara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105996E5-8E94-4F2E-86CA-FE9F6B911159}"/>
                </a:ext>
              </a:extLst>
            </p:cNvPr>
            <p:cNvCxnSpPr>
              <a:cxnSpLocks/>
            </p:cNvCxnSpPr>
            <p:nvPr/>
          </p:nvCxnSpPr>
          <p:spPr>
            <a:xfrm>
              <a:off x="6088371" y="425164"/>
              <a:ext cx="0" cy="173068"/>
            </a:xfrm>
            <a:prstGeom prst="straightConnector1">
              <a:avLst/>
            </a:prstGeom>
            <a:ln w="952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88837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992"/>
    </mc:Choice>
    <mc:Fallback xmlns="">
      <p:transition spd="slow" advTm="49992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B68090-F831-445D-BB5A-9F7AE59A4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562" y="23199"/>
            <a:ext cx="7886700" cy="1208838"/>
          </a:xfrm>
        </p:spPr>
        <p:txBody>
          <a:bodyPr>
            <a:normAutofit/>
          </a:bodyPr>
          <a:lstStyle/>
          <a:p>
            <a:r>
              <a:rPr lang="en-GB" sz="3000" dirty="0" smtClean="0">
                <a:solidFill>
                  <a:srgbClr val="C00000"/>
                </a:solidFill>
              </a:rPr>
              <a:t>Multiple-Resource </a:t>
            </a:r>
            <a:r>
              <a:rPr lang="en-GB" sz="3000" dirty="0">
                <a:solidFill>
                  <a:srgbClr val="C00000"/>
                </a:solidFill>
              </a:rPr>
              <a:t>Pinch Analysis of intra-Plant H</a:t>
            </a:r>
            <a:r>
              <a:rPr lang="en-GB" sz="3000" baseline="-25000" dirty="0">
                <a:solidFill>
                  <a:srgbClr val="C00000"/>
                </a:solidFill>
              </a:rPr>
              <a:t>2</a:t>
            </a:r>
            <a:r>
              <a:rPr lang="en-GB" sz="3000" dirty="0" smtClean="0">
                <a:solidFill>
                  <a:srgbClr val="C00000"/>
                </a:solidFill>
              </a:rPr>
              <a:t> </a:t>
            </a:r>
            <a:r>
              <a:rPr lang="en-GB" sz="3000" dirty="0">
                <a:solidFill>
                  <a:srgbClr val="C00000"/>
                </a:solidFill>
              </a:rPr>
              <a:t>Integration – Plants </a:t>
            </a:r>
            <a:r>
              <a:rPr lang="en-GB" sz="3000" dirty="0" smtClean="0">
                <a:solidFill>
                  <a:srgbClr val="C00000"/>
                </a:solidFill>
              </a:rPr>
              <a:t>Alone</a:t>
            </a:r>
            <a:endParaRPr lang="en-GB" sz="3000" b="1" dirty="0">
              <a:solidFill>
                <a:srgbClr val="C00000"/>
              </a:solidFill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A487A933-A583-4F3F-9CC3-88548F26F99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95CB28-447F-4B0A-B142-511A1E6F9766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18364" y="4896846"/>
            <a:ext cx="8504705" cy="1143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lvl="0" indent="-285750" defTabSz="914400" eaLnBrk="0" fontAlgn="base" hangingPunct="0"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altLang="zh-CN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</a:t>
            </a:r>
            <a:r>
              <a:rPr lang="en-GB" altLang="zh-CN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order of utilisation of fresh </a:t>
            </a:r>
            <a:r>
              <a:rPr lang="en-GB" altLang="zh-CN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</a:t>
            </a:r>
            <a:r>
              <a:rPr lang="en-GB" altLang="zh-CN" sz="2000" baseline="-25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GB" altLang="zh-CN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altLang="zh-CN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sources is </a:t>
            </a:r>
            <a:r>
              <a:rPr lang="en-GB" altLang="zh-CN" sz="20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FRn</a:t>
            </a:r>
            <a:r>
              <a:rPr lang="en-GB" altLang="zh-CN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(lowest-quality fresh </a:t>
            </a:r>
            <a:r>
              <a:rPr lang="en-GB" altLang="zh-CN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</a:t>
            </a:r>
            <a:r>
              <a:rPr lang="en-GB" altLang="zh-CN" sz="2000" baseline="-25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GB" altLang="zh-CN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), </a:t>
            </a:r>
            <a:r>
              <a:rPr lang="en-GB" altLang="zh-CN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FRn-1, ..., FR2, </a:t>
            </a:r>
            <a:r>
              <a:rPr lang="en-GB" altLang="zh-CN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FR1 (</a:t>
            </a:r>
            <a:r>
              <a:rPr lang="en-GB" altLang="zh-CN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highest-quality fresh </a:t>
            </a:r>
            <a:r>
              <a:rPr lang="en-GB" altLang="zh-CN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</a:t>
            </a:r>
            <a:r>
              <a:rPr lang="en-GB" altLang="zh-CN" sz="2000" baseline="-25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GB" altLang="zh-CN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</a:p>
          <a:p>
            <a:pPr marL="285750" lvl="0" indent="-285750" defTabSz="914400" eaLnBrk="0" fontAlgn="base" hangingPunct="0"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altLang="zh-CN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en-GB" altLang="zh-CN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he </a:t>
            </a:r>
            <a:r>
              <a:rPr lang="en-GB" altLang="zh-CN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performed order of the Pinch points is FR1, FR2, ..., </a:t>
            </a:r>
            <a:r>
              <a:rPr lang="en-GB" altLang="zh-CN" sz="20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FRn</a:t>
            </a:r>
            <a:endParaRPr lang="en-GB" altLang="zh-CN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2797" y="6332401"/>
            <a:ext cx="84025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>
                <a:solidFill>
                  <a:srgbClr val="0000FF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Wan </a:t>
            </a:r>
            <a:r>
              <a:rPr lang="en-GB" sz="1200" dirty="0" err="1">
                <a:solidFill>
                  <a:srgbClr val="0000FF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Alwi</a:t>
            </a:r>
            <a:r>
              <a:rPr lang="en-GB" sz="1200" dirty="0">
                <a:solidFill>
                  <a:srgbClr val="0000FF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SR, Manan ZA. Targeting Multiple Water Utilities Using Composite Curves. </a:t>
            </a:r>
            <a:r>
              <a:rPr lang="en-GB" sz="1200" dirty="0" err="1">
                <a:solidFill>
                  <a:srgbClr val="0000FF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Ind</a:t>
            </a:r>
            <a:r>
              <a:rPr lang="en-GB" sz="1200" dirty="0">
                <a:solidFill>
                  <a:srgbClr val="0000FF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rgbClr val="0000FF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Eng</a:t>
            </a:r>
            <a:r>
              <a:rPr lang="en-GB" sz="1200" dirty="0">
                <a:solidFill>
                  <a:srgbClr val="0000FF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rgbClr val="0000FF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Chem</a:t>
            </a:r>
            <a:r>
              <a:rPr lang="en-GB" sz="1200" dirty="0">
                <a:solidFill>
                  <a:srgbClr val="0000FF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Res 2007;46:5968–76</a:t>
            </a:r>
            <a:r>
              <a:rPr lang="en-GB" sz="1200" dirty="0" smtClean="0">
                <a:solidFill>
                  <a:srgbClr val="0000FF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6" name="Right Arrow 15"/>
          <p:cNvSpPr/>
          <p:nvPr/>
        </p:nvSpPr>
        <p:spPr>
          <a:xfrm>
            <a:off x="2844811" y="2824732"/>
            <a:ext cx="788917" cy="330351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5736" y="1596832"/>
            <a:ext cx="4947333" cy="2953769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547" y="1857458"/>
            <a:ext cx="2706858" cy="243251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27819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533"/>
    </mc:Choice>
    <mc:Fallback xmlns="">
      <p:transition spd="slow" advTm="38533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B68090-F831-445D-BB5A-9F7AE59A4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562" y="23199"/>
            <a:ext cx="7886700" cy="1208838"/>
          </a:xfrm>
        </p:spPr>
        <p:txBody>
          <a:bodyPr>
            <a:normAutofit/>
          </a:bodyPr>
          <a:lstStyle/>
          <a:p>
            <a:r>
              <a:rPr lang="en-GB" sz="3000" dirty="0" smtClean="0">
                <a:solidFill>
                  <a:srgbClr val="C00000"/>
                </a:solidFill>
              </a:rPr>
              <a:t>Multiple-resource </a:t>
            </a:r>
            <a:r>
              <a:rPr lang="en-GB" sz="3000" dirty="0">
                <a:solidFill>
                  <a:srgbClr val="C00000"/>
                </a:solidFill>
              </a:rPr>
              <a:t>Pinch Analysis of Total Site </a:t>
            </a:r>
            <a:r>
              <a:rPr lang="en-GB" sz="3000" dirty="0" smtClean="0">
                <a:solidFill>
                  <a:srgbClr val="C00000"/>
                </a:solidFill>
              </a:rPr>
              <a:t>H</a:t>
            </a:r>
            <a:r>
              <a:rPr lang="en-GB" sz="3000" baseline="-25000" dirty="0" smtClean="0">
                <a:solidFill>
                  <a:srgbClr val="C00000"/>
                </a:solidFill>
              </a:rPr>
              <a:t>2</a:t>
            </a:r>
            <a:r>
              <a:rPr lang="en-GB" sz="3000" dirty="0" smtClean="0">
                <a:solidFill>
                  <a:srgbClr val="C00000"/>
                </a:solidFill>
              </a:rPr>
              <a:t> Integration-I</a:t>
            </a:r>
            <a:endParaRPr lang="en-GB" sz="3000" b="1" dirty="0">
              <a:solidFill>
                <a:srgbClr val="C00000"/>
              </a:solidFill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A487A933-A583-4F3F-9CC3-88548F26F99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95CB28-447F-4B0A-B142-511A1E6F9766}" type="slidenum">
              <a:rPr lang="en-GB" smtClean="0"/>
              <a:pPr/>
              <a:t>7</a:t>
            </a:fld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522"/>
          <a:stretch/>
        </p:blipFill>
        <p:spPr bwMode="auto">
          <a:xfrm>
            <a:off x="581518" y="1038626"/>
            <a:ext cx="7980965" cy="5662964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69401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211"/>
    </mc:Choice>
    <mc:Fallback xmlns="">
      <p:transition spd="slow" advTm="64211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B68090-F831-445D-BB5A-9F7AE59A4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562" y="23199"/>
            <a:ext cx="7886700" cy="1208838"/>
          </a:xfrm>
        </p:spPr>
        <p:txBody>
          <a:bodyPr>
            <a:normAutofit/>
          </a:bodyPr>
          <a:lstStyle/>
          <a:p>
            <a:r>
              <a:rPr lang="en-GB" sz="3000" dirty="0" smtClean="0">
                <a:solidFill>
                  <a:srgbClr val="C00000"/>
                </a:solidFill>
              </a:rPr>
              <a:t>Multiple-resource </a:t>
            </a:r>
            <a:r>
              <a:rPr lang="en-GB" sz="3000" dirty="0">
                <a:solidFill>
                  <a:srgbClr val="C00000"/>
                </a:solidFill>
              </a:rPr>
              <a:t>Pinch Analysis of Total Site H</a:t>
            </a:r>
            <a:r>
              <a:rPr lang="en-GB" sz="3000" baseline="-25000" dirty="0">
                <a:solidFill>
                  <a:srgbClr val="C00000"/>
                </a:solidFill>
              </a:rPr>
              <a:t>2</a:t>
            </a:r>
            <a:r>
              <a:rPr lang="en-GB" sz="3000" dirty="0" smtClean="0">
                <a:solidFill>
                  <a:srgbClr val="C00000"/>
                </a:solidFill>
              </a:rPr>
              <a:t> Integration-II</a:t>
            </a:r>
            <a:endParaRPr lang="en-GB" sz="3000" b="1" dirty="0">
              <a:solidFill>
                <a:srgbClr val="C00000"/>
              </a:solidFill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A487A933-A583-4F3F-9CC3-88548F26F99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95CB28-447F-4B0A-B142-511A1E6F9766}" type="slidenum">
              <a:rPr lang="en-GB" smtClean="0"/>
              <a:pPr/>
              <a:t>8</a:t>
            </a:fld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311"/>
          <a:stretch/>
        </p:blipFill>
        <p:spPr bwMode="auto">
          <a:xfrm>
            <a:off x="642335" y="1143001"/>
            <a:ext cx="7980965" cy="5356036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58246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44"/>
    </mc:Choice>
    <mc:Fallback xmlns="">
      <p:transition spd="slow" advTm="12044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B68090-F831-445D-BB5A-9F7AE59A4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3199"/>
            <a:ext cx="7886700" cy="993473"/>
          </a:xfrm>
        </p:spPr>
        <p:txBody>
          <a:bodyPr>
            <a:normAutofit/>
          </a:bodyPr>
          <a:lstStyle/>
          <a:p>
            <a:r>
              <a:rPr lang="en-GB" sz="3200" dirty="0" smtClean="0">
                <a:solidFill>
                  <a:srgbClr val="C00000"/>
                </a:solidFill>
              </a:rPr>
              <a:t>Optimisation </a:t>
            </a:r>
            <a:r>
              <a:rPr lang="en-GB" sz="3200" dirty="0">
                <a:solidFill>
                  <a:srgbClr val="C00000"/>
                </a:solidFill>
              </a:rPr>
              <a:t>of Waste </a:t>
            </a:r>
            <a:r>
              <a:rPr lang="en-GB" sz="3200" dirty="0" smtClean="0">
                <a:solidFill>
                  <a:srgbClr val="C00000"/>
                </a:solidFill>
              </a:rPr>
              <a:t>H</a:t>
            </a:r>
            <a:r>
              <a:rPr lang="en-GB" sz="3200" baseline="-25000" dirty="0" smtClean="0">
                <a:solidFill>
                  <a:srgbClr val="C00000"/>
                </a:solidFill>
              </a:rPr>
              <a:t>2</a:t>
            </a:r>
            <a:r>
              <a:rPr lang="en-GB" sz="3200" dirty="0" smtClean="0">
                <a:solidFill>
                  <a:srgbClr val="C00000"/>
                </a:solidFill>
              </a:rPr>
              <a:t> Purification</a:t>
            </a:r>
            <a:endParaRPr lang="en-GB" sz="3200" dirty="0">
              <a:solidFill>
                <a:srgbClr val="C00000"/>
              </a:solidFill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A487A933-A583-4F3F-9CC3-88548F26F99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95CB28-447F-4B0A-B142-511A1E6F9766}" type="slidenum">
              <a:rPr lang="en-GB" smtClean="0"/>
              <a:pPr/>
              <a:t>9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62887202"/>
                  </p:ext>
                </p:extLst>
              </p:nvPr>
            </p:nvGraphicFramePr>
            <p:xfrm>
              <a:off x="628650" y="1013776"/>
              <a:ext cx="8134350" cy="550804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423150">
                      <a:extLst>
                        <a:ext uri="{9D8B030D-6E8A-4147-A177-3AD203B41FA5}">
                          <a16:colId xmlns:a16="http://schemas.microsoft.com/office/drawing/2014/main" val="2977928649"/>
                        </a:ext>
                      </a:extLst>
                    </a:gridCol>
                    <a:gridCol w="711200">
                      <a:extLst>
                        <a:ext uri="{9D8B030D-6E8A-4147-A177-3AD203B41FA5}">
                          <a16:colId xmlns:a16="http://schemas.microsoft.com/office/drawing/2014/main" val="34834351"/>
                        </a:ext>
                      </a:extLst>
                    </a:gridCol>
                  </a:tblGrid>
                  <a:tr h="479265">
                    <a:tc>
                      <a:txBody>
                        <a:bodyPr/>
                        <a:lstStyle/>
                        <a:p>
                          <a:pPr marL="342900" indent="-342900">
                            <a:buFont typeface="Wingdings" panose="05000000000000000000" pitchFamily="2" charset="2"/>
                            <a:buChar char="§"/>
                          </a:pPr>
                          <a:r>
                            <a:rPr lang="en-GB" altLang="zh-CN" sz="2000" b="1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Objective</a:t>
                          </a:r>
                          <a:r>
                            <a:rPr lang="en-GB" altLang="zh-CN" sz="2000" b="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: </a:t>
                          </a:r>
                          <a:r>
                            <a:rPr lang="en-US" altLang="zh-CN" sz="2000" b="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max </a:t>
                          </a:r>
                          <a:r>
                            <a:rPr lang="en-GB" altLang="zh-CN" sz="2000" b="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total annual profit (TAP)</a:t>
                          </a:r>
                          <a:endParaRPr lang="en-GB" sz="20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2000" dirty="0">
                            <a:solidFill>
                              <a:srgbClr val="C0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818686392"/>
                      </a:ext>
                    </a:extLst>
                  </a:tr>
                  <a:tr h="622513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180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𝑚𝑎𝑥</m:t>
                                </m:r>
                                <m:d>
                                  <m:dPr>
                                    <m:ctrlPr>
                                      <a:rPr lang="en-GB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𝑇𝐴𝑃</m:t>
                                    </m:r>
                                  </m:e>
                                </m:d>
                                <m:r>
                                  <a:rPr lang="en-GB" sz="18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r>
                                  <a:rPr lang="en-US" sz="18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𝑇𝑃𝑉</m:t>
                                </m:r>
                                <m:r>
                                  <a:rPr lang="en-GB" sz="18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−</m:t>
                                </m:r>
                                <m:r>
                                  <a:rPr lang="en-GB" sz="18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𝑇𝐶𝐶</m:t>
                                </m:r>
                                <m:r>
                                  <a:rPr lang="en-GB" sz="18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−</m:t>
                                </m:r>
                                <m:r>
                                  <a:rPr lang="en-GB" sz="1800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𝑇𝑂𝐶</m:t>
                                </m:r>
                              </m:oMath>
                            </m:oMathPara>
                          </a14:m>
                          <a:endParaRPr lang="en-US" sz="2000" b="0" i="1" kern="1200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 marL="450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20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122516494"/>
                      </a:ext>
                    </a:extLst>
                  </a:tr>
                  <a:tr h="459073">
                    <a:tc>
                      <a:txBody>
                        <a:bodyPr/>
                        <a:lstStyle/>
                        <a:p>
                          <a:pPr marL="342900" lvl="2" indent="-342900">
                            <a:lnSpc>
                              <a:spcPct val="110000"/>
                            </a:lnSpc>
                            <a:spcBef>
                              <a:spcPts val="1000"/>
                            </a:spcBef>
                            <a:buFont typeface="Wingdings" panose="05000000000000000000" pitchFamily="2" charset="2"/>
                            <a:buChar char="§"/>
                          </a:pPr>
                          <a:r>
                            <a:rPr lang="en-GB" altLang="zh-CN" sz="2000" b="1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Constraints</a:t>
                          </a:r>
                          <a:endParaRPr lang="en-GB" altLang="zh-CN" sz="2000" b="1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253977507"/>
                      </a:ext>
                    </a:extLst>
                  </a:tr>
                  <a:tr h="600949">
                    <a:tc>
                      <a:txBody>
                        <a:bodyPr/>
                        <a:lstStyle/>
                        <a:p>
                          <a:r>
                            <a:rPr lang="en-GB" sz="1800" b="0" kern="120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Total</a:t>
                          </a:r>
                          <a:r>
                            <a:rPr lang="en-GB" altLang="zh-CN" sz="1800" b="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product value: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i="1" kern="1200" smtClean="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𝑇𝑃𝑉</m:t>
                              </m:r>
                              <m:r>
                                <a:rPr lang="en-US" sz="1800" i="1" kern="1200" smtClean="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GB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en-GB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GB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𝑅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GB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en-GB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∙</m:t>
                                  </m:r>
                                  <m:sSub>
                                    <m:sSubPr>
                                      <m:ctrlPr>
                                        <a:rPr lang="en-GB" sz="1800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1800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GB" sz="1800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𝑅</m:t>
                                      </m:r>
                                      <m:r>
                                        <a:rPr lang="en-GB" sz="1800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en-GB" sz="1800" i="1" kern="1200">
                                              <a:solidFill>
                                                <a:schemeClr val="dk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sz="1800" i="1" kern="1200">
                                              <a:solidFill>
                                                <a:schemeClr val="dk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𝐻</m:t>
                                          </m:r>
                                        </m:e>
                                        <m:sub>
                                          <m:r>
                                            <a:rPr lang="en-GB" sz="1800" i="1" kern="1200">
                                              <a:solidFill>
                                                <a:schemeClr val="dk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sub>
                                  </m:sSub>
                                  <m:r>
                                    <a:rPr lang="en-GB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∙</m:t>
                                  </m:r>
                                  <m:r>
                                    <a:rPr lang="en-GB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GB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𝑅</m:t>
                                  </m:r>
                                </m:sub>
                              </m:sSub>
                              <m:r>
                                <a:rPr lang="en-GB" sz="18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GB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en-GB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GB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𝑊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GB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en-GB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∙</m:t>
                                  </m:r>
                                  <m:r>
                                    <a:rPr lang="en-GB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GB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𝑊</m:t>
                                  </m:r>
                                </m:sub>
                              </m:sSub>
                            </m:oMath>
                          </a14:m>
                          <a:endParaRPr lang="en-GB" sz="20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50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047597496"/>
                      </a:ext>
                    </a:extLst>
                  </a:tr>
                  <a:tr h="426282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b="0" kern="120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Total annual capital cost </a:t>
                          </a:r>
                          <a14:m>
                            <m:oMath xmlns:m="http://schemas.openxmlformats.org/officeDocument/2006/math">
                              <m:r>
                                <a:rPr lang="en-GB" sz="1800" i="1" kern="1200" smtClean="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𝑇𝐶𝐶</m:t>
                              </m:r>
                              <m:r>
                                <a:rPr lang="en-GB" sz="1800" i="1" kern="1200" smtClean="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nary>
                                <m:naryPr>
                                  <m:chr m:val="∑"/>
                                  <m:limLoc m:val="undOvr"/>
                                  <m:supHide m:val="on"/>
                                  <m:ctrlPr>
                                    <a:rPr lang="en-GB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naryPr>
                                <m:sub>
                                  <m:r>
                                    <a:rPr lang="en-GB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𝑘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GB" sz="1800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1800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𝐶𝐶</m:t>
                                      </m:r>
                                    </m:e>
                                    <m:sub>
                                      <m:r>
                                        <a:rPr lang="en-GB" sz="1800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r>
                                    <a:rPr lang="en-GB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∙</m:t>
                                  </m:r>
                                  <m:sSub>
                                    <m:sSubPr>
                                      <m:ctrlPr>
                                        <a:rPr lang="en-GB" sz="1800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1800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𝐴𝐹</m:t>
                                      </m:r>
                                    </m:e>
                                    <m:sub>
                                      <m:r>
                                        <a:rPr lang="en-GB" sz="1800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r>
                                    <a:rPr lang="en-GB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∙</m:t>
                                  </m:r>
                                </m:e>
                              </m:nary>
                              <m:sSub>
                                <m:sSubPr>
                                  <m:ctrlPr>
                                    <a:rPr lang="en-GB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en-GB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n-GB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𝑘</m:t>
                                  </m:r>
                                </m:sub>
                              </m:sSub>
                            </m:oMath>
                          </a14:m>
                          <a:endParaRPr lang="en-GB" sz="20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50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14773799"/>
                      </a:ext>
                    </a:extLst>
                  </a:tr>
                  <a:tr h="580263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b="0" kern="1200" dirty="0" err="1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Annualisation</a:t>
                          </a:r>
                          <a:r>
                            <a:rPr lang="en-GB" sz="1800" b="0" kern="120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 factor: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GB" sz="1800" i="1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en-GB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𝐴𝐹</m:t>
                                  </m:r>
                                </m:e>
                                <m:sub>
                                  <m:r>
                                    <a:rPr lang="en-GB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GB" sz="18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GB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GB" sz="1800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1800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GB" sz="1800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r>
                                    <a:rPr lang="en-GB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∙</m:t>
                                  </m:r>
                                  <m:sSup>
                                    <m:sSupPr>
                                      <m:ctrlPr>
                                        <a:rPr lang="en-GB" sz="1800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sz="1800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(1+</m:t>
                                      </m:r>
                                      <m:sSub>
                                        <m:sSubPr>
                                          <m:ctrlPr>
                                            <a:rPr lang="en-GB" sz="1800" i="1" kern="1200">
                                              <a:solidFill>
                                                <a:schemeClr val="dk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sz="1800" i="1" kern="1200">
                                              <a:solidFill>
                                                <a:schemeClr val="dk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𝑟</m:t>
                                          </m:r>
                                        </m:e>
                                        <m:sub>
                                          <m:r>
                                            <a:rPr lang="en-GB" sz="1800" i="1" kern="1200">
                                              <a:solidFill>
                                                <a:schemeClr val="dk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  <m:r>
                                        <a:rPr lang="en-GB" sz="1800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)</m:t>
                                      </m:r>
                                    </m:e>
                                    <m:sup>
                                      <m:sSub>
                                        <m:sSubPr>
                                          <m:ctrlPr>
                                            <a:rPr lang="en-GB" sz="1800" i="1" kern="1200">
                                              <a:solidFill>
                                                <a:schemeClr val="dk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sz="1800" i="1" kern="1200">
                                              <a:solidFill>
                                                <a:schemeClr val="dk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GB" sz="1800" i="1" kern="1200">
                                              <a:solidFill>
                                                <a:schemeClr val="dk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en-GB" sz="1800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GB" sz="1800" i="1" kern="1200">
                                              <a:solidFill>
                                                <a:schemeClr val="dk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GB" sz="1800" i="1" kern="1200">
                                              <a:solidFill>
                                                <a:schemeClr val="dk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1+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GB" sz="1800" i="1" kern="1200">
                                                  <a:solidFill>
                                                    <a:schemeClr val="dk1"/>
                                                  </a:solidFill>
                                                  <a:effectLst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cs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GB" sz="1800" i="1" kern="1200">
                                                  <a:solidFill>
                                                    <a:schemeClr val="dk1"/>
                                                  </a:solidFill>
                                                  <a:effectLst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cs"/>
                                                </a:rPr>
                                                <m:t>𝑟</m:t>
                                              </m:r>
                                            </m:e>
                                            <m:sub>
                                              <m:r>
                                                <a:rPr lang="en-GB" sz="1800" i="1" kern="1200">
                                                  <a:solidFill>
                                                    <a:schemeClr val="dk1"/>
                                                  </a:solidFill>
                                                  <a:effectLst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cs"/>
                                                </a:rPr>
                                                <m:t>𝑘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sSub>
                                        <m:sSubPr>
                                          <m:ctrlPr>
                                            <a:rPr lang="en-GB" sz="1800" i="1" kern="1200">
                                              <a:solidFill>
                                                <a:schemeClr val="dk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sz="1800" i="1" kern="1200">
                                              <a:solidFill>
                                                <a:schemeClr val="dk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GB" sz="1800" i="1" kern="1200">
                                              <a:solidFill>
                                                <a:schemeClr val="dk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</m:sup>
                                  </m:sSup>
                                  <m:r>
                                    <a:rPr lang="en-GB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−1</m:t>
                                  </m:r>
                                </m:den>
                              </m:f>
                            </m:oMath>
                          </a14:m>
                          <a:endParaRPr lang="en-GB" sz="20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50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22229260"/>
                      </a:ext>
                    </a:extLst>
                  </a:tr>
                  <a:tr h="426282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b="0" kern="120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Total operating cost:</a:t>
                          </a:r>
                          <a:r>
                            <a:rPr lang="en-GB" sz="1800" kern="1200" dirty="0" smtClean="0">
                              <a:solidFill>
                                <a:schemeClr val="dk1"/>
                              </a:solidFill>
                              <a:effectLst/>
                              <a:ea typeface="+mn-ea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GB" sz="1800" i="1" kern="1200" smtClean="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𝑇𝑂𝐶</m:t>
                              </m:r>
                              <m:r>
                                <a:rPr lang="en-GB" sz="1800" i="1" kern="1200" smtClean="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GB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en-GB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GB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𝐹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GB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en-GB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∙</m:t>
                                  </m:r>
                                  <m:r>
                                    <a:rPr lang="en-GB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GB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𝐹</m:t>
                                  </m:r>
                                </m:sub>
                              </m:sSub>
                              <m:r>
                                <a:rPr lang="en-GB" sz="18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GB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en-GB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GB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𝑈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GB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en-GB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∙</m:t>
                                  </m:r>
                                  <m:r>
                                    <a:rPr lang="en-GB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GB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𝑈</m:t>
                                  </m:r>
                                </m:sub>
                              </m:sSub>
                            </m:oMath>
                          </a14:m>
                          <a:endParaRPr lang="en-GB" sz="20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50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477769269"/>
                      </a:ext>
                    </a:extLst>
                  </a:tr>
                  <a:tr h="426282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b="0" kern="120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Mass balance: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GB" sz="1800" i="1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en-GB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GB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𝐹</m:t>
                                  </m:r>
                                </m:sub>
                              </m:sSub>
                              <m:r>
                                <a:rPr lang="en-GB" sz="18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GB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en-GB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GB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𝑅</m:t>
                                  </m:r>
                                </m:sub>
                              </m:sSub>
                              <m:r>
                                <a:rPr lang="en-GB" sz="18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GB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en-GB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GB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𝑊</m:t>
                                  </m:r>
                                </m:sub>
                              </m:sSub>
                            </m:oMath>
                          </a14:m>
                          <a:endParaRPr lang="en-GB" sz="20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50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175691508"/>
                      </a:ext>
                    </a:extLst>
                  </a:tr>
                  <a:tr h="426282">
                    <a:tc>
                      <a:txBody>
                        <a:bodyPr/>
                        <a:lstStyle/>
                        <a:p>
                          <a:pPr marL="1371600" marR="0" lvl="3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8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GB" sz="1800" i="1">
                                        <a:latin typeface="Cambria Math" panose="02040503050406030204" pitchFamily="18" charset="0"/>
                                      </a:rPr>
                                      <m:t>𝑖𝐹</m:t>
                                    </m:r>
                                  </m:sub>
                                </m:sSub>
                                <m:r>
                                  <a:rPr lang="en-GB" sz="1800" i="0">
                                    <a:latin typeface="Cambria Math" panose="02040503050406030204" pitchFamily="18" charset="0"/>
                                  </a:rPr>
                                  <m:t>∙</m:t>
                                </m:r>
                                <m:sSub>
                                  <m:sSubPr>
                                    <m:ctrlPr>
                                      <a:rPr lang="en-GB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800" i="1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GB" sz="1800" i="1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sub>
                                </m:sSub>
                                <m:r>
                                  <a:rPr lang="en-GB" sz="1800" i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GB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8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GB" sz="1800" i="1">
                                        <a:latin typeface="Cambria Math" panose="02040503050406030204" pitchFamily="18" charset="0"/>
                                      </a:rPr>
                                      <m:t>𝑖𝑅</m:t>
                                    </m:r>
                                  </m:sub>
                                </m:sSub>
                                <m:r>
                                  <a:rPr lang="en-GB" sz="1800" i="0">
                                    <a:latin typeface="Cambria Math" panose="02040503050406030204" pitchFamily="18" charset="0"/>
                                  </a:rPr>
                                  <m:t>∙</m:t>
                                </m:r>
                                <m:sSub>
                                  <m:sSubPr>
                                    <m:ctrlPr>
                                      <a:rPr lang="en-GB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800" i="1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GB" sz="1800" i="1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sub>
                                </m:sSub>
                                <m:r>
                                  <a:rPr lang="en-GB" sz="1800" i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GB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8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GB" sz="18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sub>
                                </m:sSub>
                                <m:r>
                                  <a:rPr lang="en-GB" sz="1800" i="0">
                                    <a:latin typeface="Cambria Math" panose="02040503050406030204" pitchFamily="18" charset="0"/>
                                  </a:rPr>
                                  <m:t>∙</m:t>
                                </m:r>
                                <m:sSub>
                                  <m:sSubPr>
                                    <m:ctrlPr>
                                      <a:rPr lang="en-GB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800" i="1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sz="18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50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826745684"/>
                      </a:ext>
                    </a:extLst>
                  </a:tr>
                  <a:tr h="426282">
                    <a:tc>
                      <a:txBody>
                        <a:bodyPr/>
                        <a:lstStyle/>
                        <a:p>
                          <a:pPr marL="1371600" marR="0" lvl="3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nary>
                                <m:naryPr>
                                  <m:chr m:val="∑"/>
                                  <m:limLoc m:val="undOvr"/>
                                  <m:subHide m:val="on"/>
                                  <m:supHide m:val="on"/>
                                  <m:ctrlPr>
                                    <a:rPr lang="en-GB" sz="1800" i="1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b>
                                    <m:sSubPr>
                                      <m:ctrlPr>
                                        <a:rPr lang="en-GB" sz="1800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1800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GB" sz="1800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𝑖𝐹</m:t>
                                      </m:r>
                                    </m:sub>
                                  </m:sSub>
                                </m:e>
                              </m:nary>
                              <m:r>
                                <a:rPr lang="en-GB" sz="18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=1</m:t>
                              </m:r>
                            </m:oMath>
                          </a14:m>
                          <a:r>
                            <a:rPr lang="en-GB" sz="1800" kern="1200" dirty="0">
                              <a:solidFill>
                                <a:schemeClr val="dk1"/>
                              </a:solidFill>
                              <a:effectLst/>
                              <a:ea typeface="+mn-ea"/>
                              <a:cs typeface="+mn-cs"/>
                            </a:rPr>
                            <a:t>,   </a:t>
                          </a:r>
                          <a14:m>
                            <m:oMath xmlns:m="http://schemas.openxmlformats.org/officeDocument/2006/math">
                              <m:nary>
                                <m:naryPr>
                                  <m:chr m:val="∑"/>
                                  <m:limLoc m:val="undOvr"/>
                                  <m:subHide m:val="on"/>
                                  <m:supHide m:val="on"/>
                                  <m:ctrlPr>
                                    <a:rPr lang="en-GB" sz="1800" i="1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b>
                                    <m:sSubPr>
                                      <m:ctrlPr>
                                        <a:rPr lang="en-GB" sz="1800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1800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GB" sz="1800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𝑖𝑅</m:t>
                                      </m:r>
                                    </m:sub>
                                  </m:sSub>
                                </m:e>
                              </m:nary>
                              <m:r>
                                <a:rPr lang="en-GB" sz="18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=1</m:t>
                              </m:r>
                            </m:oMath>
                          </a14:m>
                          <a:r>
                            <a:rPr lang="en-GB" sz="18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,  </a:t>
                          </a:r>
                          <a14:m>
                            <m:oMath xmlns:m="http://schemas.openxmlformats.org/officeDocument/2006/math">
                              <m:nary>
                                <m:naryPr>
                                  <m:chr m:val="∑"/>
                                  <m:limLoc m:val="undOvr"/>
                                  <m:subHide m:val="on"/>
                                  <m:supHide m:val="on"/>
                                  <m:ctrlPr>
                                    <a:rPr lang="en-GB" sz="1800" i="1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b>
                                    <m:sSubPr>
                                      <m:ctrlPr>
                                        <a:rPr lang="en-GB" sz="1800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1800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GB" sz="1800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𝑖</m:t>
                                      </m:r>
                                      <m:r>
                                        <a:rPr lang="en-US" sz="1800" b="0" i="1" kern="1200" smtClean="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𝑊</m:t>
                                      </m:r>
                                    </m:sub>
                                  </m:sSub>
                                </m:e>
                              </m:nary>
                              <m:r>
                                <a:rPr lang="en-GB" sz="18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=1</m:t>
                              </m:r>
                            </m:oMath>
                          </a14:m>
                          <a:endParaRPr lang="en-GB" sz="18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50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118852750"/>
                      </a:ext>
                    </a:extLst>
                  </a:tr>
                  <a:tr h="634574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b="0" kern="120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H</a:t>
                          </a:r>
                          <a:r>
                            <a:rPr lang="en-GB" sz="1800" b="0" kern="1200" baseline="-2500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2</a:t>
                          </a:r>
                          <a:r>
                            <a:rPr lang="en-GB" sz="1800" b="0" kern="120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 recovery ratio:</a:t>
                          </a:r>
                          <a:r>
                            <a:rPr lang="en-GB" sz="1800" b="0" kern="1200" baseline="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GB" sz="1800" i="1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en-GB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𝜑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GB" sz="1800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1800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𝐻</m:t>
                                      </m:r>
                                    </m:e>
                                    <m:sub>
                                      <m:r>
                                        <a:rPr lang="en-GB" sz="1800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2</m:t>
                                      </m:r>
                                    </m:sub>
                                  </m:sSub>
                                </m:sub>
                              </m:sSub>
                              <m:r>
                                <a:rPr lang="en-GB" sz="18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GB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GB" sz="1800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1800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𝐹</m:t>
                                      </m:r>
                                    </m:e>
                                    <m:sub>
                                      <m:r>
                                        <a:rPr lang="en-GB" sz="1800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𝑅</m:t>
                                      </m:r>
                                    </m:sub>
                                  </m:sSub>
                                  <m:r>
                                    <a:rPr lang="en-GB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∙</m:t>
                                  </m:r>
                                  <m:sSub>
                                    <m:sSubPr>
                                      <m:ctrlPr>
                                        <a:rPr lang="en-GB" sz="1800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1800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GB" sz="1800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𝑅</m:t>
                                      </m:r>
                                      <m:r>
                                        <a:rPr lang="en-GB" sz="1800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en-GB" sz="1800" i="1" kern="1200">
                                              <a:solidFill>
                                                <a:schemeClr val="dk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sz="1800" i="1" kern="1200">
                                              <a:solidFill>
                                                <a:schemeClr val="dk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𝐻</m:t>
                                          </m:r>
                                        </m:e>
                                        <m:sub>
                                          <m:r>
                                            <a:rPr lang="en-GB" sz="1800" i="1" kern="1200">
                                              <a:solidFill>
                                                <a:schemeClr val="dk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GB" sz="1800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1800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𝐹</m:t>
                                      </m:r>
                                    </m:e>
                                    <m:sub>
                                      <m:r>
                                        <a:rPr lang="en-GB" sz="1800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𝐹</m:t>
                                      </m:r>
                                    </m:sub>
                                  </m:sSub>
                                  <m:r>
                                    <a:rPr lang="en-GB" sz="18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∙</m:t>
                                  </m:r>
                                  <m:sSub>
                                    <m:sSubPr>
                                      <m:ctrlPr>
                                        <a:rPr lang="en-GB" sz="1800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1800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GB" sz="1800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𝐹</m:t>
                                      </m:r>
                                      <m:r>
                                        <a:rPr lang="en-GB" sz="1800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en-GB" sz="1800" i="1" kern="1200">
                                              <a:solidFill>
                                                <a:schemeClr val="dk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sz="1800" i="1" kern="1200">
                                              <a:solidFill>
                                                <a:schemeClr val="dk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𝐻</m:t>
                                          </m:r>
                                        </m:e>
                                        <m:sub>
                                          <m:r>
                                            <a:rPr lang="en-GB" sz="1800" i="1" kern="1200">
                                              <a:solidFill>
                                                <a:schemeClr val="dk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sub>
                                  </m:sSub>
                                </m:den>
                              </m:f>
                            </m:oMath>
                          </a14:m>
                          <a:endParaRPr lang="en-GB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450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06485494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62887202"/>
                  </p:ext>
                </p:extLst>
              </p:nvPr>
            </p:nvGraphicFramePr>
            <p:xfrm>
              <a:off x="628650" y="1013776"/>
              <a:ext cx="8134350" cy="550804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423150">
                      <a:extLst>
                        <a:ext uri="{9D8B030D-6E8A-4147-A177-3AD203B41FA5}">
                          <a16:colId xmlns:a16="http://schemas.microsoft.com/office/drawing/2014/main" val="2977928649"/>
                        </a:ext>
                      </a:extLst>
                    </a:gridCol>
                    <a:gridCol w="711200">
                      <a:extLst>
                        <a:ext uri="{9D8B030D-6E8A-4147-A177-3AD203B41FA5}">
                          <a16:colId xmlns:a16="http://schemas.microsoft.com/office/drawing/2014/main" val="34834351"/>
                        </a:ext>
                      </a:extLst>
                    </a:gridCol>
                  </a:tblGrid>
                  <a:tr h="479265">
                    <a:tc>
                      <a:txBody>
                        <a:bodyPr/>
                        <a:lstStyle/>
                        <a:p>
                          <a:pPr marL="342900" indent="-342900">
                            <a:buFont typeface="Wingdings" panose="05000000000000000000" pitchFamily="2" charset="2"/>
                            <a:buChar char="§"/>
                          </a:pPr>
                          <a:r>
                            <a:rPr lang="en-GB" altLang="zh-CN" sz="2000" b="1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Objective</a:t>
                          </a:r>
                          <a:r>
                            <a:rPr lang="en-GB" altLang="zh-CN" sz="2000" b="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: </a:t>
                          </a:r>
                          <a:r>
                            <a:rPr lang="en-US" altLang="zh-CN" sz="2000" b="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max </a:t>
                          </a:r>
                          <a:r>
                            <a:rPr lang="en-GB" altLang="zh-CN" sz="2000" b="0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total annual profit (TAP)</a:t>
                          </a:r>
                          <a:endParaRPr lang="en-GB" sz="20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sz="2000" dirty="0">
                            <a:solidFill>
                              <a:srgbClr val="C0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818686392"/>
                      </a:ext>
                    </a:extLst>
                  </a:tr>
                  <a:tr h="62251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0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t="-77451" r="-9606" b="-7127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20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122516494"/>
                      </a:ext>
                    </a:extLst>
                  </a:tr>
                  <a:tr h="459073">
                    <a:tc>
                      <a:txBody>
                        <a:bodyPr/>
                        <a:lstStyle/>
                        <a:p>
                          <a:pPr marL="342900" lvl="2" indent="-342900">
                            <a:lnSpc>
                              <a:spcPct val="110000"/>
                            </a:lnSpc>
                            <a:spcBef>
                              <a:spcPts val="1000"/>
                            </a:spcBef>
                            <a:buFont typeface="Wingdings" panose="05000000000000000000" pitchFamily="2" charset="2"/>
                            <a:buChar char="§"/>
                          </a:pPr>
                          <a:r>
                            <a:rPr lang="en-GB" altLang="zh-CN" sz="2000" b="1" dirty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Constraints</a:t>
                          </a:r>
                          <a:endParaRPr lang="en-GB" altLang="zh-CN" sz="2000" b="1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253977507"/>
                      </a:ext>
                    </a:extLst>
                  </a:tr>
                  <a:tr h="60094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0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t="-258586" r="-9606" b="-5585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047597496"/>
                      </a:ext>
                    </a:extLst>
                  </a:tr>
                  <a:tr h="42628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0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t="-507143" r="-9606" b="-69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14773799"/>
                      </a:ext>
                    </a:extLst>
                  </a:tr>
                  <a:tr h="58026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0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t="-447368" r="-9606" b="-4084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22229260"/>
                      </a:ext>
                    </a:extLst>
                  </a:tr>
                  <a:tr h="42628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0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t="-742857" r="-9606" b="-45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477769269"/>
                      </a:ext>
                    </a:extLst>
                  </a:tr>
                  <a:tr h="42628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0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t="-842857" r="-9606" b="-35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175691508"/>
                      </a:ext>
                    </a:extLst>
                  </a:tr>
                  <a:tr h="42628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0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t="-942857" r="-9606" b="-25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826745684"/>
                      </a:ext>
                    </a:extLst>
                  </a:tr>
                  <a:tr h="42628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0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t="-1042857" r="-9606" b="-15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118852750"/>
                      </a:ext>
                    </a:extLst>
                  </a:tr>
                  <a:tr h="63457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0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t="-769231" r="-9606" b="-38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06485494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550515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451"/>
    </mc:Choice>
    <mc:Fallback xmlns="">
      <p:transition spd="slow" advTm="52451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8|25.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5|24|4.7|14|1.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5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.8|4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.8|4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.8|4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9.2|6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5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5|18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5|18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5|18.4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24492</TotalTime>
  <Words>1602</Words>
  <Application>Microsoft Office PowerPoint</Application>
  <PresentationFormat>On-screen Show (4:3)</PresentationFormat>
  <Paragraphs>432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23</vt:i4>
      </vt:variant>
    </vt:vector>
  </HeadingPairs>
  <TitlesOfParts>
    <vt:vector size="41" baseType="lpstr">
      <vt:lpstr>Aharoni</vt:lpstr>
      <vt:lpstr>等线</vt:lpstr>
      <vt:lpstr>等线 Light</vt:lpstr>
      <vt:lpstr>黑体</vt:lpstr>
      <vt:lpstr>SimSun</vt:lpstr>
      <vt:lpstr>SimSun</vt:lpstr>
      <vt:lpstr>Arial</vt:lpstr>
      <vt:lpstr>Arial</vt:lpstr>
      <vt:lpstr>Bahnschrift</vt:lpstr>
      <vt:lpstr>Calibri</vt:lpstr>
      <vt:lpstr>Calibri Light</vt:lpstr>
      <vt:lpstr>Cambria Math</vt:lpstr>
      <vt:lpstr>Times New Roman</vt:lpstr>
      <vt:lpstr>Verdana</vt:lpstr>
      <vt:lpstr>Wingdings</vt:lpstr>
      <vt:lpstr>Office Theme</vt:lpstr>
      <vt:lpstr>1_Office Theme</vt:lpstr>
      <vt:lpstr>2_Office Theme</vt:lpstr>
      <vt:lpstr>Total Site Hydrogen Integration and Waste Hydrogen Purification for Minimising Fresh Hydrogen Consumption</vt:lpstr>
      <vt:lpstr>1. Introduction</vt:lpstr>
      <vt:lpstr>Problems to be Solved</vt:lpstr>
      <vt:lpstr>Aim and Novelty</vt:lpstr>
      <vt:lpstr>2. Method</vt:lpstr>
      <vt:lpstr>Multiple-Resource Pinch Analysis of intra-Plant H2 Integration – Plants Alone</vt:lpstr>
      <vt:lpstr>Multiple-resource Pinch Analysis of Total Site H2 Integration-I</vt:lpstr>
      <vt:lpstr>Multiple-resource Pinch Analysis of Total Site H2 Integration-II</vt:lpstr>
      <vt:lpstr>Optimisation of Waste H2 Purification</vt:lpstr>
      <vt:lpstr>3. Case study</vt:lpstr>
      <vt:lpstr>Separation and Purification of Waste H2</vt:lpstr>
      <vt:lpstr>PowerPoint Presentation</vt:lpstr>
      <vt:lpstr>4. Results and Discussion</vt:lpstr>
      <vt:lpstr>Multi-Resource Total Site H2 Integration</vt:lpstr>
      <vt:lpstr>Multi-Resource Total Site H2 Integration</vt:lpstr>
      <vt:lpstr>Optimisation of Waste H2 Regeneration</vt:lpstr>
      <vt:lpstr>Process optimisation</vt:lpstr>
      <vt:lpstr>Results: Economic Benefits </vt:lpstr>
      <vt:lpstr>5. Conclusions</vt:lpstr>
      <vt:lpstr>Acknowledgment</vt:lpstr>
      <vt:lpstr>PowerPoint Presentation</vt:lpstr>
      <vt:lpstr>PowerPoint Presentation</vt:lpstr>
      <vt:lpstr>Thank you for your 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Sustainable Process Integration Laboratory (SPIL)</dc:title>
  <dc:creator>Reviewer</dc:creator>
  <cp:lastModifiedBy>gai</cp:lastModifiedBy>
  <cp:revision>3276</cp:revision>
  <cp:lastPrinted>2020-05-28T15:24:03Z</cp:lastPrinted>
  <dcterms:created xsi:type="dcterms:W3CDTF">2018-05-02T12:47:02Z</dcterms:created>
  <dcterms:modified xsi:type="dcterms:W3CDTF">2021-04-20T14:43:30Z</dcterms:modified>
</cp:coreProperties>
</file>