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notesMasterIdLst>
    <p:notesMasterId r:id="rId8"/>
  </p:notesMasterIdLst>
  <p:sldIdLst>
    <p:sldId id="259" r:id="rId2"/>
    <p:sldId id="257" r:id="rId3"/>
    <p:sldId id="256" r:id="rId4"/>
    <p:sldId id="262" r:id="rId5"/>
    <p:sldId id="260" r:id="rId6"/>
    <p:sldId id="261" r:id="rId7"/>
  </p:sldIdLst>
  <p:sldSz cx="10691813" cy="7559675"/>
  <p:notesSz cx="9926638" cy="6797675"/>
  <p:defaultTextStyle>
    <a:defPPr>
      <a:defRPr lang="en-US"/>
    </a:defPPr>
    <a:lvl1pPr marL="0" algn="l" defTabSz="1042855" rtl="0" eaLnBrk="1" latinLnBrk="0" hangingPunct="1">
      <a:defRPr sz="2048" kern="1200">
        <a:solidFill>
          <a:schemeClr val="tx1"/>
        </a:solidFill>
        <a:latin typeface="+mn-lt"/>
        <a:ea typeface="+mn-ea"/>
        <a:cs typeface="+mn-cs"/>
      </a:defRPr>
    </a:lvl1pPr>
    <a:lvl2pPr marL="521427" algn="l" defTabSz="1042855" rtl="0" eaLnBrk="1" latinLnBrk="0" hangingPunct="1">
      <a:defRPr sz="2048" kern="1200">
        <a:solidFill>
          <a:schemeClr val="tx1"/>
        </a:solidFill>
        <a:latin typeface="+mn-lt"/>
        <a:ea typeface="+mn-ea"/>
        <a:cs typeface="+mn-cs"/>
      </a:defRPr>
    </a:lvl2pPr>
    <a:lvl3pPr marL="1042855" algn="l" defTabSz="1042855" rtl="0" eaLnBrk="1" latinLnBrk="0" hangingPunct="1">
      <a:defRPr sz="2048" kern="1200">
        <a:solidFill>
          <a:schemeClr val="tx1"/>
        </a:solidFill>
        <a:latin typeface="+mn-lt"/>
        <a:ea typeface="+mn-ea"/>
        <a:cs typeface="+mn-cs"/>
      </a:defRPr>
    </a:lvl3pPr>
    <a:lvl4pPr marL="1564282" algn="l" defTabSz="1042855" rtl="0" eaLnBrk="1" latinLnBrk="0" hangingPunct="1">
      <a:defRPr sz="2048" kern="1200">
        <a:solidFill>
          <a:schemeClr val="tx1"/>
        </a:solidFill>
        <a:latin typeface="+mn-lt"/>
        <a:ea typeface="+mn-ea"/>
        <a:cs typeface="+mn-cs"/>
      </a:defRPr>
    </a:lvl4pPr>
    <a:lvl5pPr marL="2085709" algn="l" defTabSz="1042855" rtl="0" eaLnBrk="1" latinLnBrk="0" hangingPunct="1">
      <a:defRPr sz="2048" kern="1200">
        <a:solidFill>
          <a:schemeClr val="tx1"/>
        </a:solidFill>
        <a:latin typeface="+mn-lt"/>
        <a:ea typeface="+mn-ea"/>
        <a:cs typeface="+mn-cs"/>
      </a:defRPr>
    </a:lvl5pPr>
    <a:lvl6pPr marL="2607137" algn="l" defTabSz="1042855" rtl="0" eaLnBrk="1" latinLnBrk="0" hangingPunct="1">
      <a:defRPr sz="2048" kern="1200">
        <a:solidFill>
          <a:schemeClr val="tx1"/>
        </a:solidFill>
        <a:latin typeface="+mn-lt"/>
        <a:ea typeface="+mn-ea"/>
        <a:cs typeface="+mn-cs"/>
      </a:defRPr>
    </a:lvl6pPr>
    <a:lvl7pPr marL="3128564" algn="l" defTabSz="1042855" rtl="0" eaLnBrk="1" latinLnBrk="0" hangingPunct="1">
      <a:defRPr sz="2048" kern="1200">
        <a:solidFill>
          <a:schemeClr val="tx1"/>
        </a:solidFill>
        <a:latin typeface="+mn-lt"/>
        <a:ea typeface="+mn-ea"/>
        <a:cs typeface="+mn-cs"/>
      </a:defRPr>
    </a:lvl7pPr>
    <a:lvl8pPr marL="3649991" algn="l" defTabSz="1042855" rtl="0" eaLnBrk="1" latinLnBrk="0" hangingPunct="1">
      <a:defRPr sz="2048" kern="1200">
        <a:solidFill>
          <a:schemeClr val="tx1"/>
        </a:solidFill>
        <a:latin typeface="+mn-lt"/>
        <a:ea typeface="+mn-ea"/>
        <a:cs typeface="+mn-cs"/>
      </a:defRPr>
    </a:lvl8pPr>
    <a:lvl9pPr marL="4171419" algn="l" defTabSz="1042855" rtl="0" eaLnBrk="1" latinLnBrk="0" hangingPunct="1">
      <a:defRPr sz="2048"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userDrawn="1">
          <p15:clr>
            <a:srgbClr val="A4A3A4"/>
          </p15:clr>
        </p15:guide>
        <p15:guide id="2" pos="33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5263"/>
    <a:srgbClr val="006600"/>
    <a:srgbClr val="007400"/>
    <a:srgbClr val="00B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555" autoAdjust="0"/>
    <p:restoredTop sz="94660"/>
  </p:normalViewPr>
  <p:slideViewPr>
    <p:cSldViewPr>
      <p:cViewPr>
        <p:scale>
          <a:sx n="108" d="100"/>
          <a:sy n="108" d="100"/>
        </p:scale>
        <p:origin x="1760" y="368"/>
      </p:cViewPr>
      <p:guideLst>
        <p:guide orient="horz" pos="2381"/>
        <p:guide pos="3368"/>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125" cy="3413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622925" y="0"/>
            <a:ext cx="4302125" cy="341313"/>
          </a:xfrm>
          <a:prstGeom prst="rect">
            <a:avLst/>
          </a:prstGeom>
        </p:spPr>
        <p:txBody>
          <a:bodyPr vert="horz" lIns="91440" tIns="45720" rIns="91440" bIns="45720" rtlCol="0"/>
          <a:lstStyle>
            <a:lvl1pPr algn="r">
              <a:defRPr sz="1200"/>
            </a:lvl1pPr>
          </a:lstStyle>
          <a:p>
            <a:fld id="{637BA8F3-DEFE-479D-87E5-689858993CB3}" type="datetimeFigureOut">
              <a:rPr lang="en-US" smtClean="0"/>
              <a:t>4/23/21</a:t>
            </a:fld>
            <a:endParaRPr lang="en-US"/>
          </a:p>
        </p:txBody>
      </p:sp>
      <p:sp>
        <p:nvSpPr>
          <p:cNvPr id="4" name="Slide Image Placeholder 3"/>
          <p:cNvSpPr>
            <a:spLocks noGrp="1" noRot="1" noChangeAspect="1"/>
          </p:cNvSpPr>
          <p:nvPr>
            <p:ph type="sldImg" idx="2"/>
          </p:nvPr>
        </p:nvSpPr>
        <p:spPr>
          <a:xfrm>
            <a:off x="3341688" y="849313"/>
            <a:ext cx="3243262" cy="229393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92188" y="3271838"/>
            <a:ext cx="7942262" cy="26765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456363"/>
            <a:ext cx="4302125" cy="3413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622925" y="6456363"/>
            <a:ext cx="4302125" cy="341312"/>
          </a:xfrm>
          <a:prstGeom prst="rect">
            <a:avLst/>
          </a:prstGeom>
        </p:spPr>
        <p:txBody>
          <a:bodyPr vert="horz" lIns="91440" tIns="45720" rIns="91440" bIns="45720" rtlCol="0" anchor="b"/>
          <a:lstStyle>
            <a:lvl1pPr algn="r">
              <a:defRPr sz="1200"/>
            </a:lvl1pPr>
          </a:lstStyle>
          <a:p>
            <a:fld id="{CF83EA1C-1C3D-4CDE-884B-FEB5542DA07A}" type="slidenum">
              <a:rPr lang="en-US" smtClean="0"/>
              <a:t>‹#›</a:t>
            </a:fld>
            <a:endParaRPr lang="en-US"/>
          </a:p>
        </p:txBody>
      </p:sp>
    </p:spTree>
    <p:extLst>
      <p:ext uri="{BB962C8B-B14F-4D97-AF65-F5344CB8AC3E}">
        <p14:creationId xmlns:p14="http://schemas.microsoft.com/office/powerpoint/2010/main" val="13815953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b="0" dirty="0"/>
              <a:t>Уважаемые члены совета, вашему вниманию предлагается доклад по диссертационной работе «</a:t>
            </a:r>
            <a:r>
              <a:rPr lang="ru-RU" sz="1200" b="0" dirty="0">
                <a:solidFill>
                  <a:srgbClr val="445263"/>
                </a:solidFill>
                <a:latin typeface="+mn-lt"/>
              </a:rPr>
              <a:t>Анализ энергетической эффективности </a:t>
            </a:r>
            <a:br>
              <a:rPr lang="ru-RU" sz="1200" b="0" dirty="0">
                <a:solidFill>
                  <a:srgbClr val="445263"/>
                </a:solidFill>
                <a:latin typeface="+mn-lt"/>
              </a:rPr>
            </a:br>
            <a:r>
              <a:rPr lang="ru-RU" sz="1200" b="0" dirty="0">
                <a:solidFill>
                  <a:srgbClr val="445263"/>
                </a:solidFill>
                <a:latin typeface="+mn-lt"/>
              </a:rPr>
              <a:t>систем утилизации теплоты вытяжного воздуха активного типа». </a:t>
            </a:r>
          </a:p>
          <a:p>
            <a:r>
              <a:rPr lang="ru-RU" sz="1200" b="0" dirty="0">
                <a:solidFill>
                  <a:srgbClr val="445263"/>
                </a:solidFill>
                <a:latin typeface="+mn-lt"/>
              </a:rPr>
              <a:t>Научным руководителем данной работы является Сулин Александр Борисович.</a:t>
            </a:r>
            <a:endParaRPr lang="ru-RU" b="0" dirty="0"/>
          </a:p>
        </p:txBody>
      </p:sp>
      <p:sp>
        <p:nvSpPr>
          <p:cNvPr id="4" name="Номер слайда 3"/>
          <p:cNvSpPr>
            <a:spLocks noGrp="1"/>
          </p:cNvSpPr>
          <p:nvPr>
            <p:ph type="sldNum" sz="quarter" idx="5"/>
          </p:nvPr>
        </p:nvSpPr>
        <p:spPr/>
        <p:txBody>
          <a:bodyPr/>
          <a:lstStyle/>
          <a:p>
            <a:fld id="{55213B4E-E33D-4BDD-AC2B-A13C2BD68C02}" type="slidenum">
              <a:rPr lang="ru-RU" smtClean="0"/>
              <a:t>1</a:t>
            </a:fld>
            <a:endParaRPr lang="ru-RU"/>
          </a:p>
        </p:txBody>
      </p:sp>
    </p:spTree>
    <p:extLst>
      <p:ext uri="{BB962C8B-B14F-4D97-AF65-F5344CB8AC3E}">
        <p14:creationId xmlns:p14="http://schemas.microsoft.com/office/powerpoint/2010/main" val="30333778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en-US" dirty="0"/>
              <a:t>Click to edit Master title style</a:t>
            </a:r>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en-US" dirty="0"/>
              <a:t>Click to edit Master subtitle style</a:t>
            </a:r>
          </a:p>
        </p:txBody>
      </p:sp>
      <p:sp>
        <p:nvSpPr>
          <p:cNvPr id="4" name="Date Placeholder 3"/>
          <p:cNvSpPr>
            <a:spLocks noGrp="1"/>
          </p:cNvSpPr>
          <p:nvPr>
            <p:ph type="dt" sz="half" idx="10"/>
          </p:nvPr>
        </p:nvSpPr>
        <p:spPr/>
        <p:txBody>
          <a:bodyPr/>
          <a:lstStyle/>
          <a:p>
            <a:fld id="{DB3353A7-ABED-46BD-8CC1-C79F734C9844}" type="datetime1">
              <a:rPr lang="en-MY" smtClean="0"/>
              <a:t>23/04/2021</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2C159FAB-A82C-4298-BDC6-19C4DC98793D}" type="slidenum">
              <a:rPr lang="en-MY" smtClean="0"/>
              <a:t>‹#›</a:t>
            </a:fld>
            <a:endParaRPr lang="en-MY"/>
          </a:p>
        </p:txBody>
      </p:sp>
    </p:spTree>
    <p:extLst>
      <p:ext uri="{BB962C8B-B14F-4D97-AF65-F5344CB8AC3E}">
        <p14:creationId xmlns:p14="http://schemas.microsoft.com/office/powerpoint/2010/main" val="27190833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5F0DD-D8C4-4CAB-9DC5-83BDB70C0AE3}" type="datetime1">
              <a:rPr lang="en-MY" smtClean="0"/>
              <a:t>23/04/2021</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2C159FAB-A82C-4298-BDC6-19C4DC98793D}" type="slidenum">
              <a:rPr lang="en-MY" smtClean="0"/>
              <a:t>‹#›</a:t>
            </a:fld>
            <a:endParaRPr lang="en-MY"/>
          </a:p>
        </p:txBody>
      </p:sp>
    </p:spTree>
    <p:extLst>
      <p:ext uri="{BB962C8B-B14F-4D97-AF65-F5344CB8AC3E}">
        <p14:creationId xmlns:p14="http://schemas.microsoft.com/office/powerpoint/2010/main" val="2025725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52C47D-7E65-4472-9D84-F0335846EB9D}" type="datetime1">
              <a:rPr lang="en-MY" smtClean="0"/>
              <a:t>23/04/2021</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2C159FAB-A82C-4298-BDC6-19C4DC98793D}" type="slidenum">
              <a:rPr lang="en-MY" smtClean="0"/>
              <a:t>‹#›</a:t>
            </a:fld>
            <a:endParaRPr lang="en-MY"/>
          </a:p>
        </p:txBody>
      </p:sp>
    </p:spTree>
    <p:extLst>
      <p:ext uri="{BB962C8B-B14F-4D97-AF65-F5344CB8AC3E}">
        <p14:creationId xmlns:p14="http://schemas.microsoft.com/office/powerpoint/2010/main" val="1725840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D949EF-E3F4-42C9-93AA-246BC3DE9F16}" type="datetime1">
              <a:rPr lang="en-MY" smtClean="0"/>
              <a:t>23/04/2021</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2C159FAB-A82C-4298-BDC6-19C4DC98793D}" type="slidenum">
              <a:rPr lang="en-MY" smtClean="0"/>
              <a:t>‹#›</a:t>
            </a:fld>
            <a:endParaRPr lang="en-MY"/>
          </a:p>
        </p:txBody>
      </p:sp>
    </p:spTree>
    <p:extLst>
      <p:ext uri="{BB962C8B-B14F-4D97-AF65-F5344CB8AC3E}">
        <p14:creationId xmlns:p14="http://schemas.microsoft.com/office/powerpoint/2010/main" val="3131796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en-US"/>
              <a:t>Click to edit Master title style</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3FE922-D8C6-45D8-BB7E-8F67DEBC6A63}" type="datetime1">
              <a:rPr lang="en-MY" smtClean="0"/>
              <a:t>23/04/2021</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2C159FAB-A82C-4298-BDC6-19C4DC98793D}" type="slidenum">
              <a:rPr lang="en-MY" smtClean="0"/>
              <a:t>‹#›</a:t>
            </a:fld>
            <a:endParaRPr lang="en-MY"/>
          </a:p>
        </p:txBody>
      </p:sp>
    </p:spTree>
    <p:extLst>
      <p:ext uri="{BB962C8B-B14F-4D97-AF65-F5344CB8AC3E}">
        <p14:creationId xmlns:p14="http://schemas.microsoft.com/office/powerpoint/2010/main" val="213941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8EF191-B4A3-41E2-B0E8-116B384E132F}" type="datetime1">
              <a:rPr lang="en-MY" smtClean="0"/>
              <a:t>23/04/2021</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2C159FAB-A82C-4298-BDC6-19C4DC98793D}" type="slidenum">
              <a:rPr lang="en-MY" smtClean="0"/>
              <a:t>‹#›</a:t>
            </a:fld>
            <a:endParaRPr lang="en-MY"/>
          </a:p>
        </p:txBody>
      </p:sp>
    </p:spTree>
    <p:extLst>
      <p:ext uri="{BB962C8B-B14F-4D97-AF65-F5344CB8AC3E}">
        <p14:creationId xmlns:p14="http://schemas.microsoft.com/office/powerpoint/2010/main" val="2689259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US"/>
              <a:t>Edit Master text styles</a:t>
            </a:r>
          </a:p>
        </p:txBody>
      </p:sp>
      <p:sp>
        <p:nvSpPr>
          <p:cNvPr id="4" name="Content Placeholder 3"/>
          <p:cNvSpPr>
            <a:spLocks noGrp="1"/>
          </p:cNvSpPr>
          <p:nvPr>
            <p:ph sz="half" idx="2"/>
          </p:nvPr>
        </p:nvSpPr>
        <p:spPr>
          <a:xfrm>
            <a:off x="736456" y="2761381"/>
            <a:ext cx="4523137" cy="40615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US"/>
              <a:t>Edit Master text styles</a:t>
            </a:r>
          </a:p>
        </p:txBody>
      </p:sp>
      <p:sp>
        <p:nvSpPr>
          <p:cNvPr id="6" name="Content Placeholder 5"/>
          <p:cNvSpPr>
            <a:spLocks noGrp="1"/>
          </p:cNvSpPr>
          <p:nvPr>
            <p:ph sz="quarter" idx="4"/>
          </p:nvPr>
        </p:nvSpPr>
        <p:spPr>
          <a:xfrm>
            <a:off x="5412731" y="2761381"/>
            <a:ext cx="4545413" cy="40615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9DC51FA-440B-480F-B20D-7DB6AAE2EE16}" type="datetime1">
              <a:rPr lang="en-MY" smtClean="0"/>
              <a:t>23/04/2021</a:t>
            </a:fld>
            <a:endParaRPr lang="en-MY"/>
          </a:p>
        </p:txBody>
      </p:sp>
      <p:sp>
        <p:nvSpPr>
          <p:cNvPr id="8" name="Footer Placeholder 7"/>
          <p:cNvSpPr>
            <a:spLocks noGrp="1"/>
          </p:cNvSpPr>
          <p:nvPr>
            <p:ph type="ftr" sz="quarter" idx="11"/>
          </p:nvPr>
        </p:nvSpPr>
        <p:spPr/>
        <p:txBody>
          <a:bodyPr/>
          <a:lstStyle/>
          <a:p>
            <a:endParaRPr lang="en-MY"/>
          </a:p>
        </p:txBody>
      </p:sp>
      <p:sp>
        <p:nvSpPr>
          <p:cNvPr id="9" name="Slide Number Placeholder 8"/>
          <p:cNvSpPr>
            <a:spLocks noGrp="1"/>
          </p:cNvSpPr>
          <p:nvPr>
            <p:ph type="sldNum" sz="quarter" idx="12"/>
          </p:nvPr>
        </p:nvSpPr>
        <p:spPr/>
        <p:txBody>
          <a:bodyPr/>
          <a:lstStyle/>
          <a:p>
            <a:fld id="{2C159FAB-A82C-4298-BDC6-19C4DC98793D}" type="slidenum">
              <a:rPr lang="en-MY" smtClean="0"/>
              <a:t>‹#›</a:t>
            </a:fld>
            <a:endParaRPr lang="en-MY"/>
          </a:p>
        </p:txBody>
      </p:sp>
    </p:spTree>
    <p:extLst>
      <p:ext uri="{BB962C8B-B14F-4D97-AF65-F5344CB8AC3E}">
        <p14:creationId xmlns:p14="http://schemas.microsoft.com/office/powerpoint/2010/main" val="2388875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A6CB136-ADC5-4EE3-BF5F-0D692EFE0DBF}" type="datetime1">
              <a:rPr lang="en-MY" smtClean="0"/>
              <a:t>23/04/2021</a:t>
            </a:fld>
            <a:endParaRPr lang="en-MY"/>
          </a:p>
        </p:txBody>
      </p:sp>
      <p:sp>
        <p:nvSpPr>
          <p:cNvPr id="4" name="Footer Placeholder 3"/>
          <p:cNvSpPr>
            <a:spLocks noGrp="1"/>
          </p:cNvSpPr>
          <p:nvPr>
            <p:ph type="ftr" sz="quarter" idx="11"/>
          </p:nvPr>
        </p:nvSpPr>
        <p:spPr/>
        <p:txBody>
          <a:bodyPr/>
          <a:lstStyle/>
          <a:p>
            <a:endParaRPr lang="en-MY"/>
          </a:p>
        </p:txBody>
      </p:sp>
      <p:sp>
        <p:nvSpPr>
          <p:cNvPr id="5" name="Slide Number Placeholder 4"/>
          <p:cNvSpPr>
            <a:spLocks noGrp="1"/>
          </p:cNvSpPr>
          <p:nvPr>
            <p:ph type="sldNum" sz="quarter" idx="12"/>
          </p:nvPr>
        </p:nvSpPr>
        <p:spPr/>
        <p:txBody>
          <a:bodyPr/>
          <a:lstStyle/>
          <a:p>
            <a:fld id="{2C159FAB-A82C-4298-BDC6-19C4DC98793D}" type="slidenum">
              <a:rPr lang="en-MY" smtClean="0"/>
              <a:t>‹#›</a:t>
            </a:fld>
            <a:endParaRPr lang="en-MY"/>
          </a:p>
        </p:txBody>
      </p:sp>
    </p:spTree>
    <p:extLst>
      <p:ext uri="{BB962C8B-B14F-4D97-AF65-F5344CB8AC3E}">
        <p14:creationId xmlns:p14="http://schemas.microsoft.com/office/powerpoint/2010/main" val="1883236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277440-5A31-4C3C-899A-E8423BB711AA}" type="datetime1">
              <a:rPr lang="en-MY" smtClean="0"/>
              <a:t>23/04/2021</a:t>
            </a:fld>
            <a:endParaRPr lang="en-MY"/>
          </a:p>
        </p:txBody>
      </p:sp>
      <p:sp>
        <p:nvSpPr>
          <p:cNvPr id="3" name="Footer Placeholder 2"/>
          <p:cNvSpPr>
            <a:spLocks noGrp="1"/>
          </p:cNvSpPr>
          <p:nvPr>
            <p:ph type="ftr" sz="quarter" idx="11"/>
          </p:nvPr>
        </p:nvSpPr>
        <p:spPr/>
        <p:txBody>
          <a:bodyPr/>
          <a:lstStyle/>
          <a:p>
            <a:endParaRPr lang="en-MY"/>
          </a:p>
        </p:txBody>
      </p:sp>
      <p:sp>
        <p:nvSpPr>
          <p:cNvPr id="4" name="Slide Number Placeholder 3"/>
          <p:cNvSpPr>
            <a:spLocks noGrp="1"/>
          </p:cNvSpPr>
          <p:nvPr>
            <p:ph type="sldNum" sz="quarter" idx="12"/>
          </p:nvPr>
        </p:nvSpPr>
        <p:spPr/>
        <p:txBody>
          <a:bodyPr/>
          <a:lstStyle/>
          <a:p>
            <a:fld id="{2C159FAB-A82C-4298-BDC6-19C4DC98793D}" type="slidenum">
              <a:rPr lang="en-MY" smtClean="0"/>
              <a:t>‹#›</a:t>
            </a:fld>
            <a:endParaRPr lang="en-MY"/>
          </a:p>
        </p:txBody>
      </p:sp>
    </p:spTree>
    <p:extLst>
      <p:ext uri="{BB962C8B-B14F-4D97-AF65-F5344CB8AC3E}">
        <p14:creationId xmlns:p14="http://schemas.microsoft.com/office/powerpoint/2010/main" val="4278450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US"/>
              <a:t>Click to edit Master title style</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US"/>
              <a:t>Edit Master text styles</a:t>
            </a:r>
          </a:p>
        </p:txBody>
      </p:sp>
      <p:sp>
        <p:nvSpPr>
          <p:cNvPr id="5" name="Date Placeholder 4"/>
          <p:cNvSpPr>
            <a:spLocks noGrp="1"/>
          </p:cNvSpPr>
          <p:nvPr>
            <p:ph type="dt" sz="half" idx="10"/>
          </p:nvPr>
        </p:nvSpPr>
        <p:spPr/>
        <p:txBody>
          <a:bodyPr/>
          <a:lstStyle/>
          <a:p>
            <a:fld id="{5FAA696E-44EF-4999-80B0-B236F9E0106F}" type="datetime1">
              <a:rPr lang="en-MY" smtClean="0"/>
              <a:t>23/04/2021</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2C159FAB-A82C-4298-BDC6-19C4DC98793D}" type="slidenum">
              <a:rPr lang="en-MY" smtClean="0"/>
              <a:t>‹#›</a:t>
            </a:fld>
            <a:endParaRPr lang="en-MY"/>
          </a:p>
        </p:txBody>
      </p:sp>
    </p:spTree>
    <p:extLst>
      <p:ext uri="{BB962C8B-B14F-4D97-AF65-F5344CB8AC3E}">
        <p14:creationId xmlns:p14="http://schemas.microsoft.com/office/powerpoint/2010/main" val="3979123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en-US"/>
              <a:t>Click icon to add picture</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US"/>
              <a:t>Edit Master text styles</a:t>
            </a:r>
          </a:p>
        </p:txBody>
      </p:sp>
      <p:sp>
        <p:nvSpPr>
          <p:cNvPr id="5" name="Date Placeholder 4"/>
          <p:cNvSpPr>
            <a:spLocks noGrp="1"/>
          </p:cNvSpPr>
          <p:nvPr>
            <p:ph type="dt" sz="half" idx="10"/>
          </p:nvPr>
        </p:nvSpPr>
        <p:spPr/>
        <p:txBody>
          <a:bodyPr/>
          <a:lstStyle/>
          <a:p>
            <a:fld id="{7ACDE68E-5753-4D49-B5FF-DD27F270221D}" type="datetime1">
              <a:rPr lang="en-MY" smtClean="0"/>
              <a:t>23/04/2021</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2C159FAB-A82C-4298-BDC6-19C4DC98793D}" type="slidenum">
              <a:rPr lang="en-MY" smtClean="0"/>
              <a:t>‹#›</a:t>
            </a:fld>
            <a:endParaRPr lang="en-MY"/>
          </a:p>
        </p:txBody>
      </p:sp>
    </p:spTree>
    <p:extLst>
      <p:ext uri="{BB962C8B-B14F-4D97-AF65-F5344CB8AC3E}">
        <p14:creationId xmlns:p14="http://schemas.microsoft.com/office/powerpoint/2010/main" val="878384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7752" y="251445"/>
            <a:ext cx="10081120" cy="713057"/>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307752" y="1187549"/>
            <a:ext cx="10081120" cy="562140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7752" y="7049762"/>
            <a:ext cx="1008112" cy="402483"/>
          </a:xfrm>
          <a:prstGeom prst="rect">
            <a:avLst/>
          </a:prstGeom>
        </p:spPr>
        <p:txBody>
          <a:bodyPr vert="horz" lIns="91440" tIns="45720" rIns="91440" bIns="45720" rtlCol="0" anchor="ctr"/>
          <a:lstStyle>
            <a:lvl1pPr algn="l">
              <a:defRPr sz="1323">
                <a:solidFill>
                  <a:schemeClr val="tx1">
                    <a:tint val="75000"/>
                  </a:schemeClr>
                </a:solidFill>
                <a:latin typeface="Arial" panose="020B0604020202020204" pitchFamily="34" charset="0"/>
                <a:cs typeface="Arial" panose="020B0604020202020204" pitchFamily="34" charset="0"/>
              </a:defRPr>
            </a:lvl1pPr>
          </a:lstStyle>
          <a:p>
            <a:fld id="{3EE077C8-8B01-40F8-836F-1732FF324240}" type="datetime1">
              <a:rPr lang="en-MY" smtClean="0"/>
              <a:t>23/04/2021</a:t>
            </a:fld>
            <a:endParaRPr lang="en-MY"/>
          </a:p>
        </p:txBody>
      </p:sp>
      <p:sp>
        <p:nvSpPr>
          <p:cNvPr id="5" name="Footer Placeholder 4"/>
          <p:cNvSpPr>
            <a:spLocks noGrp="1"/>
          </p:cNvSpPr>
          <p:nvPr>
            <p:ph type="ftr" sz="quarter" idx="3"/>
          </p:nvPr>
        </p:nvSpPr>
        <p:spPr>
          <a:xfrm>
            <a:off x="1459880" y="7049762"/>
            <a:ext cx="8064895" cy="402483"/>
          </a:xfrm>
          <a:prstGeom prst="rect">
            <a:avLst/>
          </a:prstGeom>
        </p:spPr>
        <p:txBody>
          <a:bodyPr vert="horz" lIns="91440" tIns="45720" rIns="91440" bIns="45720" rtlCol="0" anchor="ctr"/>
          <a:lstStyle>
            <a:lvl1pPr algn="ctr">
              <a:defRPr sz="1323">
                <a:solidFill>
                  <a:schemeClr val="tx1">
                    <a:tint val="75000"/>
                  </a:schemeClr>
                </a:solidFill>
                <a:latin typeface="Arial" panose="020B0604020202020204" pitchFamily="34" charset="0"/>
                <a:cs typeface="Arial" panose="020B0604020202020204" pitchFamily="34" charset="0"/>
              </a:defRPr>
            </a:lvl1pPr>
          </a:lstStyle>
          <a:p>
            <a:endParaRPr lang="en-MY" dirty="0"/>
          </a:p>
        </p:txBody>
      </p:sp>
      <p:sp>
        <p:nvSpPr>
          <p:cNvPr id="6" name="Slide Number Placeholder 5"/>
          <p:cNvSpPr>
            <a:spLocks noGrp="1"/>
          </p:cNvSpPr>
          <p:nvPr>
            <p:ph type="sldNum" sz="quarter" idx="4"/>
          </p:nvPr>
        </p:nvSpPr>
        <p:spPr>
          <a:xfrm>
            <a:off x="9666386" y="7049762"/>
            <a:ext cx="720080" cy="402483"/>
          </a:xfrm>
          <a:prstGeom prst="rect">
            <a:avLst/>
          </a:prstGeom>
        </p:spPr>
        <p:txBody>
          <a:bodyPr vert="horz" lIns="91440" tIns="45720" rIns="91440" bIns="45720" rtlCol="0" anchor="ctr"/>
          <a:lstStyle>
            <a:lvl1pPr algn="r">
              <a:defRPr sz="1323">
                <a:solidFill>
                  <a:schemeClr val="tx1">
                    <a:tint val="75000"/>
                  </a:schemeClr>
                </a:solidFill>
                <a:latin typeface="Arial" panose="020B0604020202020204" pitchFamily="34" charset="0"/>
                <a:cs typeface="Arial" panose="020B0604020202020204" pitchFamily="34" charset="0"/>
              </a:defRPr>
            </a:lvl1pPr>
          </a:lstStyle>
          <a:p>
            <a:fld id="{2C159FAB-A82C-4298-BDC6-19C4DC98793D}" type="slidenum">
              <a:rPr lang="en-MY" smtClean="0"/>
              <a:pPr/>
              <a:t>‹#›</a:t>
            </a:fld>
            <a:endParaRPr lang="en-MY"/>
          </a:p>
        </p:txBody>
      </p:sp>
    </p:spTree>
    <p:extLst>
      <p:ext uri="{BB962C8B-B14F-4D97-AF65-F5344CB8AC3E}">
        <p14:creationId xmlns:p14="http://schemas.microsoft.com/office/powerpoint/2010/main" val="380297107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1007943" rtl="0" eaLnBrk="1" latinLnBrk="0" hangingPunct="1">
        <a:lnSpc>
          <a:spcPct val="90000"/>
        </a:lnSpc>
        <a:spcBef>
          <a:spcPct val="0"/>
        </a:spcBef>
        <a:buNone/>
        <a:defRPr sz="4850" kern="1200">
          <a:solidFill>
            <a:schemeClr val="tx1"/>
          </a:solidFill>
          <a:latin typeface="Arial" panose="020B0604020202020204" pitchFamily="34" charset="0"/>
          <a:ea typeface="+mj-ea"/>
          <a:cs typeface="Arial" panose="020B0604020202020204" pitchFamily="34" charset="0"/>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Arial" panose="020B0604020202020204" pitchFamily="34" charset="0"/>
          <a:ea typeface="+mn-ea"/>
          <a:cs typeface="Arial" panose="020B0604020202020204" pitchFamily="34" charset="0"/>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Arial" panose="020B0604020202020204" pitchFamily="34" charset="0"/>
          <a:ea typeface="+mn-ea"/>
          <a:cs typeface="Arial" panose="020B0604020202020204" pitchFamily="34" charset="0"/>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Arial" panose="020B0604020202020204" pitchFamily="34" charset="0"/>
          <a:ea typeface="+mn-ea"/>
          <a:cs typeface="Arial" panose="020B0604020202020204" pitchFamily="34" charset="0"/>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Arial" panose="020B0604020202020204" pitchFamily="34" charset="0"/>
          <a:ea typeface="+mn-ea"/>
          <a:cs typeface="Arial" panose="020B0604020202020204" pitchFamily="34" charset="0"/>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Arial" panose="020B0604020202020204" pitchFamily="34" charset="0"/>
          <a:ea typeface="+mn-ea"/>
          <a:cs typeface="Arial" panose="020B0604020202020204" pitchFamily="34" charset="0"/>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mailto:vasavoskula@itmo.ru" TargetMode="Externa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B630FA6-58B7-4C27-9471-4E19A65CF45A}"/>
              </a:ext>
            </a:extLst>
          </p:cNvPr>
          <p:cNvSpPr>
            <a:spLocks noGrp="1"/>
          </p:cNvSpPr>
          <p:nvPr>
            <p:ph type="ctrTitle"/>
          </p:nvPr>
        </p:nvSpPr>
        <p:spPr>
          <a:xfrm>
            <a:off x="0" y="2403098"/>
            <a:ext cx="10691813" cy="1145588"/>
          </a:xfrm>
        </p:spPr>
        <p:txBody>
          <a:bodyPr>
            <a:normAutofit/>
          </a:bodyPr>
          <a:lstStyle/>
          <a:p>
            <a:r>
              <a:rPr lang="en" sz="3500" b="1" dirty="0">
                <a:solidFill>
                  <a:srgbClr val="445263"/>
                </a:solidFill>
                <a:latin typeface="Calibri" panose="020F0502020204030204" pitchFamily="34" charset="0"/>
                <a:cs typeface="Calibri" panose="020F0502020204030204" pitchFamily="34" charset="0"/>
              </a:rPr>
              <a:t>Industrial symbiosis for solving problem </a:t>
            </a:r>
            <a:br>
              <a:rPr lang="en" sz="3500" b="1" dirty="0">
                <a:solidFill>
                  <a:srgbClr val="445263"/>
                </a:solidFill>
                <a:latin typeface="Calibri" panose="020F0502020204030204" pitchFamily="34" charset="0"/>
                <a:cs typeface="Calibri" panose="020F0502020204030204" pitchFamily="34" charset="0"/>
              </a:rPr>
            </a:br>
            <a:r>
              <a:rPr lang="en" sz="3500" b="1" dirty="0">
                <a:solidFill>
                  <a:srgbClr val="445263"/>
                </a:solidFill>
                <a:latin typeface="Calibri" panose="020F0502020204030204" pitchFamily="34" charset="0"/>
                <a:cs typeface="Calibri" panose="020F0502020204030204" pitchFamily="34" charset="0"/>
              </a:rPr>
              <a:t>of organic waste generation in retail</a:t>
            </a:r>
            <a:endParaRPr lang="ru-RU" sz="3500" b="1" dirty="0">
              <a:solidFill>
                <a:srgbClr val="445263"/>
              </a:solidFill>
              <a:latin typeface="Calibri" panose="020F0502020204030204" pitchFamily="34" charset="0"/>
              <a:cs typeface="Calibri" panose="020F0502020204030204" pitchFamily="34" charset="0"/>
            </a:endParaRPr>
          </a:p>
        </p:txBody>
      </p:sp>
      <p:sp>
        <p:nvSpPr>
          <p:cNvPr id="3" name="Подзаголовок 2">
            <a:extLst>
              <a:ext uri="{FF2B5EF4-FFF2-40B4-BE49-F238E27FC236}">
                <a16:creationId xmlns:a16="http://schemas.microsoft.com/office/drawing/2014/main" id="{DB1A0851-C81E-48BC-A2D3-AF4E7E140018}"/>
              </a:ext>
            </a:extLst>
          </p:cNvPr>
          <p:cNvSpPr>
            <a:spLocks noGrp="1"/>
          </p:cNvSpPr>
          <p:nvPr>
            <p:ph type="subTitle" idx="1"/>
          </p:nvPr>
        </p:nvSpPr>
        <p:spPr>
          <a:xfrm>
            <a:off x="244876" y="4911841"/>
            <a:ext cx="9709542" cy="789182"/>
          </a:xfrm>
        </p:spPr>
        <p:txBody>
          <a:bodyPr>
            <a:normAutofit/>
          </a:bodyPr>
          <a:lstStyle/>
          <a:p>
            <a:pPr algn="l"/>
            <a:r>
              <a:rPr lang="en-US" sz="2000" b="1" dirty="0">
                <a:solidFill>
                  <a:srgbClr val="445263"/>
                </a:solidFill>
              </a:rPr>
              <a:t>Authors</a:t>
            </a:r>
            <a:r>
              <a:rPr lang="ru-RU" sz="2000" b="1" dirty="0">
                <a:solidFill>
                  <a:srgbClr val="445263"/>
                </a:solidFill>
              </a:rPr>
              <a:t>:</a:t>
            </a:r>
            <a:r>
              <a:rPr lang="en-GB" sz="2000" b="1" dirty="0">
                <a:solidFill>
                  <a:srgbClr val="445263"/>
                </a:solidFill>
              </a:rPr>
              <a:t> </a:t>
            </a:r>
            <a:r>
              <a:rPr lang="fi" sz="2000" b="1" dirty="0">
                <a:solidFill>
                  <a:srgbClr val="445263"/>
                </a:solidFill>
              </a:rPr>
              <a:t>V. Savoskula, A. Novikova, A. Yeremenko, S. Antipova, O. Sergienko</a:t>
            </a:r>
            <a:r>
              <a:rPr lang="ru-RU" sz="2000" b="1" dirty="0">
                <a:solidFill>
                  <a:srgbClr val="445263"/>
                </a:solidFill>
              </a:rPr>
              <a:t> </a:t>
            </a:r>
          </a:p>
        </p:txBody>
      </p:sp>
      <p:sp>
        <p:nvSpPr>
          <p:cNvPr id="9" name="Subtitle 5">
            <a:extLst>
              <a:ext uri="{FF2B5EF4-FFF2-40B4-BE49-F238E27FC236}">
                <a16:creationId xmlns:a16="http://schemas.microsoft.com/office/drawing/2014/main" id="{2108EE42-05A9-4BC9-BEB4-019CCB5E506D}"/>
              </a:ext>
            </a:extLst>
          </p:cNvPr>
          <p:cNvSpPr txBox="1">
            <a:spLocks/>
          </p:cNvSpPr>
          <p:nvPr/>
        </p:nvSpPr>
        <p:spPr>
          <a:xfrm>
            <a:off x="2539304" y="7092205"/>
            <a:ext cx="5613202" cy="267294"/>
          </a:xfrm>
          <a:prstGeom prst="rect">
            <a:avLst/>
          </a:prstGeom>
        </p:spPr>
        <p:txBody>
          <a:bodyPr vert="horz" lIns="80189" tIns="40094" rIns="80189" bIns="40094"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105" dirty="0">
                <a:solidFill>
                  <a:srgbClr val="445263"/>
                </a:solidFill>
              </a:rPr>
              <a:t>Saint-Petersburg,</a:t>
            </a:r>
            <a:r>
              <a:rPr lang="ru-RU" sz="2105" dirty="0">
                <a:solidFill>
                  <a:srgbClr val="445263"/>
                </a:solidFill>
              </a:rPr>
              <a:t> </a:t>
            </a:r>
            <a:r>
              <a:rPr lang="en-US" sz="2105" dirty="0">
                <a:solidFill>
                  <a:srgbClr val="445263"/>
                </a:solidFill>
              </a:rPr>
              <a:t> April 19-24, </a:t>
            </a:r>
            <a:r>
              <a:rPr lang="ru-RU" sz="2105" dirty="0">
                <a:solidFill>
                  <a:srgbClr val="445263"/>
                </a:solidFill>
              </a:rPr>
              <a:t>2021</a:t>
            </a:r>
            <a:endParaRPr lang="en-US" sz="2105" dirty="0">
              <a:solidFill>
                <a:srgbClr val="445263"/>
              </a:solidFill>
            </a:endParaRPr>
          </a:p>
        </p:txBody>
      </p:sp>
      <p:sp>
        <p:nvSpPr>
          <p:cNvPr id="5" name="Rectangle 3">
            <a:extLst>
              <a:ext uri="{FF2B5EF4-FFF2-40B4-BE49-F238E27FC236}">
                <a16:creationId xmlns:a16="http://schemas.microsoft.com/office/drawing/2014/main" id="{4A6EAAAD-6B90-49CC-A33C-F16BD216A464}"/>
              </a:ext>
            </a:extLst>
          </p:cNvPr>
          <p:cNvSpPr>
            <a:spLocks noChangeArrowheads="1"/>
          </p:cNvSpPr>
          <p:nvPr/>
        </p:nvSpPr>
        <p:spPr bwMode="auto">
          <a:xfrm>
            <a:off x="1312718" y="491766"/>
            <a:ext cx="8066374"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ru-RU" sz="2200" i="0" u="none" strike="noStrike" cap="none" normalizeH="0" baseline="0" dirty="0">
                <a:ln>
                  <a:noFill/>
                </a:ln>
                <a:solidFill>
                  <a:schemeClr val="accent1">
                    <a:lumMod val="75000"/>
                  </a:schemeClr>
                </a:solidFill>
                <a:effectLst/>
                <a:ea typeface="Calibri" panose="020F0502020204030204" pitchFamily="34" charset="0"/>
                <a:cs typeface="Times New Roman" panose="02020603050405020304" pitchFamily="18" charset="0"/>
              </a:rPr>
              <a:t>III International Scientific Conference  “</a:t>
            </a:r>
            <a:r>
              <a:rPr kumimoji="0" lang="en-US" altLang="ru-RU" sz="2200" b="1" i="0" u="none" strike="noStrike" cap="none" normalizeH="0" baseline="0" dirty="0">
                <a:ln>
                  <a:noFill/>
                </a:ln>
                <a:solidFill>
                  <a:schemeClr val="accent1">
                    <a:lumMod val="75000"/>
                  </a:schemeClr>
                </a:solidFill>
                <a:effectLst/>
                <a:ea typeface="Calibri" panose="020F0502020204030204" pitchFamily="34" charset="0"/>
                <a:cs typeface="Times New Roman" panose="02020603050405020304" pitchFamily="18" charset="0"/>
              </a:rPr>
              <a:t>Sustainable and efficient use </a:t>
            </a:r>
            <a:br>
              <a:rPr kumimoji="0" lang="en-US" altLang="ru-RU" sz="2200" b="1" i="0" u="none" strike="noStrike" cap="none" normalizeH="0" baseline="0" dirty="0">
                <a:ln>
                  <a:noFill/>
                </a:ln>
                <a:solidFill>
                  <a:schemeClr val="accent1">
                    <a:lumMod val="75000"/>
                  </a:schemeClr>
                </a:solidFill>
                <a:effectLst/>
                <a:ea typeface="Calibri" panose="020F0502020204030204" pitchFamily="34" charset="0"/>
                <a:cs typeface="Times New Roman" panose="02020603050405020304" pitchFamily="18" charset="0"/>
              </a:rPr>
            </a:br>
            <a:r>
              <a:rPr kumimoji="0" lang="en-US" altLang="ru-RU" sz="2200" b="1" i="0" u="none" strike="noStrike" cap="none" normalizeH="0" baseline="0" dirty="0">
                <a:ln>
                  <a:noFill/>
                </a:ln>
                <a:solidFill>
                  <a:schemeClr val="accent1">
                    <a:lumMod val="75000"/>
                  </a:schemeClr>
                </a:solidFill>
                <a:effectLst/>
                <a:ea typeface="Calibri" panose="020F0502020204030204" pitchFamily="34" charset="0"/>
                <a:cs typeface="Times New Roman" panose="02020603050405020304" pitchFamily="18" charset="0"/>
              </a:rPr>
              <a:t>of energy, water and natural resources – SEWAN-2021</a:t>
            </a:r>
            <a:r>
              <a:rPr kumimoji="0" lang="en-US" altLang="ru-RU" sz="2200" i="0" u="none" strike="noStrike" cap="none" normalizeH="0" baseline="0" dirty="0">
                <a:ln>
                  <a:noFill/>
                </a:ln>
                <a:solidFill>
                  <a:schemeClr val="accent1">
                    <a:lumMod val="75000"/>
                  </a:schemeClr>
                </a:solidFill>
                <a:effectLst/>
                <a:ea typeface="Calibri" panose="020F0502020204030204" pitchFamily="34" charset="0"/>
                <a:cs typeface="Times New Roman" panose="02020603050405020304" pitchFamily="18" charset="0"/>
              </a:rPr>
              <a:t>” </a:t>
            </a:r>
            <a:endParaRPr kumimoji="0" lang="en-US" altLang="ru-RU" sz="2200" i="0" u="none" strike="noStrike" cap="none" normalizeH="0" baseline="0" dirty="0">
              <a:ln>
                <a:noFill/>
              </a:ln>
              <a:solidFill>
                <a:schemeClr val="accent1">
                  <a:lumMod val="75000"/>
                </a:schemeClr>
              </a:solidFill>
              <a:effectLst/>
            </a:endParaRPr>
          </a:p>
        </p:txBody>
      </p:sp>
      <p:sp>
        <p:nvSpPr>
          <p:cNvPr id="11" name="Rectangle 4">
            <a:extLst>
              <a:ext uri="{FF2B5EF4-FFF2-40B4-BE49-F238E27FC236}">
                <a16:creationId xmlns:a16="http://schemas.microsoft.com/office/drawing/2014/main" id="{82568482-9FC6-4028-B91D-34693AC2D673}"/>
              </a:ext>
            </a:extLst>
          </p:cNvPr>
          <p:cNvSpPr>
            <a:spLocks noChangeArrowheads="1"/>
          </p:cNvSpPr>
          <p:nvPr/>
        </p:nvSpPr>
        <p:spPr bwMode="auto">
          <a:xfrm>
            <a:off x="188928" y="6732165"/>
            <a:ext cx="10313957" cy="108000"/>
          </a:xfrm>
          <a:prstGeom prst="rect">
            <a:avLst/>
          </a:prstGeom>
          <a:solidFill>
            <a:schemeClr val="accent1">
              <a:lumMod val="75000"/>
            </a:schemeClr>
          </a:solidFill>
          <a:ln>
            <a:noFill/>
          </a:ln>
          <a:effectLst/>
        </p:spPr>
        <p:txBody>
          <a:bodyPr vert="horz" wrap="square" lIns="12916" tIns="12916" rIns="12916" bIns="12916" numCol="1" anchor="t" anchorCtr="0" compatLnSpc="1">
            <a:prstTxWarp prst="textNoShape">
              <a:avLst/>
            </a:prstTxWarp>
          </a:bodyPr>
          <a:lstStyle/>
          <a:p>
            <a:endParaRPr lang="en-MY" sz="723" dirty="0"/>
          </a:p>
        </p:txBody>
      </p:sp>
      <p:cxnSp>
        <p:nvCxnSpPr>
          <p:cNvPr id="12" name="AutoShape 21">
            <a:extLst>
              <a:ext uri="{FF2B5EF4-FFF2-40B4-BE49-F238E27FC236}">
                <a16:creationId xmlns:a16="http://schemas.microsoft.com/office/drawing/2014/main" id="{EDBBDBA8-8218-4390-B2F6-D51BFE7BFF38}"/>
              </a:ext>
            </a:extLst>
          </p:cNvPr>
          <p:cNvCxnSpPr>
            <a:cxnSpLocks noChangeShapeType="1"/>
          </p:cNvCxnSpPr>
          <p:nvPr/>
        </p:nvCxnSpPr>
        <p:spPr bwMode="auto">
          <a:xfrm>
            <a:off x="188928" y="1763613"/>
            <a:ext cx="10230718" cy="0"/>
          </a:xfrm>
          <a:prstGeom prst="straightConnector1">
            <a:avLst/>
          </a:prstGeom>
          <a:noFill/>
          <a:ln w="9525" algn="ctr">
            <a:solidFill>
              <a:schemeClr val="accent1">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sp>
        <p:nvSpPr>
          <p:cNvPr id="14" name="Подзаголовок 2">
            <a:extLst>
              <a:ext uri="{FF2B5EF4-FFF2-40B4-BE49-F238E27FC236}">
                <a16:creationId xmlns:a16="http://schemas.microsoft.com/office/drawing/2014/main" id="{F42C9D65-90BA-4312-A408-36F021C4658D}"/>
              </a:ext>
            </a:extLst>
          </p:cNvPr>
          <p:cNvSpPr txBox="1">
            <a:spLocks/>
          </p:cNvSpPr>
          <p:nvPr/>
        </p:nvSpPr>
        <p:spPr>
          <a:xfrm>
            <a:off x="262735" y="5460167"/>
            <a:ext cx="8683572" cy="789182"/>
          </a:xfrm>
          <a:prstGeom prst="rect">
            <a:avLst/>
          </a:prstGeom>
        </p:spPr>
        <p:txBody>
          <a:bodyPr vert="horz" lIns="91440" tIns="45720" rIns="91440" bIns="45720" rtlCol="0">
            <a:normAutofit/>
          </a:bodyPr>
          <a:lstStyle>
            <a:lvl1pPr marL="0" indent="0" algn="ctr" defTabSz="1007943" rtl="0" eaLnBrk="1" latinLnBrk="0" hangingPunct="1">
              <a:lnSpc>
                <a:spcPct val="90000"/>
              </a:lnSpc>
              <a:spcBef>
                <a:spcPts val="1102"/>
              </a:spcBef>
              <a:buFont typeface="Arial" panose="020B0604020202020204" pitchFamily="34" charset="0"/>
              <a:buNone/>
              <a:defRPr sz="2646" kern="1200">
                <a:solidFill>
                  <a:schemeClr val="tx1"/>
                </a:solidFill>
                <a:latin typeface="Arial" panose="020B0604020202020204" pitchFamily="34" charset="0"/>
                <a:ea typeface="+mn-ea"/>
                <a:cs typeface="Arial" panose="020B0604020202020204" pitchFamily="34" charset="0"/>
              </a:defRPr>
            </a:lvl1pPr>
            <a:lvl2pPr marL="503972" indent="0" algn="ctr" defTabSz="1007943" rtl="0" eaLnBrk="1" latinLnBrk="0" hangingPunct="1">
              <a:lnSpc>
                <a:spcPct val="90000"/>
              </a:lnSpc>
              <a:spcBef>
                <a:spcPts val="551"/>
              </a:spcBef>
              <a:buFont typeface="Arial" panose="020B0604020202020204" pitchFamily="34" charset="0"/>
              <a:buNone/>
              <a:defRPr sz="2205" kern="1200">
                <a:solidFill>
                  <a:schemeClr val="tx1"/>
                </a:solidFill>
                <a:latin typeface="Arial" panose="020B0604020202020204" pitchFamily="34" charset="0"/>
                <a:ea typeface="+mn-ea"/>
                <a:cs typeface="Arial" panose="020B0604020202020204" pitchFamily="34" charset="0"/>
              </a:defRPr>
            </a:lvl2pPr>
            <a:lvl3pPr marL="1007943" indent="0" algn="ctr" defTabSz="1007943" rtl="0" eaLnBrk="1" latinLnBrk="0" hangingPunct="1">
              <a:lnSpc>
                <a:spcPct val="90000"/>
              </a:lnSpc>
              <a:spcBef>
                <a:spcPts val="551"/>
              </a:spcBef>
              <a:buFont typeface="Arial" panose="020B0604020202020204" pitchFamily="34" charset="0"/>
              <a:buNone/>
              <a:defRPr sz="1984" kern="1200">
                <a:solidFill>
                  <a:schemeClr val="tx1"/>
                </a:solidFill>
                <a:latin typeface="Arial" panose="020B0604020202020204" pitchFamily="34" charset="0"/>
                <a:ea typeface="+mn-ea"/>
                <a:cs typeface="Arial" panose="020B0604020202020204" pitchFamily="34" charset="0"/>
              </a:defRPr>
            </a:lvl3pPr>
            <a:lvl4pPr marL="1511915"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Arial" panose="020B0604020202020204" pitchFamily="34" charset="0"/>
                <a:ea typeface="+mn-ea"/>
                <a:cs typeface="Arial" panose="020B0604020202020204" pitchFamily="34" charset="0"/>
              </a:defRPr>
            </a:lvl4pPr>
            <a:lvl5pPr marL="2015886"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Arial" panose="020B0604020202020204" pitchFamily="34" charset="0"/>
                <a:ea typeface="+mn-ea"/>
                <a:cs typeface="Arial" panose="020B0604020202020204" pitchFamily="34" charset="0"/>
              </a:defRPr>
            </a:lvl5pPr>
            <a:lvl6pPr marL="2519858"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6pPr>
            <a:lvl7pPr marL="3023829"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7pPr>
            <a:lvl8pPr marL="3527801"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8pPr>
            <a:lvl9pPr marL="4031772"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9pPr>
          </a:lstStyle>
          <a:p>
            <a:pPr algn="l"/>
            <a:r>
              <a:rPr lang="en-US" sz="1600" b="1" dirty="0">
                <a:solidFill>
                  <a:srgbClr val="445263"/>
                </a:solidFill>
              </a:rPr>
              <a:t>Affiliations</a:t>
            </a:r>
            <a:r>
              <a:rPr lang="ru-RU" sz="1600" b="1" dirty="0">
                <a:solidFill>
                  <a:srgbClr val="445263"/>
                </a:solidFill>
              </a:rPr>
              <a:t>: </a:t>
            </a:r>
            <a:r>
              <a:rPr lang="en-GB" sz="1600" b="1" dirty="0">
                <a:solidFill>
                  <a:srgbClr val="445263"/>
                </a:solidFill>
              </a:rPr>
              <a:t>Saint Petersburg State University of Information Technologies, Mechanics and Optics (ITMO University), 49, </a:t>
            </a:r>
            <a:r>
              <a:rPr lang="en-GB" sz="1600" b="1" dirty="0" err="1">
                <a:solidFill>
                  <a:srgbClr val="445263"/>
                </a:solidFill>
              </a:rPr>
              <a:t>Kronverkskiy</a:t>
            </a:r>
            <a:r>
              <a:rPr lang="en-GB" sz="1600" b="1" dirty="0">
                <a:solidFill>
                  <a:srgbClr val="445263"/>
                </a:solidFill>
              </a:rPr>
              <a:t> pr., Saint-Petersburg, Russia, 197101</a:t>
            </a:r>
            <a:endParaRPr lang="ru-RU" sz="1600" b="1" dirty="0">
              <a:solidFill>
                <a:srgbClr val="445263"/>
              </a:solidFill>
            </a:endParaRPr>
          </a:p>
        </p:txBody>
      </p:sp>
      <p:pic>
        <p:nvPicPr>
          <p:cNvPr id="10" name="Рисунок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0373" y="272175"/>
            <a:ext cx="911431" cy="435902"/>
          </a:xfrm>
          <a:prstGeom prst="rect">
            <a:avLst/>
          </a:prstGeom>
        </p:spPr>
      </p:pic>
      <p:pic>
        <p:nvPicPr>
          <p:cNvPr id="13" name="Рисунок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0418" y="693651"/>
            <a:ext cx="811339" cy="573581"/>
          </a:xfrm>
          <a:prstGeom prst="rect">
            <a:avLst/>
          </a:prstGeom>
        </p:spPr>
      </p:pic>
      <p:pic>
        <p:nvPicPr>
          <p:cNvPr id="15" name="Рисунок 14"/>
          <p:cNvPicPr>
            <a:picLocks noChangeAspect="1"/>
          </p:cNvPicPr>
          <p:nvPr/>
        </p:nvPicPr>
        <p:blipFill rotWithShape="1">
          <a:blip r:embed="rId5" cstate="print">
            <a:extLst>
              <a:ext uri="{28A0092B-C50C-407E-A947-70E740481C1C}">
                <a14:useLocalDpi xmlns:a14="http://schemas.microsoft.com/office/drawing/2010/main" val="0"/>
              </a:ext>
            </a:extLst>
          </a:blip>
          <a:srcRect l="7194" r="7100"/>
          <a:stretch/>
        </p:blipFill>
        <p:spPr>
          <a:xfrm>
            <a:off x="274088" y="1161577"/>
            <a:ext cx="864000" cy="461762"/>
          </a:xfrm>
          <a:prstGeom prst="rect">
            <a:avLst/>
          </a:prstGeom>
        </p:spPr>
      </p:pic>
      <p:pic>
        <p:nvPicPr>
          <p:cNvPr id="4" name="Рисунок 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315031" y="464266"/>
            <a:ext cx="1185133" cy="412220"/>
          </a:xfrm>
          <a:prstGeom prst="rect">
            <a:avLst/>
          </a:prstGeom>
        </p:spPr>
      </p:pic>
      <p:pic>
        <p:nvPicPr>
          <p:cNvPr id="6" name="Рисунок 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431699" y="940814"/>
            <a:ext cx="951795" cy="471490"/>
          </a:xfrm>
          <a:prstGeom prst="rect">
            <a:avLst/>
          </a:prstGeom>
        </p:spPr>
      </p:pic>
    </p:spTree>
    <p:extLst>
      <p:ext uri="{BB962C8B-B14F-4D97-AF65-F5344CB8AC3E}">
        <p14:creationId xmlns:p14="http://schemas.microsoft.com/office/powerpoint/2010/main" val="1332547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2C159FAB-A82C-4298-BDC6-19C4DC98793D}" type="slidenum">
              <a:rPr lang="en-MY" smtClean="0"/>
              <a:t>2</a:t>
            </a:fld>
            <a:endParaRPr lang="en-MY"/>
          </a:p>
        </p:txBody>
      </p:sp>
      <p:sp>
        <p:nvSpPr>
          <p:cNvPr id="2" name="Прямоугольник 1"/>
          <p:cNvSpPr/>
          <p:nvPr/>
        </p:nvSpPr>
        <p:spPr>
          <a:xfrm>
            <a:off x="230547" y="1403573"/>
            <a:ext cx="2551661" cy="400110"/>
          </a:xfrm>
          <a:prstGeom prst="rect">
            <a:avLst/>
          </a:prstGeom>
        </p:spPr>
        <p:txBody>
          <a:bodyPr wrap="none">
            <a:spAutoFit/>
          </a:bodyPr>
          <a:lstStyle/>
          <a:p>
            <a:pPr marL="12700" lvl="0"/>
            <a:r>
              <a:rPr lang="en-GB" sz="2000" b="1" spc="-45" dirty="0">
                <a:solidFill>
                  <a:srgbClr val="002060"/>
                </a:solidFill>
                <a:latin typeface="Arial" panose="020B0604020202020204" pitchFamily="34" charset="0"/>
                <a:cs typeface="Arial" panose="020B0604020202020204" pitchFamily="34" charset="0"/>
              </a:rPr>
              <a:t>Research Objective:</a:t>
            </a:r>
          </a:p>
        </p:txBody>
      </p:sp>
      <p:sp>
        <p:nvSpPr>
          <p:cNvPr id="40" name="Rectangle 19">
            <a:extLst>
              <a:ext uri="{FF2B5EF4-FFF2-40B4-BE49-F238E27FC236}">
                <a16:creationId xmlns:a16="http://schemas.microsoft.com/office/drawing/2014/main" id="{D2DF5777-B313-4885-A0BE-9A5C776D4B39}"/>
              </a:ext>
            </a:extLst>
          </p:cNvPr>
          <p:cNvSpPr/>
          <p:nvPr/>
        </p:nvSpPr>
        <p:spPr>
          <a:xfrm>
            <a:off x="876343" y="80018"/>
            <a:ext cx="8394915" cy="307777"/>
          </a:xfrm>
          <a:prstGeom prst="rect">
            <a:avLst/>
          </a:prstGeom>
        </p:spPr>
        <p:txBody>
          <a:bodyPr wrap="square">
            <a:spAutoFit/>
          </a:bodyPr>
          <a:lstStyle/>
          <a:p>
            <a:pPr algn="ctr" defTabSz="457200">
              <a:defRPr/>
            </a:pPr>
            <a:r>
              <a:rPr lang="en-US" sz="1400" dirty="0">
                <a:solidFill>
                  <a:schemeClr val="accent1">
                    <a:lumMod val="75000"/>
                  </a:schemeClr>
                </a:solidFill>
              </a:rPr>
              <a:t>III International Scientific Conference on “</a:t>
            </a:r>
            <a:r>
              <a:rPr lang="en-US" sz="1400" b="1" dirty="0">
                <a:solidFill>
                  <a:schemeClr val="accent1">
                    <a:lumMod val="75000"/>
                  </a:schemeClr>
                </a:solidFill>
              </a:rPr>
              <a:t>Sustainable and Efficient Use of Energy, Water and Natural Resources</a:t>
            </a:r>
            <a:r>
              <a:rPr lang="en-US" sz="1400" dirty="0">
                <a:solidFill>
                  <a:schemeClr val="accent1">
                    <a:lumMod val="75000"/>
                  </a:schemeClr>
                </a:solidFill>
              </a:rPr>
              <a:t>”</a:t>
            </a:r>
          </a:p>
        </p:txBody>
      </p:sp>
      <p:sp>
        <p:nvSpPr>
          <p:cNvPr id="43" name="Text Box 16"/>
          <p:cNvSpPr txBox="1">
            <a:spLocks noChangeArrowheads="1"/>
          </p:cNvSpPr>
          <p:nvPr/>
        </p:nvSpPr>
        <p:spPr bwMode="auto">
          <a:xfrm>
            <a:off x="8749879" y="679160"/>
            <a:ext cx="1941933" cy="329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12916" tIns="12916" rIns="12916" bIns="12916" numCol="1" anchor="t" anchorCtr="0" compatLnSpc="1">
            <a:prstTxWarp prst="textNoShape">
              <a:avLst/>
            </a:prstTxWarp>
          </a:bodyPr>
          <a:lstStyle/>
          <a:p>
            <a:pPr defTabSz="322937" fontAlgn="base">
              <a:spcBef>
                <a:spcPct val="0"/>
              </a:spcBef>
              <a:spcAft>
                <a:spcPct val="0"/>
              </a:spcAft>
            </a:pPr>
            <a:r>
              <a:rPr lang="en-MY" sz="849" b="1" i="1" dirty="0">
                <a:solidFill>
                  <a:srgbClr val="000000"/>
                </a:solidFill>
                <a:latin typeface="Arial" pitchFamily="34" charset="0"/>
                <a:cs typeface="Arial" pitchFamily="34" charset="0"/>
              </a:rPr>
              <a:t>Keywords</a:t>
            </a:r>
            <a:r>
              <a:rPr lang="en-US" sz="849" b="1" i="1" dirty="0">
                <a:solidFill>
                  <a:srgbClr val="000000"/>
                </a:solidFill>
                <a:latin typeface="Arial" pitchFamily="34" charset="0"/>
                <a:cs typeface="Arial" pitchFamily="34" charset="0"/>
              </a:rPr>
              <a:t>:</a:t>
            </a:r>
            <a:r>
              <a:rPr lang="ru-RU" sz="849" b="1" i="1" dirty="0">
                <a:solidFill>
                  <a:srgbClr val="000000"/>
                </a:solidFill>
                <a:latin typeface="Arial" pitchFamily="34" charset="0"/>
                <a:cs typeface="Arial" pitchFamily="34" charset="0"/>
              </a:rPr>
              <a:t> </a:t>
            </a:r>
            <a:r>
              <a:rPr lang="en-US" sz="800" dirty="0">
                <a:latin typeface="Arial" panose="020B0604020202020204" pitchFamily="34" charset="0"/>
                <a:cs typeface="Arial" pitchFamily="34" charset="0"/>
              </a:rPr>
              <a:t>organic waste</a:t>
            </a:r>
            <a:r>
              <a:rPr lang="ru-RU" sz="800" dirty="0">
                <a:latin typeface="Arial" panose="020B0604020202020204" pitchFamily="34" charset="0"/>
                <a:cs typeface="Arial" pitchFamily="34" charset="0"/>
              </a:rPr>
              <a:t>, </a:t>
            </a:r>
            <a:r>
              <a:rPr lang="en" sz="800" dirty="0">
                <a:latin typeface="Arial" panose="020B0604020202020204" pitchFamily="34" charset="0"/>
                <a:cs typeface="Arial" panose="020B0604020202020204" pitchFamily="34" charset="0"/>
              </a:rPr>
              <a:t>industrial symbiosis, retail</a:t>
            </a:r>
            <a:endParaRPr lang="en-US" sz="800" dirty="0">
              <a:latin typeface="Arial" panose="020B0604020202020204" pitchFamily="34" charset="0"/>
              <a:cs typeface="Arial" pitchFamily="34" charset="0"/>
            </a:endParaRPr>
          </a:p>
        </p:txBody>
      </p:sp>
      <p:sp>
        <p:nvSpPr>
          <p:cNvPr id="45" name="Rectangle 7"/>
          <p:cNvSpPr/>
          <p:nvPr/>
        </p:nvSpPr>
        <p:spPr>
          <a:xfrm>
            <a:off x="935874" y="603993"/>
            <a:ext cx="8455260" cy="432554"/>
          </a:xfrm>
          <a:prstGeom prst="rect">
            <a:avLst/>
          </a:prstGeom>
        </p:spPr>
        <p:txBody>
          <a:bodyPr wrap="square">
            <a:spAutoFit/>
          </a:bodyPr>
          <a:lstStyle/>
          <a:p>
            <a:pPr algn="just">
              <a:lnSpc>
                <a:spcPct val="110000"/>
              </a:lnSpc>
              <a:spcAft>
                <a:spcPts val="300"/>
              </a:spcAft>
              <a:tabLst>
                <a:tab pos="4508500" algn="r"/>
              </a:tabLst>
            </a:pPr>
            <a:r>
              <a:rPr lang="fi" sz="1000" dirty="0">
                <a:latin typeface="Arial" panose="020B0604020202020204" pitchFamily="34" charset="0"/>
                <a:cs typeface="Arial" panose="020B0604020202020204" pitchFamily="34" charset="0"/>
              </a:rPr>
              <a:t>V. Savoskula, A. Novikova, A. Yeremenko, S. Antipova, O. Sergienko</a:t>
            </a:r>
            <a:r>
              <a:rPr lang="en-US" sz="1000" dirty="0">
                <a:latin typeface="Arial" panose="020B0604020202020204" pitchFamily="34" charset="0"/>
                <a:ea typeface="Times New Roman" panose="02020603050405020304" pitchFamily="18" charset="0"/>
                <a:cs typeface="Arial" panose="020B0604020202020204" pitchFamily="34" charset="0"/>
              </a:rPr>
              <a:t> </a:t>
            </a:r>
            <a:endParaRPr lang="en-GB" sz="1000" baseline="30000" dirty="0">
              <a:latin typeface="Arial" panose="020B0604020202020204" pitchFamily="34" charset="0"/>
              <a:ea typeface="Times New Roman" panose="02020603050405020304" pitchFamily="18" charset="0"/>
              <a:cs typeface="Arial" panose="020B0604020202020204" pitchFamily="34" charset="0"/>
            </a:endParaRPr>
          </a:p>
          <a:p>
            <a:pPr>
              <a:lnSpc>
                <a:spcPct val="115000"/>
              </a:lnSpc>
              <a:spcAft>
                <a:spcPts val="0"/>
              </a:spcAft>
            </a:pPr>
            <a:r>
              <a:rPr lang="en-GB" sz="800" dirty="0">
                <a:latin typeface="Arial" panose="020B0604020202020204" pitchFamily="34" charset="0"/>
                <a:cs typeface="Arial" panose="020B0604020202020204" pitchFamily="34" charset="0"/>
              </a:rPr>
              <a:t>Saint Petersburg State University of Information Technologies, Mechanics and Optics (ITMO University), 49, </a:t>
            </a:r>
            <a:r>
              <a:rPr lang="en-GB" sz="800" dirty="0" err="1">
                <a:latin typeface="Arial" panose="020B0604020202020204" pitchFamily="34" charset="0"/>
                <a:cs typeface="Arial" panose="020B0604020202020204" pitchFamily="34" charset="0"/>
              </a:rPr>
              <a:t>Kronverkskiy</a:t>
            </a:r>
            <a:r>
              <a:rPr lang="en-GB" sz="800" dirty="0">
                <a:latin typeface="Arial" panose="020B0604020202020204" pitchFamily="34" charset="0"/>
                <a:cs typeface="Arial" panose="020B0604020202020204" pitchFamily="34" charset="0"/>
              </a:rPr>
              <a:t> pr., Saint-Petersburg, Russia, 197101</a:t>
            </a:r>
            <a:r>
              <a:rPr lang="en-US" sz="800" dirty="0">
                <a:latin typeface="Arial" panose="020B0604020202020204" pitchFamily="34" charset="0"/>
                <a:ea typeface="Times New Roman" panose="02020603050405020304" pitchFamily="18" charset="0"/>
                <a:cs typeface="Arial" panose="020B0604020202020204" pitchFamily="34" charset="0"/>
              </a:rPr>
              <a:t> </a:t>
            </a:r>
            <a:endParaRPr lang="en-GB" sz="8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46" name="Text Box 2"/>
          <p:cNvSpPr txBox="1">
            <a:spLocks noChangeArrowheads="1"/>
          </p:cNvSpPr>
          <p:nvPr/>
        </p:nvSpPr>
        <p:spPr bwMode="auto">
          <a:xfrm>
            <a:off x="1207519" y="340928"/>
            <a:ext cx="8458867" cy="2705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12916" tIns="12916" rIns="12916" bIns="12916" numCol="1" anchor="ctr" anchorCtr="0" compatLnSpc="1">
            <a:prstTxWarp prst="textNoShape">
              <a:avLst/>
            </a:prstTxWarp>
          </a:bodyPr>
          <a:lstStyle/>
          <a:p>
            <a:pPr algn="ctr" defTabSz="322937" fontAlgn="base">
              <a:spcBef>
                <a:spcPct val="0"/>
              </a:spcBef>
              <a:spcAft>
                <a:spcPct val="0"/>
              </a:spcAft>
            </a:pPr>
            <a:r>
              <a:rPr lang="en" sz="1200" b="1" dirty="0">
                <a:latin typeface="Arial" panose="020B0604020202020204" pitchFamily="34" charset="0"/>
                <a:cs typeface="Arial" panose="020B0604020202020204" pitchFamily="34" charset="0"/>
              </a:rPr>
              <a:t>Industrial symbiosis for solving problem of organic waste generation in retail</a:t>
            </a:r>
            <a:endParaRPr lang="en-MY" sz="1200" b="1" dirty="0">
              <a:latin typeface="Arial" panose="020B0604020202020204" pitchFamily="34" charset="0"/>
              <a:cs typeface="Arial" pitchFamily="34" charset="0"/>
            </a:endParaRPr>
          </a:p>
        </p:txBody>
      </p:sp>
      <p:pic>
        <p:nvPicPr>
          <p:cNvPr id="49" name="Рисунок 4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14234" y="-8392"/>
            <a:ext cx="685471" cy="484598"/>
          </a:xfrm>
          <a:prstGeom prst="rect">
            <a:avLst/>
          </a:prstGeom>
        </p:spPr>
      </p:pic>
      <p:pic>
        <p:nvPicPr>
          <p:cNvPr id="50" name="Рисунок 49"/>
          <p:cNvPicPr>
            <a:picLocks noChangeAspect="1"/>
          </p:cNvPicPr>
          <p:nvPr/>
        </p:nvPicPr>
        <p:blipFill rotWithShape="1">
          <a:blip r:embed="rId3" cstate="print">
            <a:extLst>
              <a:ext uri="{28A0092B-C50C-407E-A947-70E740481C1C}">
                <a14:useLocalDpi xmlns:a14="http://schemas.microsoft.com/office/drawing/2010/main" val="0"/>
              </a:ext>
            </a:extLst>
          </a:blip>
          <a:srcRect l="7194" r="7100"/>
          <a:stretch/>
        </p:blipFill>
        <p:spPr>
          <a:xfrm>
            <a:off x="9799705" y="9402"/>
            <a:ext cx="864000" cy="461762"/>
          </a:xfrm>
          <a:prstGeom prst="rect">
            <a:avLst/>
          </a:prstGeom>
        </p:spPr>
      </p:pic>
      <p:sp>
        <p:nvSpPr>
          <p:cNvPr id="18" name="Rectangle 4">
            <a:extLst>
              <a:ext uri="{FF2B5EF4-FFF2-40B4-BE49-F238E27FC236}">
                <a16:creationId xmlns:a16="http://schemas.microsoft.com/office/drawing/2014/main" id="{82568482-9FC6-4028-B91D-34693AC2D673}"/>
              </a:ext>
            </a:extLst>
          </p:cNvPr>
          <p:cNvSpPr>
            <a:spLocks noChangeArrowheads="1"/>
          </p:cNvSpPr>
          <p:nvPr/>
        </p:nvSpPr>
        <p:spPr bwMode="auto">
          <a:xfrm>
            <a:off x="188928" y="6732165"/>
            <a:ext cx="10313957" cy="108000"/>
          </a:xfrm>
          <a:prstGeom prst="rect">
            <a:avLst/>
          </a:prstGeom>
          <a:solidFill>
            <a:schemeClr val="accent1">
              <a:lumMod val="75000"/>
            </a:schemeClr>
          </a:solidFill>
          <a:ln>
            <a:noFill/>
          </a:ln>
          <a:effectLst/>
        </p:spPr>
        <p:txBody>
          <a:bodyPr vert="horz" wrap="square" lIns="12916" tIns="12916" rIns="12916" bIns="12916" numCol="1" anchor="t" anchorCtr="0" compatLnSpc="1">
            <a:prstTxWarp prst="textNoShape">
              <a:avLst/>
            </a:prstTxWarp>
          </a:bodyPr>
          <a:lstStyle/>
          <a:p>
            <a:endParaRPr lang="en-MY" sz="723" dirty="0"/>
          </a:p>
        </p:txBody>
      </p:sp>
      <p:cxnSp>
        <p:nvCxnSpPr>
          <p:cNvPr id="19" name="AutoShape 21">
            <a:extLst>
              <a:ext uri="{FF2B5EF4-FFF2-40B4-BE49-F238E27FC236}">
                <a16:creationId xmlns:a16="http://schemas.microsoft.com/office/drawing/2014/main" id="{EDBBDBA8-8218-4390-B2F6-D51BFE7BFF38}"/>
              </a:ext>
            </a:extLst>
          </p:cNvPr>
          <p:cNvCxnSpPr>
            <a:cxnSpLocks noChangeShapeType="1"/>
          </p:cNvCxnSpPr>
          <p:nvPr/>
        </p:nvCxnSpPr>
        <p:spPr bwMode="auto">
          <a:xfrm>
            <a:off x="188928" y="1179810"/>
            <a:ext cx="10230718" cy="0"/>
          </a:xfrm>
          <a:prstGeom prst="straightConnector1">
            <a:avLst/>
          </a:prstGeom>
          <a:noFill/>
          <a:ln w="9525" algn="ctr">
            <a:solidFill>
              <a:schemeClr val="accent1">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pic>
        <p:nvPicPr>
          <p:cNvPr id="20" name="Рисунок 19">
            <a:extLst>
              <a:ext uri="{FF2B5EF4-FFF2-40B4-BE49-F238E27FC236}">
                <a16:creationId xmlns:a16="http://schemas.microsoft.com/office/drawing/2014/main" id="{016B3565-0CFB-437F-B39E-8570E54D272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8862" y="54363"/>
            <a:ext cx="777481" cy="371839"/>
          </a:xfrm>
          <a:prstGeom prst="rect">
            <a:avLst/>
          </a:prstGeom>
        </p:spPr>
      </p:pic>
      <p:sp>
        <p:nvSpPr>
          <p:cNvPr id="4" name="TextBox 3">
            <a:extLst>
              <a:ext uri="{FF2B5EF4-FFF2-40B4-BE49-F238E27FC236}">
                <a16:creationId xmlns:a16="http://schemas.microsoft.com/office/drawing/2014/main" id="{07EB8C1A-2CEC-8047-A380-3879B0DB256B}"/>
              </a:ext>
            </a:extLst>
          </p:cNvPr>
          <p:cNvSpPr txBox="1"/>
          <p:nvPr/>
        </p:nvSpPr>
        <p:spPr>
          <a:xfrm>
            <a:off x="266960" y="1933419"/>
            <a:ext cx="9793088" cy="3785652"/>
          </a:xfrm>
          <a:prstGeom prst="rect">
            <a:avLst/>
          </a:prstGeom>
          <a:noFill/>
        </p:spPr>
        <p:txBody>
          <a:bodyPr wrap="square" rtlCol="0">
            <a:spAutoFit/>
          </a:bodyPr>
          <a:lstStyle/>
          <a:p>
            <a:pPr algn="just"/>
            <a:r>
              <a:rPr lang="en-US" sz="2000" dirty="0">
                <a:latin typeface="Arial" panose="020B0604020202020204" pitchFamily="34" charset="0"/>
                <a:cs typeface="Arial" panose="020B0604020202020204" pitchFamily="34" charset="0"/>
              </a:rPr>
              <a:t>A third of all food products are lost or thrown away every year in the world – about 1.3 billion tons per year, or 7.5 trillion dollars. At the same time, in Russia, according to </a:t>
            </a:r>
            <a:r>
              <a:rPr lang="en-US" sz="2000" dirty="0" err="1">
                <a:latin typeface="Arial" panose="020B0604020202020204" pitchFamily="34" charset="0"/>
                <a:cs typeface="Arial" panose="020B0604020202020204" pitchFamily="34" charset="0"/>
              </a:rPr>
              <a:t>Rosstat</a:t>
            </a:r>
            <a:r>
              <a:rPr lang="en-US" sz="2000" dirty="0">
                <a:latin typeface="Arial" panose="020B0604020202020204" pitchFamily="34" charset="0"/>
                <a:cs typeface="Arial" panose="020B0604020202020204" pitchFamily="34" charset="0"/>
              </a:rPr>
              <a:t>, food losses are 0.6%, and according to experts - more than 40%. To date, according to AKORT (Association of Retail Companies) and X5 Retail Group, Russian retail produces about 700 tons of food waste per year. The main share of which - about 45% - are expired plant products - vegetables and fruits, about 20-25% are products with a short consumption period and about 30% are meat, poultry and fish.</a:t>
            </a:r>
          </a:p>
          <a:p>
            <a:pPr algn="just"/>
            <a:r>
              <a:rPr lang="en-US" sz="2000" dirty="0">
                <a:latin typeface="Arial" panose="020B0604020202020204" pitchFamily="34" charset="0"/>
                <a:cs typeface="Arial" panose="020B0604020202020204" pitchFamily="34" charset="0"/>
              </a:rPr>
              <a:t>The main goal of the study is to consider the possibility of biogas production  and further energy production from organic waste of retail chains using the approach of industrial symbiosis. Thus, a solution to the problem of organic waste and energy in the Russian region is proposed. </a:t>
            </a:r>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30964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9" name="Straight Connector 28">
            <a:extLst>
              <a:ext uri="{FF2B5EF4-FFF2-40B4-BE49-F238E27FC236}">
                <a16:creationId xmlns:a16="http://schemas.microsoft.com/office/drawing/2014/main" id="{81C66F88-F311-428E-BA1E-42D180A1B72D}"/>
              </a:ext>
            </a:extLst>
          </p:cNvPr>
          <p:cNvCxnSpPr>
            <a:cxnSpLocks/>
          </p:cNvCxnSpPr>
          <p:nvPr/>
        </p:nvCxnSpPr>
        <p:spPr>
          <a:xfrm>
            <a:off x="4232037" y="7000710"/>
            <a:ext cx="0" cy="0"/>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p:txBody>
          <a:bodyPr/>
          <a:lstStyle/>
          <a:p>
            <a:fld id="{2C159FAB-A82C-4298-BDC6-19C4DC98793D}" type="slidenum">
              <a:rPr lang="en-MY" smtClean="0"/>
              <a:t>3</a:t>
            </a:fld>
            <a:endParaRPr lang="en-MY"/>
          </a:p>
        </p:txBody>
      </p:sp>
      <p:sp>
        <p:nvSpPr>
          <p:cNvPr id="3" name="Прямоугольник 2"/>
          <p:cNvSpPr/>
          <p:nvPr/>
        </p:nvSpPr>
        <p:spPr>
          <a:xfrm>
            <a:off x="377354" y="1327653"/>
            <a:ext cx="1269578" cy="461665"/>
          </a:xfrm>
          <a:prstGeom prst="rect">
            <a:avLst/>
          </a:prstGeom>
        </p:spPr>
        <p:txBody>
          <a:bodyPr wrap="none">
            <a:spAutoFit/>
          </a:bodyPr>
          <a:lstStyle/>
          <a:p>
            <a:pPr marL="12700">
              <a:lnSpc>
                <a:spcPct val="100000"/>
              </a:lnSpc>
            </a:pPr>
            <a:r>
              <a:rPr lang="en-GB" sz="2400" b="1" spc="-45" dirty="0">
                <a:solidFill>
                  <a:srgbClr val="002060"/>
                </a:solidFill>
                <a:latin typeface="Arial" panose="020B0604020202020204" pitchFamily="34" charset="0"/>
                <a:cs typeface="Arial" panose="020B0604020202020204" pitchFamily="34" charset="0"/>
              </a:rPr>
              <a:t>Results</a:t>
            </a:r>
          </a:p>
        </p:txBody>
      </p:sp>
      <p:pic>
        <p:nvPicPr>
          <p:cNvPr id="18" name="Рисунок 17">
            <a:extLst>
              <a:ext uri="{FF2B5EF4-FFF2-40B4-BE49-F238E27FC236}">
                <a16:creationId xmlns:a16="http://schemas.microsoft.com/office/drawing/2014/main" id="{016B3565-0CFB-437F-B39E-8570E54D272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862" y="54363"/>
            <a:ext cx="777481" cy="371839"/>
          </a:xfrm>
          <a:prstGeom prst="rect">
            <a:avLst/>
          </a:prstGeom>
        </p:spPr>
      </p:pic>
      <p:pic>
        <p:nvPicPr>
          <p:cNvPr id="19" name="Рисунок 18">
            <a:extLst>
              <a:ext uri="{FF2B5EF4-FFF2-40B4-BE49-F238E27FC236}">
                <a16:creationId xmlns:a16="http://schemas.microsoft.com/office/drawing/2014/main" id="{4FEE8285-680B-4AC8-A547-5C210FC93A5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14234" y="-8392"/>
            <a:ext cx="685471" cy="484598"/>
          </a:xfrm>
          <a:prstGeom prst="rect">
            <a:avLst/>
          </a:prstGeom>
        </p:spPr>
      </p:pic>
      <p:pic>
        <p:nvPicPr>
          <p:cNvPr id="20" name="Рисунок 19">
            <a:extLst>
              <a:ext uri="{FF2B5EF4-FFF2-40B4-BE49-F238E27FC236}">
                <a16:creationId xmlns:a16="http://schemas.microsoft.com/office/drawing/2014/main" id="{4FB7CC8C-0D50-4E43-BF0F-7AB7830C403E}"/>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7194" r="7100"/>
          <a:stretch/>
        </p:blipFill>
        <p:spPr>
          <a:xfrm>
            <a:off x="9799705" y="9402"/>
            <a:ext cx="864000" cy="461762"/>
          </a:xfrm>
          <a:prstGeom prst="rect">
            <a:avLst/>
          </a:prstGeom>
        </p:spPr>
      </p:pic>
      <p:sp>
        <p:nvSpPr>
          <p:cNvPr id="21" name="Rectangle 4">
            <a:extLst>
              <a:ext uri="{FF2B5EF4-FFF2-40B4-BE49-F238E27FC236}">
                <a16:creationId xmlns:a16="http://schemas.microsoft.com/office/drawing/2014/main" id="{82568482-9FC6-4028-B91D-34693AC2D673}"/>
              </a:ext>
            </a:extLst>
          </p:cNvPr>
          <p:cNvSpPr>
            <a:spLocks noChangeArrowheads="1"/>
          </p:cNvSpPr>
          <p:nvPr/>
        </p:nvSpPr>
        <p:spPr bwMode="auto">
          <a:xfrm>
            <a:off x="188928" y="6732165"/>
            <a:ext cx="10313957" cy="108000"/>
          </a:xfrm>
          <a:prstGeom prst="rect">
            <a:avLst/>
          </a:prstGeom>
          <a:solidFill>
            <a:schemeClr val="accent1">
              <a:lumMod val="75000"/>
            </a:schemeClr>
          </a:solidFill>
          <a:ln>
            <a:noFill/>
          </a:ln>
          <a:effectLst/>
        </p:spPr>
        <p:txBody>
          <a:bodyPr vert="horz" wrap="square" lIns="12916" tIns="12916" rIns="12916" bIns="12916" numCol="1" anchor="t" anchorCtr="0" compatLnSpc="1">
            <a:prstTxWarp prst="textNoShape">
              <a:avLst/>
            </a:prstTxWarp>
          </a:bodyPr>
          <a:lstStyle/>
          <a:p>
            <a:endParaRPr lang="en-MY" sz="723" dirty="0"/>
          </a:p>
        </p:txBody>
      </p:sp>
      <p:cxnSp>
        <p:nvCxnSpPr>
          <p:cNvPr id="23" name="AutoShape 21">
            <a:extLst>
              <a:ext uri="{FF2B5EF4-FFF2-40B4-BE49-F238E27FC236}">
                <a16:creationId xmlns:a16="http://schemas.microsoft.com/office/drawing/2014/main" id="{EDBBDBA8-8218-4390-B2F6-D51BFE7BFF38}"/>
              </a:ext>
            </a:extLst>
          </p:cNvPr>
          <p:cNvCxnSpPr>
            <a:cxnSpLocks noChangeShapeType="1"/>
          </p:cNvCxnSpPr>
          <p:nvPr/>
        </p:nvCxnSpPr>
        <p:spPr bwMode="auto">
          <a:xfrm>
            <a:off x="188928" y="1179810"/>
            <a:ext cx="10230718" cy="0"/>
          </a:xfrm>
          <a:prstGeom prst="straightConnector1">
            <a:avLst/>
          </a:prstGeom>
          <a:noFill/>
          <a:ln w="9525" algn="ctr">
            <a:solidFill>
              <a:schemeClr val="accent1">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sp>
        <p:nvSpPr>
          <p:cNvPr id="25" name="Rectangle 19">
            <a:extLst>
              <a:ext uri="{FF2B5EF4-FFF2-40B4-BE49-F238E27FC236}">
                <a16:creationId xmlns:a16="http://schemas.microsoft.com/office/drawing/2014/main" id="{D2DF5777-B313-4885-A0BE-9A5C776D4B39}"/>
              </a:ext>
            </a:extLst>
          </p:cNvPr>
          <p:cNvSpPr/>
          <p:nvPr/>
        </p:nvSpPr>
        <p:spPr>
          <a:xfrm>
            <a:off x="876343" y="80018"/>
            <a:ext cx="8394915" cy="307777"/>
          </a:xfrm>
          <a:prstGeom prst="rect">
            <a:avLst/>
          </a:prstGeom>
        </p:spPr>
        <p:txBody>
          <a:bodyPr wrap="square">
            <a:spAutoFit/>
          </a:bodyPr>
          <a:lstStyle/>
          <a:p>
            <a:pPr algn="ctr" defTabSz="457200">
              <a:defRPr/>
            </a:pPr>
            <a:r>
              <a:rPr lang="en-US" sz="1400" dirty="0">
                <a:solidFill>
                  <a:schemeClr val="accent1">
                    <a:lumMod val="75000"/>
                  </a:schemeClr>
                </a:solidFill>
              </a:rPr>
              <a:t>III International Scientific Conference on “</a:t>
            </a:r>
            <a:r>
              <a:rPr lang="en-US" sz="1400" b="1" dirty="0">
                <a:solidFill>
                  <a:schemeClr val="accent1">
                    <a:lumMod val="75000"/>
                  </a:schemeClr>
                </a:solidFill>
              </a:rPr>
              <a:t>Sustainable and Efficient Use of Energy, Water and Natural Resources</a:t>
            </a:r>
            <a:r>
              <a:rPr lang="en-US" sz="1400" dirty="0">
                <a:solidFill>
                  <a:schemeClr val="accent1">
                    <a:lumMod val="75000"/>
                  </a:schemeClr>
                </a:solidFill>
              </a:rPr>
              <a:t>”</a:t>
            </a:r>
          </a:p>
        </p:txBody>
      </p:sp>
      <p:sp>
        <p:nvSpPr>
          <p:cNvPr id="16" name="Rectangle 7">
            <a:extLst>
              <a:ext uri="{FF2B5EF4-FFF2-40B4-BE49-F238E27FC236}">
                <a16:creationId xmlns:a16="http://schemas.microsoft.com/office/drawing/2014/main" id="{FC1C686C-4776-924C-AF12-C31C31ED3B9D}"/>
              </a:ext>
            </a:extLst>
          </p:cNvPr>
          <p:cNvSpPr/>
          <p:nvPr/>
        </p:nvSpPr>
        <p:spPr>
          <a:xfrm>
            <a:off x="935874" y="603993"/>
            <a:ext cx="8455260" cy="432554"/>
          </a:xfrm>
          <a:prstGeom prst="rect">
            <a:avLst/>
          </a:prstGeom>
        </p:spPr>
        <p:txBody>
          <a:bodyPr wrap="square">
            <a:spAutoFit/>
          </a:bodyPr>
          <a:lstStyle/>
          <a:p>
            <a:pPr algn="just">
              <a:lnSpc>
                <a:spcPct val="110000"/>
              </a:lnSpc>
              <a:spcAft>
                <a:spcPts val="300"/>
              </a:spcAft>
              <a:tabLst>
                <a:tab pos="4508500" algn="r"/>
              </a:tabLst>
            </a:pPr>
            <a:r>
              <a:rPr lang="fi" sz="1000" dirty="0">
                <a:latin typeface="Arial" panose="020B0604020202020204" pitchFamily="34" charset="0"/>
                <a:cs typeface="Arial" panose="020B0604020202020204" pitchFamily="34" charset="0"/>
              </a:rPr>
              <a:t>V. Savoskula, A. Novikova, A. Yeremenko, S. Antipova, O. Sergienko</a:t>
            </a:r>
            <a:r>
              <a:rPr lang="en-US" sz="1000" dirty="0">
                <a:latin typeface="Arial" panose="020B0604020202020204" pitchFamily="34" charset="0"/>
                <a:ea typeface="Times New Roman" panose="02020603050405020304" pitchFamily="18" charset="0"/>
                <a:cs typeface="Arial" panose="020B0604020202020204" pitchFamily="34" charset="0"/>
              </a:rPr>
              <a:t> </a:t>
            </a:r>
            <a:endParaRPr lang="en-GB" sz="1000" baseline="30000" dirty="0">
              <a:latin typeface="Arial" panose="020B0604020202020204" pitchFamily="34" charset="0"/>
              <a:ea typeface="Times New Roman" panose="02020603050405020304" pitchFamily="18" charset="0"/>
              <a:cs typeface="Arial" panose="020B0604020202020204" pitchFamily="34" charset="0"/>
            </a:endParaRPr>
          </a:p>
          <a:p>
            <a:pPr>
              <a:lnSpc>
                <a:spcPct val="115000"/>
              </a:lnSpc>
              <a:spcAft>
                <a:spcPts val="0"/>
              </a:spcAft>
            </a:pPr>
            <a:r>
              <a:rPr lang="en-GB" sz="800" dirty="0">
                <a:latin typeface="Arial" panose="020B0604020202020204" pitchFamily="34" charset="0"/>
                <a:cs typeface="Arial" panose="020B0604020202020204" pitchFamily="34" charset="0"/>
              </a:rPr>
              <a:t>Saint Petersburg State University of Information Technologies, Mechanics and Optics (ITMO University), 49, </a:t>
            </a:r>
            <a:r>
              <a:rPr lang="en-GB" sz="800" dirty="0" err="1">
                <a:latin typeface="Arial" panose="020B0604020202020204" pitchFamily="34" charset="0"/>
                <a:cs typeface="Arial" panose="020B0604020202020204" pitchFamily="34" charset="0"/>
              </a:rPr>
              <a:t>Kronverkskiy</a:t>
            </a:r>
            <a:r>
              <a:rPr lang="en-GB" sz="800" dirty="0">
                <a:latin typeface="Arial" panose="020B0604020202020204" pitchFamily="34" charset="0"/>
                <a:cs typeface="Arial" panose="020B0604020202020204" pitchFamily="34" charset="0"/>
              </a:rPr>
              <a:t> pr., Saint-Petersburg, Russia, 197101</a:t>
            </a:r>
            <a:r>
              <a:rPr lang="en-US" sz="800" dirty="0">
                <a:latin typeface="Arial" panose="020B0604020202020204" pitchFamily="34" charset="0"/>
                <a:ea typeface="Times New Roman" panose="02020603050405020304" pitchFamily="18" charset="0"/>
                <a:cs typeface="Arial" panose="020B0604020202020204" pitchFamily="34" charset="0"/>
              </a:rPr>
              <a:t> </a:t>
            </a:r>
            <a:endParaRPr lang="en-GB" sz="8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17" name="Text Box 2">
            <a:extLst>
              <a:ext uri="{FF2B5EF4-FFF2-40B4-BE49-F238E27FC236}">
                <a16:creationId xmlns:a16="http://schemas.microsoft.com/office/drawing/2014/main" id="{DC5EA653-D0DD-764A-A62F-D7E15A6057BC}"/>
              </a:ext>
            </a:extLst>
          </p:cNvPr>
          <p:cNvSpPr txBox="1">
            <a:spLocks noChangeArrowheads="1"/>
          </p:cNvSpPr>
          <p:nvPr/>
        </p:nvSpPr>
        <p:spPr bwMode="auto">
          <a:xfrm>
            <a:off x="1207519" y="340928"/>
            <a:ext cx="8458867" cy="2705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12916" tIns="12916" rIns="12916" bIns="12916" numCol="1" anchor="ctr" anchorCtr="0" compatLnSpc="1">
            <a:prstTxWarp prst="textNoShape">
              <a:avLst/>
            </a:prstTxWarp>
          </a:bodyPr>
          <a:lstStyle/>
          <a:p>
            <a:pPr algn="ctr" defTabSz="322937" fontAlgn="base">
              <a:spcBef>
                <a:spcPct val="0"/>
              </a:spcBef>
              <a:spcAft>
                <a:spcPct val="0"/>
              </a:spcAft>
            </a:pPr>
            <a:r>
              <a:rPr lang="en" sz="1200" b="1" dirty="0">
                <a:latin typeface="Arial" panose="020B0604020202020204" pitchFamily="34" charset="0"/>
                <a:cs typeface="Arial" panose="020B0604020202020204" pitchFamily="34" charset="0"/>
              </a:rPr>
              <a:t>Industrial symbiosis for solving problem of organic waste generation in retail</a:t>
            </a:r>
            <a:endParaRPr lang="en-MY" sz="1200" b="1" dirty="0">
              <a:latin typeface="Arial" panose="020B0604020202020204" pitchFamily="34" charset="0"/>
              <a:cs typeface="Arial" pitchFamily="34" charset="0"/>
            </a:endParaRPr>
          </a:p>
        </p:txBody>
      </p:sp>
      <p:sp>
        <p:nvSpPr>
          <p:cNvPr id="4" name="TextBox 3">
            <a:extLst>
              <a:ext uri="{FF2B5EF4-FFF2-40B4-BE49-F238E27FC236}">
                <a16:creationId xmlns:a16="http://schemas.microsoft.com/office/drawing/2014/main" id="{3027B8C0-D13D-A94B-B1B6-4AA101852AC1}"/>
              </a:ext>
            </a:extLst>
          </p:cNvPr>
          <p:cNvSpPr txBox="1"/>
          <p:nvPr/>
        </p:nvSpPr>
        <p:spPr>
          <a:xfrm>
            <a:off x="377355" y="1867823"/>
            <a:ext cx="10009112" cy="4819589"/>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The overall objective have been achieved through: </a:t>
            </a:r>
          </a:p>
          <a:p>
            <a:pPr marL="457200" indent="-457200">
              <a:buFont typeface="+mj-lt"/>
              <a:buAutoNum type="arabicParenR"/>
            </a:pPr>
            <a:r>
              <a:rPr lang="en-US" dirty="0">
                <a:latin typeface="Arial" panose="020B0604020202020204" pitchFamily="34" charset="0"/>
                <a:cs typeface="Arial" panose="020B0604020202020204" pitchFamily="34" charset="0"/>
              </a:rPr>
              <a:t>Study of the legislative framework for the possibility of building the principle of industrial symbiosis in one of the regions of Russia</a:t>
            </a:r>
          </a:p>
          <a:p>
            <a:pPr marL="457200" indent="-457200">
              <a:buFont typeface="+mj-lt"/>
              <a:buAutoNum type="arabicParenR"/>
            </a:pPr>
            <a:r>
              <a:rPr lang="en-US" dirty="0">
                <a:latin typeface="Arial" panose="020B0604020202020204" pitchFamily="34" charset="0"/>
                <a:cs typeface="Arial" panose="020B0604020202020204" pitchFamily="34" charset="0"/>
              </a:rPr>
              <a:t>Building a model of industrial symbiosis of retail trade with the possibility of obtaining biogas from organic waste and further obtaining energy and other by-products.</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At this stage, the analysis of the legal framework made it possible to conclude that the current situation with the processing of organic waste is burdened with the costs of Russian legislation. The situation is such that landfill disposal is the simplest and cheapest option for handling this type of waste. The processing of organic waste by transferring it to peasant farms or obtaining energy resources is not stimulated by the state at the proper level, there is no motivational system for the implementation of such environmental initiatives, there are no subsidies and benefits. Even donating surplus food to charity is taxed.</a:t>
            </a:r>
            <a:br>
              <a:rPr lang="en-US" dirty="0">
                <a:latin typeface="Arial" panose="020B0604020202020204" pitchFamily="34" charset="0"/>
                <a:cs typeface="Arial" panose="020B0604020202020204" pitchFamily="34" charset="0"/>
              </a:rPr>
            </a:br>
            <a:endParaRPr lang="ru-RU" dirty="0">
              <a:latin typeface="Arial" panose="020B0604020202020204" pitchFamily="34" charset="0"/>
              <a:cs typeface="Arial" panose="020B0604020202020204" pitchFamily="34" charset="0"/>
            </a:endParaRPr>
          </a:p>
        </p:txBody>
      </p:sp>
      <p:sp>
        <p:nvSpPr>
          <p:cNvPr id="24" name="Text Box 16">
            <a:extLst>
              <a:ext uri="{FF2B5EF4-FFF2-40B4-BE49-F238E27FC236}">
                <a16:creationId xmlns:a16="http://schemas.microsoft.com/office/drawing/2014/main" id="{5D9D687B-B9D1-4B3A-9665-B21D514A8075}"/>
              </a:ext>
            </a:extLst>
          </p:cNvPr>
          <p:cNvSpPr txBox="1">
            <a:spLocks noChangeArrowheads="1"/>
          </p:cNvSpPr>
          <p:nvPr/>
        </p:nvSpPr>
        <p:spPr bwMode="auto">
          <a:xfrm>
            <a:off x="8749879" y="679160"/>
            <a:ext cx="1941933" cy="329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12916" tIns="12916" rIns="12916" bIns="12916" numCol="1" anchor="t" anchorCtr="0" compatLnSpc="1">
            <a:prstTxWarp prst="textNoShape">
              <a:avLst/>
            </a:prstTxWarp>
          </a:bodyPr>
          <a:lstStyle/>
          <a:p>
            <a:pPr defTabSz="322937" fontAlgn="base">
              <a:spcBef>
                <a:spcPct val="0"/>
              </a:spcBef>
              <a:spcAft>
                <a:spcPct val="0"/>
              </a:spcAft>
            </a:pPr>
            <a:r>
              <a:rPr lang="en-MY" sz="849" b="1" i="1" dirty="0">
                <a:solidFill>
                  <a:srgbClr val="000000"/>
                </a:solidFill>
                <a:latin typeface="Arial" pitchFamily="34" charset="0"/>
                <a:cs typeface="Arial" pitchFamily="34" charset="0"/>
              </a:rPr>
              <a:t>Keywords</a:t>
            </a:r>
            <a:r>
              <a:rPr lang="en-US" sz="849" b="1" i="1" dirty="0">
                <a:solidFill>
                  <a:srgbClr val="000000"/>
                </a:solidFill>
                <a:latin typeface="Arial" pitchFamily="34" charset="0"/>
                <a:cs typeface="Arial" pitchFamily="34" charset="0"/>
              </a:rPr>
              <a:t>:</a:t>
            </a:r>
            <a:r>
              <a:rPr lang="ru-RU" sz="849" b="1" i="1" dirty="0">
                <a:solidFill>
                  <a:srgbClr val="000000"/>
                </a:solidFill>
                <a:latin typeface="Arial" pitchFamily="34" charset="0"/>
                <a:cs typeface="Arial" pitchFamily="34" charset="0"/>
              </a:rPr>
              <a:t> </a:t>
            </a:r>
            <a:r>
              <a:rPr lang="en-US" sz="800" dirty="0">
                <a:latin typeface="Arial" panose="020B0604020202020204" pitchFamily="34" charset="0"/>
                <a:cs typeface="Arial" pitchFamily="34" charset="0"/>
              </a:rPr>
              <a:t>organic waste</a:t>
            </a:r>
            <a:r>
              <a:rPr lang="ru-RU" sz="800" dirty="0">
                <a:latin typeface="Arial" panose="020B0604020202020204" pitchFamily="34" charset="0"/>
                <a:cs typeface="Arial" pitchFamily="34" charset="0"/>
              </a:rPr>
              <a:t>, </a:t>
            </a:r>
            <a:r>
              <a:rPr lang="en" sz="800" dirty="0">
                <a:latin typeface="Arial" panose="020B0604020202020204" pitchFamily="34" charset="0"/>
                <a:cs typeface="Arial" panose="020B0604020202020204" pitchFamily="34" charset="0"/>
              </a:rPr>
              <a:t>industrial symbiosis, retail</a:t>
            </a:r>
            <a:endParaRPr lang="en-US" sz="800" dirty="0">
              <a:latin typeface="Arial" panose="020B0604020202020204" pitchFamily="34" charset="0"/>
              <a:cs typeface="Arial" pitchFamily="34" charset="0"/>
            </a:endParaRPr>
          </a:p>
        </p:txBody>
      </p:sp>
    </p:spTree>
    <p:extLst>
      <p:ext uri="{BB962C8B-B14F-4D97-AF65-F5344CB8AC3E}">
        <p14:creationId xmlns:p14="http://schemas.microsoft.com/office/powerpoint/2010/main" val="1547795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a:extLst>
              <a:ext uri="{FF2B5EF4-FFF2-40B4-BE49-F238E27FC236}">
                <a16:creationId xmlns:a16="http://schemas.microsoft.com/office/drawing/2014/main" id="{24E95088-C22E-F14F-8671-07034F455E1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3498" y="1697281"/>
            <a:ext cx="7344816" cy="4709523"/>
          </a:xfrm>
          <a:prstGeom prst="rect">
            <a:avLst/>
          </a:prstGeom>
        </p:spPr>
      </p:pic>
      <p:cxnSp>
        <p:nvCxnSpPr>
          <p:cNvPr id="29" name="Straight Connector 28">
            <a:extLst>
              <a:ext uri="{FF2B5EF4-FFF2-40B4-BE49-F238E27FC236}">
                <a16:creationId xmlns:a16="http://schemas.microsoft.com/office/drawing/2014/main" id="{81C66F88-F311-428E-BA1E-42D180A1B72D}"/>
              </a:ext>
            </a:extLst>
          </p:cNvPr>
          <p:cNvCxnSpPr>
            <a:cxnSpLocks/>
          </p:cNvCxnSpPr>
          <p:nvPr/>
        </p:nvCxnSpPr>
        <p:spPr>
          <a:xfrm>
            <a:off x="4232037" y="7000710"/>
            <a:ext cx="0" cy="0"/>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p:txBody>
          <a:bodyPr/>
          <a:lstStyle/>
          <a:p>
            <a:fld id="{2C159FAB-A82C-4298-BDC6-19C4DC98793D}" type="slidenum">
              <a:rPr lang="en-MY" smtClean="0"/>
              <a:t>4</a:t>
            </a:fld>
            <a:endParaRPr lang="en-MY"/>
          </a:p>
        </p:txBody>
      </p:sp>
      <p:pic>
        <p:nvPicPr>
          <p:cNvPr id="18" name="Рисунок 17">
            <a:extLst>
              <a:ext uri="{FF2B5EF4-FFF2-40B4-BE49-F238E27FC236}">
                <a16:creationId xmlns:a16="http://schemas.microsoft.com/office/drawing/2014/main" id="{016B3565-0CFB-437F-B39E-8570E54D272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862" y="54363"/>
            <a:ext cx="777481" cy="371839"/>
          </a:xfrm>
          <a:prstGeom prst="rect">
            <a:avLst/>
          </a:prstGeom>
        </p:spPr>
      </p:pic>
      <p:pic>
        <p:nvPicPr>
          <p:cNvPr id="19" name="Рисунок 18">
            <a:extLst>
              <a:ext uri="{FF2B5EF4-FFF2-40B4-BE49-F238E27FC236}">
                <a16:creationId xmlns:a16="http://schemas.microsoft.com/office/drawing/2014/main" id="{4FEE8285-680B-4AC8-A547-5C210FC93A5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14234" y="-8392"/>
            <a:ext cx="685471" cy="484598"/>
          </a:xfrm>
          <a:prstGeom prst="rect">
            <a:avLst/>
          </a:prstGeom>
        </p:spPr>
      </p:pic>
      <p:pic>
        <p:nvPicPr>
          <p:cNvPr id="20" name="Рисунок 19">
            <a:extLst>
              <a:ext uri="{FF2B5EF4-FFF2-40B4-BE49-F238E27FC236}">
                <a16:creationId xmlns:a16="http://schemas.microsoft.com/office/drawing/2014/main" id="{4FB7CC8C-0D50-4E43-BF0F-7AB7830C403E}"/>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7194" r="7100"/>
          <a:stretch/>
        </p:blipFill>
        <p:spPr>
          <a:xfrm>
            <a:off x="9799705" y="9402"/>
            <a:ext cx="864000" cy="461762"/>
          </a:xfrm>
          <a:prstGeom prst="rect">
            <a:avLst/>
          </a:prstGeom>
        </p:spPr>
      </p:pic>
      <p:sp>
        <p:nvSpPr>
          <p:cNvPr id="21" name="Rectangle 4">
            <a:extLst>
              <a:ext uri="{FF2B5EF4-FFF2-40B4-BE49-F238E27FC236}">
                <a16:creationId xmlns:a16="http://schemas.microsoft.com/office/drawing/2014/main" id="{82568482-9FC6-4028-B91D-34693AC2D673}"/>
              </a:ext>
            </a:extLst>
          </p:cNvPr>
          <p:cNvSpPr>
            <a:spLocks noChangeArrowheads="1"/>
          </p:cNvSpPr>
          <p:nvPr/>
        </p:nvSpPr>
        <p:spPr bwMode="auto">
          <a:xfrm>
            <a:off x="188928" y="6732165"/>
            <a:ext cx="10313957" cy="108000"/>
          </a:xfrm>
          <a:prstGeom prst="rect">
            <a:avLst/>
          </a:prstGeom>
          <a:solidFill>
            <a:schemeClr val="accent1">
              <a:lumMod val="75000"/>
            </a:schemeClr>
          </a:solidFill>
          <a:ln>
            <a:noFill/>
          </a:ln>
          <a:effectLst/>
        </p:spPr>
        <p:txBody>
          <a:bodyPr vert="horz" wrap="square" lIns="12916" tIns="12916" rIns="12916" bIns="12916" numCol="1" anchor="t" anchorCtr="0" compatLnSpc="1">
            <a:prstTxWarp prst="textNoShape">
              <a:avLst/>
            </a:prstTxWarp>
          </a:bodyPr>
          <a:lstStyle/>
          <a:p>
            <a:endParaRPr lang="en-MY" sz="723" dirty="0"/>
          </a:p>
        </p:txBody>
      </p:sp>
      <p:cxnSp>
        <p:nvCxnSpPr>
          <p:cNvPr id="23" name="AutoShape 21">
            <a:extLst>
              <a:ext uri="{FF2B5EF4-FFF2-40B4-BE49-F238E27FC236}">
                <a16:creationId xmlns:a16="http://schemas.microsoft.com/office/drawing/2014/main" id="{EDBBDBA8-8218-4390-B2F6-D51BFE7BFF38}"/>
              </a:ext>
            </a:extLst>
          </p:cNvPr>
          <p:cNvCxnSpPr>
            <a:cxnSpLocks noChangeShapeType="1"/>
          </p:cNvCxnSpPr>
          <p:nvPr/>
        </p:nvCxnSpPr>
        <p:spPr bwMode="auto">
          <a:xfrm>
            <a:off x="188928" y="1179810"/>
            <a:ext cx="10230718" cy="0"/>
          </a:xfrm>
          <a:prstGeom prst="straightConnector1">
            <a:avLst/>
          </a:prstGeom>
          <a:noFill/>
          <a:ln w="9525" algn="ctr">
            <a:solidFill>
              <a:schemeClr val="accent1">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sp>
        <p:nvSpPr>
          <p:cNvPr id="25" name="Rectangle 19">
            <a:extLst>
              <a:ext uri="{FF2B5EF4-FFF2-40B4-BE49-F238E27FC236}">
                <a16:creationId xmlns:a16="http://schemas.microsoft.com/office/drawing/2014/main" id="{D2DF5777-B313-4885-A0BE-9A5C776D4B39}"/>
              </a:ext>
            </a:extLst>
          </p:cNvPr>
          <p:cNvSpPr/>
          <p:nvPr/>
        </p:nvSpPr>
        <p:spPr>
          <a:xfrm>
            <a:off x="876343" y="80018"/>
            <a:ext cx="8394915" cy="307777"/>
          </a:xfrm>
          <a:prstGeom prst="rect">
            <a:avLst/>
          </a:prstGeom>
        </p:spPr>
        <p:txBody>
          <a:bodyPr wrap="square">
            <a:spAutoFit/>
          </a:bodyPr>
          <a:lstStyle/>
          <a:p>
            <a:pPr algn="ctr" defTabSz="457200">
              <a:defRPr/>
            </a:pPr>
            <a:r>
              <a:rPr lang="en-US" sz="1400" dirty="0">
                <a:solidFill>
                  <a:schemeClr val="accent1">
                    <a:lumMod val="75000"/>
                  </a:schemeClr>
                </a:solidFill>
              </a:rPr>
              <a:t>III International Scientific Conference on “</a:t>
            </a:r>
            <a:r>
              <a:rPr lang="en-US" sz="1400" b="1" dirty="0">
                <a:solidFill>
                  <a:schemeClr val="accent1">
                    <a:lumMod val="75000"/>
                  </a:schemeClr>
                </a:solidFill>
              </a:rPr>
              <a:t>Sustainable and Efficient Use of Energy, Water and Natural Resources</a:t>
            </a:r>
            <a:r>
              <a:rPr lang="en-US" sz="1400" dirty="0">
                <a:solidFill>
                  <a:schemeClr val="accent1">
                    <a:lumMod val="75000"/>
                  </a:schemeClr>
                </a:solidFill>
              </a:rPr>
              <a:t>”</a:t>
            </a:r>
          </a:p>
        </p:txBody>
      </p:sp>
      <p:sp>
        <p:nvSpPr>
          <p:cNvPr id="16" name="Rectangle 7">
            <a:extLst>
              <a:ext uri="{FF2B5EF4-FFF2-40B4-BE49-F238E27FC236}">
                <a16:creationId xmlns:a16="http://schemas.microsoft.com/office/drawing/2014/main" id="{FC1C686C-4776-924C-AF12-C31C31ED3B9D}"/>
              </a:ext>
            </a:extLst>
          </p:cNvPr>
          <p:cNvSpPr/>
          <p:nvPr/>
        </p:nvSpPr>
        <p:spPr>
          <a:xfrm>
            <a:off x="935874" y="603993"/>
            <a:ext cx="8455260" cy="432554"/>
          </a:xfrm>
          <a:prstGeom prst="rect">
            <a:avLst/>
          </a:prstGeom>
        </p:spPr>
        <p:txBody>
          <a:bodyPr wrap="square">
            <a:spAutoFit/>
          </a:bodyPr>
          <a:lstStyle/>
          <a:p>
            <a:pPr algn="just">
              <a:lnSpc>
                <a:spcPct val="110000"/>
              </a:lnSpc>
              <a:spcAft>
                <a:spcPts val="300"/>
              </a:spcAft>
              <a:tabLst>
                <a:tab pos="4508500" algn="r"/>
              </a:tabLst>
            </a:pPr>
            <a:r>
              <a:rPr lang="fi" sz="1000" dirty="0">
                <a:latin typeface="Arial" panose="020B0604020202020204" pitchFamily="34" charset="0"/>
                <a:cs typeface="Arial" panose="020B0604020202020204" pitchFamily="34" charset="0"/>
              </a:rPr>
              <a:t>V. Savoskula, A. Novikova, A. Yeremenko, S. Antipova, O. Sergienko</a:t>
            </a:r>
            <a:r>
              <a:rPr lang="en-US" sz="1000" dirty="0">
                <a:latin typeface="Arial" panose="020B0604020202020204" pitchFamily="34" charset="0"/>
                <a:ea typeface="Times New Roman" panose="02020603050405020304" pitchFamily="18" charset="0"/>
                <a:cs typeface="Arial" panose="020B0604020202020204" pitchFamily="34" charset="0"/>
              </a:rPr>
              <a:t> </a:t>
            </a:r>
            <a:endParaRPr lang="en-GB" sz="1000" baseline="30000" dirty="0">
              <a:latin typeface="Arial" panose="020B0604020202020204" pitchFamily="34" charset="0"/>
              <a:ea typeface="Times New Roman" panose="02020603050405020304" pitchFamily="18" charset="0"/>
              <a:cs typeface="Arial" panose="020B0604020202020204" pitchFamily="34" charset="0"/>
            </a:endParaRPr>
          </a:p>
          <a:p>
            <a:pPr>
              <a:lnSpc>
                <a:spcPct val="115000"/>
              </a:lnSpc>
              <a:spcAft>
                <a:spcPts val="0"/>
              </a:spcAft>
            </a:pPr>
            <a:r>
              <a:rPr lang="en-GB" sz="800" dirty="0">
                <a:latin typeface="Arial" panose="020B0604020202020204" pitchFamily="34" charset="0"/>
                <a:cs typeface="Arial" panose="020B0604020202020204" pitchFamily="34" charset="0"/>
              </a:rPr>
              <a:t>Saint Petersburg State University of Information Technologies, Mechanics and Optics (ITMO University), 49, </a:t>
            </a:r>
            <a:r>
              <a:rPr lang="en-GB" sz="800" dirty="0" err="1">
                <a:latin typeface="Arial" panose="020B0604020202020204" pitchFamily="34" charset="0"/>
                <a:cs typeface="Arial" panose="020B0604020202020204" pitchFamily="34" charset="0"/>
              </a:rPr>
              <a:t>Kronverkskiy</a:t>
            </a:r>
            <a:r>
              <a:rPr lang="en-GB" sz="800" dirty="0">
                <a:latin typeface="Arial" panose="020B0604020202020204" pitchFamily="34" charset="0"/>
                <a:cs typeface="Arial" panose="020B0604020202020204" pitchFamily="34" charset="0"/>
              </a:rPr>
              <a:t> pr., Saint-Petersburg, Russia, 197101</a:t>
            </a:r>
            <a:r>
              <a:rPr lang="en-US" sz="800" dirty="0">
                <a:latin typeface="Arial" panose="020B0604020202020204" pitchFamily="34" charset="0"/>
                <a:ea typeface="Times New Roman" panose="02020603050405020304" pitchFamily="18" charset="0"/>
                <a:cs typeface="Arial" panose="020B0604020202020204" pitchFamily="34" charset="0"/>
              </a:rPr>
              <a:t> </a:t>
            </a:r>
            <a:endParaRPr lang="en-GB" sz="8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17" name="Text Box 2">
            <a:extLst>
              <a:ext uri="{FF2B5EF4-FFF2-40B4-BE49-F238E27FC236}">
                <a16:creationId xmlns:a16="http://schemas.microsoft.com/office/drawing/2014/main" id="{DC5EA653-D0DD-764A-A62F-D7E15A6057BC}"/>
              </a:ext>
            </a:extLst>
          </p:cNvPr>
          <p:cNvSpPr txBox="1">
            <a:spLocks noChangeArrowheads="1"/>
          </p:cNvSpPr>
          <p:nvPr/>
        </p:nvSpPr>
        <p:spPr bwMode="auto">
          <a:xfrm>
            <a:off x="1207519" y="340928"/>
            <a:ext cx="8458867" cy="2705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12916" tIns="12916" rIns="12916" bIns="12916" numCol="1" anchor="ctr" anchorCtr="0" compatLnSpc="1">
            <a:prstTxWarp prst="textNoShape">
              <a:avLst/>
            </a:prstTxWarp>
          </a:bodyPr>
          <a:lstStyle/>
          <a:p>
            <a:pPr algn="ctr" defTabSz="322937" fontAlgn="base">
              <a:spcBef>
                <a:spcPct val="0"/>
              </a:spcBef>
              <a:spcAft>
                <a:spcPct val="0"/>
              </a:spcAft>
            </a:pPr>
            <a:r>
              <a:rPr lang="en" sz="1200" b="1" dirty="0">
                <a:latin typeface="Arial" panose="020B0604020202020204" pitchFamily="34" charset="0"/>
                <a:cs typeface="Arial" panose="020B0604020202020204" pitchFamily="34" charset="0"/>
              </a:rPr>
              <a:t>Industrial symbiosis for solving problem of organic waste generation in retail</a:t>
            </a:r>
            <a:endParaRPr lang="en-MY" sz="1200" b="1" dirty="0">
              <a:latin typeface="Arial" panose="020B0604020202020204" pitchFamily="34" charset="0"/>
              <a:cs typeface="Arial" pitchFamily="34" charset="0"/>
            </a:endParaRPr>
          </a:p>
        </p:txBody>
      </p:sp>
      <p:sp>
        <p:nvSpPr>
          <p:cNvPr id="24" name="Text Box 16">
            <a:extLst>
              <a:ext uri="{FF2B5EF4-FFF2-40B4-BE49-F238E27FC236}">
                <a16:creationId xmlns:a16="http://schemas.microsoft.com/office/drawing/2014/main" id="{5D9D687B-B9D1-4B3A-9665-B21D514A8075}"/>
              </a:ext>
            </a:extLst>
          </p:cNvPr>
          <p:cNvSpPr txBox="1">
            <a:spLocks noChangeArrowheads="1"/>
          </p:cNvSpPr>
          <p:nvPr/>
        </p:nvSpPr>
        <p:spPr bwMode="auto">
          <a:xfrm>
            <a:off x="8749879" y="679160"/>
            <a:ext cx="1941933" cy="329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12916" tIns="12916" rIns="12916" bIns="12916" numCol="1" anchor="t" anchorCtr="0" compatLnSpc="1">
            <a:prstTxWarp prst="textNoShape">
              <a:avLst/>
            </a:prstTxWarp>
          </a:bodyPr>
          <a:lstStyle/>
          <a:p>
            <a:pPr defTabSz="322937" fontAlgn="base">
              <a:spcBef>
                <a:spcPct val="0"/>
              </a:spcBef>
              <a:spcAft>
                <a:spcPct val="0"/>
              </a:spcAft>
            </a:pPr>
            <a:r>
              <a:rPr lang="en-MY" sz="849" b="1" i="1" dirty="0">
                <a:solidFill>
                  <a:srgbClr val="000000"/>
                </a:solidFill>
                <a:latin typeface="Arial" pitchFamily="34" charset="0"/>
                <a:cs typeface="Arial" pitchFamily="34" charset="0"/>
              </a:rPr>
              <a:t>Keywords</a:t>
            </a:r>
            <a:r>
              <a:rPr lang="en-US" sz="849" b="1" i="1" dirty="0">
                <a:solidFill>
                  <a:srgbClr val="000000"/>
                </a:solidFill>
                <a:latin typeface="Arial" pitchFamily="34" charset="0"/>
                <a:cs typeface="Arial" pitchFamily="34" charset="0"/>
              </a:rPr>
              <a:t>:</a:t>
            </a:r>
            <a:r>
              <a:rPr lang="ru-RU" sz="849" b="1" i="1" dirty="0">
                <a:solidFill>
                  <a:srgbClr val="000000"/>
                </a:solidFill>
                <a:latin typeface="Arial" pitchFamily="34" charset="0"/>
                <a:cs typeface="Arial" pitchFamily="34" charset="0"/>
              </a:rPr>
              <a:t> </a:t>
            </a:r>
            <a:r>
              <a:rPr lang="en-US" sz="800" dirty="0">
                <a:latin typeface="Arial" panose="020B0604020202020204" pitchFamily="34" charset="0"/>
                <a:cs typeface="Arial" pitchFamily="34" charset="0"/>
              </a:rPr>
              <a:t>organic waste</a:t>
            </a:r>
            <a:r>
              <a:rPr lang="ru-RU" sz="800" dirty="0">
                <a:latin typeface="Arial" panose="020B0604020202020204" pitchFamily="34" charset="0"/>
                <a:cs typeface="Arial" pitchFamily="34" charset="0"/>
              </a:rPr>
              <a:t>, </a:t>
            </a:r>
            <a:r>
              <a:rPr lang="en" sz="800" dirty="0">
                <a:latin typeface="Arial" panose="020B0604020202020204" pitchFamily="34" charset="0"/>
                <a:cs typeface="Arial" panose="020B0604020202020204" pitchFamily="34" charset="0"/>
              </a:rPr>
              <a:t>industrial symbiosis, retail</a:t>
            </a:r>
            <a:endParaRPr lang="en-US" sz="800" dirty="0">
              <a:latin typeface="Arial" panose="020B0604020202020204" pitchFamily="34" charset="0"/>
              <a:cs typeface="Arial" pitchFamily="34" charset="0"/>
            </a:endParaRPr>
          </a:p>
        </p:txBody>
      </p:sp>
      <p:sp>
        <p:nvSpPr>
          <p:cNvPr id="7" name="TextBox 6">
            <a:extLst>
              <a:ext uri="{FF2B5EF4-FFF2-40B4-BE49-F238E27FC236}">
                <a16:creationId xmlns:a16="http://schemas.microsoft.com/office/drawing/2014/main" id="{A68D09B2-CF94-1745-B759-57E7AA56BA80}"/>
              </a:ext>
            </a:extLst>
          </p:cNvPr>
          <p:cNvSpPr txBox="1"/>
          <p:nvPr/>
        </p:nvSpPr>
        <p:spPr>
          <a:xfrm>
            <a:off x="321593" y="1180548"/>
            <a:ext cx="10230718" cy="584775"/>
          </a:xfrm>
          <a:prstGeom prst="rect">
            <a:avLst/>
          </a:prstGeom>
          <a:noFill/>
        </p:spPr>
        <p:txBody>
          <a:bodyPr wrap="square" rtlCol="0">
            <a:spAutoFit/>
          </a:bodyPr>
          <a:lstStyle/>
          <a:p>
            <a:r>
              <a:rPr lang="en" sz="1600" dirty="0">
                <a:latin typeface="Arial" panose="020B0604020202020204" pitchFamily="34" charset="0"/>
                <a:cs typeface="Arial" panose="020B0604020202020204" pitchFamily="34" charset="0"/>
              </a:rPr>
              <a:t>The model of industrial symbiosis may include: transfer to the participants of the symbiotic system for use as raw materials, autonomous use and centralized management of household waste. </a:t>
            </a:r>
            <a:endParaRPr lang="ru-RU" sz="1600"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A306C60A-D4BF-FA4D-BFBD-3C95636D5296}"/>
              </a:ext>
            </a:extLst>
          </p:cNvPr>
          <p:cNvSpPr txBox="1"/>
          <p:nvPr/>
        </p:nvSpPr>
        <p:spPr>
          <a:xfrm>
            <a:off x="2354406" y="6400997"/>
            <a:ext cx="6165091" cy="323165"/>
          </a:xfrm>
          <a:prstGeom prst="rect">
            <a:avLst/>
          </a:prstGeom>
          <a:noFill/>
        </p:spPr>
        <p:txBody>
          <a:bodyPr wrap="square" rtlCol="0">
            <a:spAutoFit/>
          </a:bodyPr>
          <a:lstStyle/>
          <a:p>
            <a:pPr algn="ctr"/>
            <a:r>
              <a:rPr lang="en-GB" sz="1500" b="1" i="1" dirty="0"/>
              <a:t>Industrial Symbiosis model for organic waste of retail chains</a:t>
            </a:r>
            <a:endParaRPr lang="ru-RU" sz="1500" b="1" i="1" dirty="0"/>
          </a:p>
        </p:txBody>
      </p:sp>
    </p:spTree>
    <p:extLst>
      <p:ext uri="{BB962C8B-B14F-4D97-AF65-F5344CB8AC3E}">
        <p14:creationId xmlns:p14="http://schemas.microsoft.com/office/powerpoint/2010/main" val="2253150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9" name="Straight Connector 28">
            <a:extLst>
              <a:ext uri="{FF2B5EF4-FFF2-40B4-BE49-F238E27FC236}">
                <a16:creationId xmlns:a16="http://schemas.microsoft.com/office/drawing/2014/main" id="{81C66F88-F311-428E-BA1E-42D180A1B72D}"/>
              </a:ext>
            </a:extLst>
          </p:cNvPr>
          <p:cNvCxnSpPr>
            <a:cxnSpLocks/>
          </p:cNvCxnSpPr>
          <p:nvPr/>
        </p:nvCxnSpPr>
        <p:spPr>
          <a:xfrm>
            <a:off x="4232037" y="7000710"/>
            <a:ext cx="0" cy="0"/>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p:txBody>
          <a:bodyPr/>
          <a:lstStyle/>
          <a:p>
            <a:fld id="{2C159FAB-A82C-4298-BDC6-19C4DC98793D}" type="slidenum">
              <a:rPr lang="en-MY" smtClean="0"/>
              <a:t>5</a:t>
            </a:fld>
            <a:endParaRPr lang="en-MY"/>
          </a:p>
        </p:txBody>
      </p:sp>
      <p:sp>
        <p:nvSpPr>
          <p:cNvPr id="18" name="Прямоугольник 17">
            <a:extLst>
              <a:ext uri="{FF2B5EF4-FFF2-40B4-BE49-F238E27FC236}">
                <a16:creationId xmlns:a16="http://schemas.microsoft.com/office/drawing/2014/main" id="{893468A9-975A-4D66-B449-DA8F383120B2}"/>
              </a:ext>
            </a:extLst>
          </p:cNvPr>
          <p:cNvSpPr/>
          <p:nvPr/>
        </p:nvSpPr>
        <p:spPr>
          <a:xfrm>
            <a:off x="179502" y="1259557"/>
            <a:ext cx="1519006" cy="369332"/>
          </a:xfrm>
          <a:prstGeom prst="rect">
            <a:avLst/>
          </a:prstGeom>
        </p:spPr>
        <p:txBody>
          <a:bodyPr wrap="none">
            <a:spAutoFit/>
          </a:bodyPr>
          <a:lstStyle/>
          <a:p>
            <a:pPr marL="12700">
              <a:lnSpc>
                <a:spcPct val="100000"/>
              </a:lnSpc>
            </a:pPr>
            <a:r>
              <a:rPr lang="en-GB" sz="1800" b="1" spc="-45" dirty="0">
                <a:solidFill>
                  <a:srgbClr val="002060"/>
                </a:solidFill>
                <a:latin typeface="Arial" panose="020B0604020202020204" pitchFamily="34" charset="0"/>
                <a:cs typeface="Arial" panose="020B0604020202020204" pitchFamily="34" charset="0"/>
              </a:rPr>
              <a:t>Conclusions</a:t>
            </a:r>
          </a:p>
        </p:txBody>
      </p:sp>
      <p:sp>
        <p:nvSpPr>
          <p:cNvPr id="21" name="Прямоугольник 20">
            <a:extLst>
              <a:ext uri="{FF2B5EF4-FFF2-40B4-BE49-F238E27FC236}">
                <a16:creationId xmlns:a16="http://schemas.microsoft.com/office/drawing/2014/main" id="{EC777E92-F34D-4A9C-A99B-0CC5B2676399}"/>
              </a:ext>
            </a:extLst>
          </p:cNvPr>
          <p:cNvSpPr/>
          <p:nvPr/>
        </p:nvSpPr>
        <p:spPr>
          <a:xfrm>
            <a:off x="171848" y="4571924"/>
            <a:ext cx="10070602" cy="646331"/>
          </a:xfrm>
          <a:prstGeom prst="rect">
            <a:avLst/>
          </a:prstGeom>
        </p:spPr>
        <p:txBody>
          <a:bodyPr wrap="square">
            <a:spAutoFit/>
          </a:bodyPr>
          <a:lstStyle/>
          <a:p>
            <a:pPr marL="12700">
              <a:lnSpc>
                <a:spcPct val="100000"/>
              </a:lnSpc>
            </a:pPr>
            <a:r>
              <a:rPr lang="en-GB" sz="1800" b="1" spc="-45" dirty="0">
                <a:solidFill>
                  <a:srgbClr val="002060"/>
                </a:solidFill>
                <a:latin typeface="Arial" panose="020B0604020202020204" pitchFamily="34" charset="0"/>
                <a:cs typeface="Arial" panose="020B0604020202020204" pitchFamily="34" charset="0"/>
              </a:rPr>
              <a:t>References</a:t>
            </a:r>
          </a:p>
          <a:p>
            <a:pPr marL="12700">
              <a:lnSpc>
                <a:spcPct val="100000"/>
              </a:lnSpc>
            </a:pPr>
            <a:endParaRPr lang="en-GB" sz="1800" b="1" spc="-45" dirty="0">
              <a:solidFill>
                <a:srgbClr val="002060"/>
              </a:solidFill>
              <a:latin typeface="Arial" panose="020B0604020202020204" pitchFamily="34" charset="0"/>
              <a:cs typeface="Arial" panose="020B0604020202020204" pitchFamily="34" charset="0"/>
            </a:endParaRPr>
          </a:p>
        </p:txBody>
      </p:sp>
      <p:pic>
        <p:nvPicPr>
          <p:cNvPr id="38" name="Рисунок 37">
            <a:extLst>
              <a:ext uri="{FF2B5EF4-FFF2-40B4-BE49-F238E27FC236}">
                <a16:creationId xmlns:a16="http://schemas.microsoft.com/office/drawing/2014/main" id="{016B3565-0CFB-437F-B39E-8570E54D272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862" y="54363"/>
            <a:ext cx="777481" cy="371839"/>
          </a:xfrm>
          <a:prstGeom prst="rect">
            <a:avLst/>
          </a:prstGeom>
        </p:spPr>
      </p:pic>
      <p:pic>
        <p:nvPicPr>
          <p:cNvPr id="39" name="Рисунок 38">
            <a:extLst>
              <a:ext uri="{FF2B5EF4-FFF2-40B4-BE49-F238E27FC236}">
                <a16:creationId xmlns:a16="http://schemas.microsoft.com/office/drawing/2014/main" id="{4FEE8285-680B-4AC8-A547-5C210FC93A5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14234" y="-8392"/>
            <a:ext cx="685471" cy="484598"/>
          </a:xfrm>
          <a:prstGeom prst="rect">
            <a:avLst/>
          </a:prstGeom>
        </p:spPr>
      </p:pic>
      <p:pic>
        <p:nvPicPr>
          <p:cNvPr id="40" name="Рисунок 39">
            <a:extLst>
              <a:ext uri="{FF2B5EF4-FFF2-40B4-BE49-F238E27FC236}">
                <a16:creationId xmlns:a16="http://schemas.microsoft.com/office/drawing/2014/main" id="{4FB7CC8C-0D50-4E43-BF0F-7AB7830C403E}"/>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7194" r="7100"/>
          <a:stretch/>
        </p:blipFill>
        <p:spPr>
          <a:xfrm>
            <a:off x="9799705" y="9402"/>
            <a:ext cx="864000" cy="461762"/>
          </a:xfrm>
          <a:prstGeom prst="rect">
            <a:avLst/>
          </a:prstGeom>
        </p:spPr>
      </p:pic>
      <p:sp>
        <p:nvSpPr>
          <p:cNvPr id="22" name="Text Box 22">
            <a:extLst>
              <a:ext uri="{FF2B5EF4-FFF2-40B4-BE49-F238E27FC236}">
                <a16:creationId xmlns:a16="http://schemas.microsoft.com/office/drawing/2014/main" id="{F27517C1-FA8E-4514-A73D-AEFEEF58150D}"/>
              </a:ext>
            </a:extLst>
          </p:cNvPr>
          <p:cNvSpPr txBox="1">
            <a:spLocks noChangeArrowheads="1"/>
          </p:cNvSpPr>
          <p:nvPr/>
        </p:nvSpPr>
        <p:spPr bwMode="auto">
          <a:xfrm>
            <a:off x="179502" y="6876181"/>
            <a:ext cx="1205964" cy="2160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12916" tIns="12916" rIns="12916" bIns="12916" numCol="1" anchor="t" anchorCtr="0" compatLnSpc="1">
            <a:prstTxWarp prst="textNoShape">
              <a:avLst/>
            </a:prstTxWarp>
          </a:bodyPr>
          <a:lstStyle/>
          <a:p>
            <a:pPr defTabSz="322937" fontAlgn="base">
              <a:spcBef>
                <a:spcPts val="600"/>
              </a:spcBef>
              <a:spcAft>
                <a:spcPct val="0"/>
              </a:spcAft>
            </a:pPr>
            <a:r>
              <a:rPr lang="en-MY" sz="1000" b="1" dirty="0">
                <a:solidFill>
                  <a:srgbClr val="000000"/>
                </a:solidFill>
                <a:latin typeface="Arial" pitchFamily="34" charset="0"/>
                <a:cs typeface="Arial" pitchFamily="34" charset="0"/>
              </a:rPr>
              <a:t>Acknowledgement</a:t>
            </a:r>
            <a:endParaRPr lang="en-US" sz="400" b="1" dirty="0">
              <a:latin typeface="Arial" pitchFamily="34" charset="0"/>
              <a:cs typeface="Arial" pitchFamily="34" charset="0"/>
            </a:endParaRPr>
          </a:p>
        </p:txBody>
      </p:sp>
      <p:sp>
        <p:nvSpPr>
          <p:cNvPr id="23" name="Rectangle 4">
            <a:extLst>
              <a:ext uri="{FF2B5EF4-FFF2-40B4-BE49-F238E27FC236}">
                <a16:creationId xmlns:a16="http://schemas.microsoft.com/office/drawing/2014/main" id="{82568482-9FC6-4028-B91D-34693AC2D673}"/>
              </a:ext>
            </a:extLst>
          </p:cNvPr>
          <p:cNvSpPr>
            <a:spLocks noChangeArrowheads="1"/>
          </p:cNvSpPr>
          <p:nvPr/>
        </p:nvSpPr>
        <p:spPr bwMode="auto">
          <a:xfrm>
            <a:off x="188928" y="6732165"/>
            <a:ext cx="10313957" cy="108000"/>
          </a:xfrm>
          <a:prstGeom prst="rect">
            <a:avLst/>
          </a:prstGeom>
          <a:solidFill>
            <a:schemeClr val="accent1">
              <a:lumMod val="75000"/>
            </a:schemeClr>
          </a:solidFill>
          <a:ln>
            <a:noFill/>
          </a:ln>
          <a:effectLst/>
        </p:spPr>
        <p:txBody>
          <a:bodyPr vert="horz" wrap="square" lIns="12916" tIns="12916" rIns="12916" bIns="12916" numCol="1" anchor="t" anchorCtr="0" compatLnSpc="1">
            <a:prstTxWarp prst="textNoShape">
              <a:avLst/>
            </a:prstTxWarp>
          </a:bodyPr>
          <a:lstStyle/>
          <a:p>
            <a:endParaRPr lang="en-MY" sz="723" dirty="0"/>
          </a:p>
        </p:txBody>
      </p:sp>
      <p:cxnSp>
        <p:nvCxnSpPr>
          <p:cNvPr id="27" name="AutoShape 21">
            <a:extLst>
              <a:ext uri="{FF2B5EF4-FFF2-40B4-BE49-F238E27FC236}">
                <a16:creationId xmlns:a16="http://schemas.microsoft.com/office/drawing/2014/main" id="{EDBBDBA8-8218-4390-B2F6-D51BFE7BFF38}"/>
              </a:ext>
            </a:extLst>
          </p:cNvPr>
          <p:cNvCxnSpPr>
            <a:cxnSpLocks noChangeShapeType="1"/>
          </p:cNvCxnSpPr>
          <p:nvPr/>
        </p:nvCxnSpPr>
        <p:spPr bwMode="auto">
          <a:xfrm>
            <a:off x="179502" y="4499917"/>
            <a:ext cx="10230718" cy="0"/>
          </a:xfrm>
          <a:prstGeom prst="straightConnector1">
            <a:avLst/>
          </a:prstGeom>
          <a:noFill/>
          <a:ln w="9525" algn="ctr">
            <a:solidFill>
              <a:schemeClr val="accent1">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28" name="AutoShape 21">
            <a:extLst>
              <a:ext uri="{FF2B5EF4-FFF2-40B4-BE49-F238E27FC236}">
                <a16:creationId xmlns:a16="http://schemas.microsoft.com/office/drawing/2014/main" id="{EDBBDBA8-8218-4390-B2F6-D51BFE7BFF38}"/>
              </a:ext>
            </a:extLst>
          </p:cNvPr>
          <p:cNvCxnSpPr>
            <a:cxnSpLocks noChangeShapeType="1"/>
          </p:cNvCxnSpPr>
          <p:nvPr/>
        </p:nvCxnSpPr>
        <p:spPr bwMode="auto">
          <a:xfrm>
            <a:off x="188928" y="1179810"/>
            <a:ext cx="10230718" cy="0"/>
          </a:xfrm>
          <a:prstGeom prst="straightConnector1">
            <a:avLst/>
          </a:prstGeom>
          <a:noFill/>
          <a:ln w="9525" algn="ctr">
            <a:solidFill>
              <a:schemeClr val="accent1">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sp>
        <p:nvSpPr>
          <p:cNvPr id="33" name="Rectangle 19">
            <a:extLst>
              <a:ext uri="{FF2B5EF4-FFF2-40B4-BE49-F238E27FC236}">
                <a16:creationId xmlns:a16="http://schemas.microsoft.com/office/drawing/2014/main" id="{D2DF5777-B313-4885-A0BE-9A5C776D4B39}"/>
              </a:ext>
            </a:extLst>
          </p:cNvPr>
          <p:cNvSpPr/>
          <p:nvPr/>
        </p:nvSpPr>
        <p:spPr>
          <a:xfrm>
            <a:off x="876343" y="80018"/>
            <a:ext cx="8394915" cy="307777"/>
          </a:xfrm>
          <a:prstGeom prst="rect">
            <a:avLst/>
          </a:prstGeom>
        </p:spPr>
        <p:txBody>
          <a:bodyPr wrap="square">
            <a:spAutoFit/>
          </a:bodyPr>
          <a:lstStyle/>
          <a:p>
            <a:pPr algn="ctr" defTabSz="457200">
              <a:defRPr/>
            </a:pPr>
            <a:r>
              <a:rPr lang="en-US" sz="1400" dirty="0">
                <a:solidFill>
                  <a:schemeClr val="accent1">
                    <a:lumMod val="75000"/>
                  </a:schemeClr>
                </a:solidFill>
              </a:rPr>
              <a:t>III International Scientific Conference on “</a:t>
            </a:r>
            <a:r>
              <a:rPr lang="en-US" sz="1400" b="1" dirty="0">
                <a:solidFill>
                  <a:schemeClr val="accent1">
                    <a:lumMod val="75000"/>
                  </a:schemeClr>
                </a:solidFill>
              </a:rPr>
              <a:t>Sustainable and Efficient Use of Energy, Water and Natural Resources</a:t>
            </a:r>
            <a:r>
              <a:rPr lang="en-US" sz="1400" dirty="0">
                <a:solidFill>
                  <a:schemeClr val="accent1">
                    <a:lumMod val="75000"/>
                  </a:schemeClr>
                </a:solidFill>
              </a:rPr>
              <a:t>”</a:t>
            </a:r>
          </a:p>
        </p:txBody>
      </p:sp>
      <p:sp>
        <p:nvSpPr>
          <p:cNvPr id="3" name="TextBox 2">
            <a:extLst>
              <a:ext uri="{FF2B5EF4-FFF2-40B4-BE49-F238E27FC236}">
                <a16:creationId xmlns:a16="http://schemas.microsoft.com/office/drawing/2014/main" id="{B0E5BA60-1DF4-0D48-8548-E28846CD14E3}"/>
              </a:ext>
            </a:extLst>
          </p:cNvPr>
          <p:cNvSpPr txBox="1"/>
          <p:nvPr/>
        </p:nvSpPr>
        <p:spPr>
          <a:xfrm>
            <a:off x="188928" y="4912618"/>
            <a:ext cx="10081120" cy="2023311"/>
          </a:xfrm>
          <a:prstGeom prst="rect">
            <a:avLst/>
          </a:prstGeom>
          <a:noFill/>
        </p:spPr>
        <p:txBody>
          <a:bodyPr wrap="square" rtlCol="0">
            <a:spAutoFit/>
          </a:bodyPr>
          <a:lstStyle/>
          <a:p>
            <a:r>
              <a:rPr lang="en" sz="1500" dirty="0">
                <a:latin typeface="Arial" panose="020B0604020202020204" pitchFamily="34" charset="0"/>
                <a:cs typeface="Arial" panose="020B0604020202020204" pitchFamily="34" charset="0"/>
              </a:rPr>
              <a:t>1. Research by the Center for the Development of the Consumer Market of the Moscow School of Management </a:t>
            </a:r>
            <a:r>
              <a:rPr lang="en" sz="1500" dirty="0" err="1">
                <a:latin typeface="Arial" panose="020B0604020202020204" pitchFamily="34" charset="0"/>
                <a:cs typeface="Arial" panose="020B0604020202020204" pitchFamily="34" charset="0"/>
              </a:rPr>
              <a:t>Skolkovo</a:t>
            </a:r>
            <a:r>
              <a:rPr lang="en" sz="1500" dirty="0">
                <a:latin typeface="Arial" panose="020B0604020202020204" pitchFamily="34" charset="0"/>
                <a:cs typeface="Arial" panose="020B0604020202020204" pitchFamily="34" charset="0"/>
              </a:rPr>
              <a:t> «Food losses and organic waste in the consumer market of the Russian Federation», Moscow. 2020. [Electronic resource]. – https://</a:t>
            </a:r>
            <a:r>
              <a:rPr lang="en" sz="1500" dirty="0" err="1">
                <a:latin typeface="Arial" panose="020B0604020202020204" pitchFamily="34" charset="0"/>
                <a:cs typeface="Arial" panose="020B0604020202020204" pitchFamily="34" charset="0"/>
              </a:rPr>
              <a:t>sk.skolkovo.ru</a:t>
            </a:r>
            <a:r>
              <a:rPr lang="en" sz="1500" dirty="0">
                <a:latin typeface="Arial" panose="020B0604020202020204" pitchFamily="34" charset="0"/>
                <a:cs typeface="Arial" panose="020B0604020202020204" pitchFamily="34" charset="0"/>
              </a:rPr>
              <a:t>/storage/</a:t>
            </a:r>
            <a:r>
              <a:rPr lang="en" sz="1500" dirty="0" err="1">
                <a:latin typeface="Arial" panose="020B0604020202020204" pitchFamily="34" charset="0"/>
                <a:cs typeface="Arial" panose="020B0604020202020204" pitchFamily="34" charset="0"/>
              </a:rPr>
              <a:t>file_storage</a:t>
            </a:r>
            <a:r>
              <a:rPr lang="en" sz="1500" dirty="0">
                <a:latin typeface="Arial" panose="020B0604020202020204" pitchFamily="34" charset="0"/>
                <a:cs typeface="Arial" panose="020B0604020202020204" pitchFamily="34" charset="0"/>
              </a:rPr>
              <a:t>/1de06cc3-d069-49e4-9980-8088d743057/SKOLKOVO_CMDC_2019-12-06_001.pdf </a:t>
            </a:r>
          </a:p>
          <a:p>
            <a:r>
              <a:rPr lang="en" sz="1500" dirty="0">
                <a:latin typeface="Arial" panose="020B0604020202020204" pitchFamily="34" charset="0"/>
                <a:cs typeface="Arial" panose="020B0604020202020204" pitchFamily="34" charset="0"/>
              </a:rPr>
              <a:t>2. Business Vector News Agency Article «Waste-free trade: why do X5 and </a:t>
            </a:r>
            <a:r>
              <a:rPr lang="en" sz="1500" dirty="0" err="1">
                <a:latin typeface="Arial" panose="020B0604020202020204" pitchFamily="34" charset="0"/>
                <a:cs typeface="Arial" panose="020B0604020202020204" pitchFamily="34" charset="0"/>
              </a:rPr>
              <a:t>Magnit</a:t>
            </a:r>
            <a:r>
              <a:rPr lang="en" sz="1500" dirty="0">
                <a:latin typeface="Arial" panose="020B0604020202020204" pitchFamily="34" charset="0"/>
                <a:cs typeface="Arial" panose="020B0604020202020204" pitchFamily="34" charset="0"/>
              </a:rPr>
              <a:t> collect bottles and recycle packaging». 2019. [Electronic resource]. – https://</a:t>
            </a:r>
            <a:r>
              <a:rPr lang="en" sz="1500" dirty="0" err="1">
                <a:latin typeface="Arial" panose="020B0604020202020204" pitchFamily="34" charset="0"/>
                <a:cs typeface="Arial" panose="020B0604020202020204" pitchFamily="34" charset="0"/>
              </a:rPr>
              <a:t>www.business-vector.info</a:t>
            </a:r>
            <a:r>
              <a:rPr lang="en" sz="1500" dirty="0">
                <a:latin typeface="Arial" panose="020B0604020202020204" pitchFamily="34" charset="0"/>
                <a:cs typeface="Arial" panose="020B0604020202020204" pitchFamily="34" charset="0"/>
              </a:rPr>
              <a:t> </a:t>
            </a:r>
          </a:p>
          <a:p>
            <a:r>
              <a:rPr lang="en" sz="1500" dirty="0">
                <a:latin typeface="Arial" panose="020B0604020202020204" pitchFamily="34" charset="0"/>
                <a:cs typeface="Arial" panose="020B0604020202020204" pitchFamily="34" charset="0"/>
              </a:rPr>
              <a:t>3. Albino V., </a:t>
            </a:r>
            <a:r>
              <a:rPr lang="en" sz="1500" dirty="0" err="1">
                <a:latin typeface="Arial" panose="020B0604020202020204" pitchFamily="34" charset="0"/>
                <a:cs typeface="Arial" panose="020B0604020202020204" pitchFamily="34" charset="0"/>
              </a:rPr>
              <a:t>Fraccascia</a:t>
            </a:r>
            <a:r>
              <a:rPr lang="en" sz="1500" dirty="0">
                <a:latin typeface="Arial" panose="020B0604020202020204" pitchFamily="34" charset="0"/>
                <a:cs typeface="Arial" panose="020B0604020202020204" pitchFamily="34" charset="0"/>
              </a:rPr>
              <a:t> L., Savino T. // Procedia Engineering. 2015. № 118. P. 950 – 957.</a:t>
            </a:r>
          </a:p>
          <a:p>
            <a:endParaRPr lang="ru-RU" dirty="0"/>
          </a:p>
        </p:txBody>
      </p:sp>
      <p:sp>
        <p:nvSpPr>
          <p:cNvPr id="4" name="TextBox 3">
            <a:extLst>
              <a:ext uri="{FF2B5EF4-FFF2-40B4-BE49-F238E27FC236}">
                <a16:creationId xmlns:a16="http://schemas.microsoft.com/office/drawing/2014/main" id="{36600BD1-1FB8-F44B-8E9D-F75CB357EA96}"/>
              </a:ext>
            </a:extLst>
          </p:cNvPr>
          <p:cNvSpPr txBox="1"/>
          <p:nvPr/>
        </p:nvSpPr>
        <p:spPr>
          <a:xfrm>
            <a:off x="186121" y="1592511"/>
            <a:ext cx="9865096" cy="2862322"/>
          </a:xfrm>
          <a:prstGeom prst="rect">
            <a:avLst/>
          </a:prstGeom>
          <a:noFill/>
        </p:spPr>
        <p:txBody>
          <a:bodyPr wrap="square" rtlCol="0">
            <a:spAutoFit/>
          </a:bodyPr>
          <a:lstStyle/>
          <a:p>
            <a:pPr algn="just"/>
            <a:r>
              <a:rPr lang="en-US" sz="1800" dirty="0">
                <a:latin typeface="Arial" panose="020B0604020202020204" pitchFamily="34" charset="0"/>
                <a:cs typeface="Arial" panose="020B0604020202020204" pitchFamily="34" charset="0"/>
              </a:rPr>
              <a:t>The use of the industrial symbiosis approach - the use of waste from one enterprise in the production process of another enterprise - allows you to optimize the use of resources, reducing environmental impacts by closing resource chains, thereby contributing to the development of a circular economy.</a:t>
            </a:r>
          </a:p>
          <a:p>
            <a:pPr algn="just"/>
            <a:r>
              <a:rPr lang="en-US" sz="1800" dirty="0">
                <a:latin typeface="Arial" panose="020B0604020202020204" pitchFamily="34" charset="0"/>
                <a:cs typeface="Arial" panose="020B0604020202020204" pitchFamily="34" charset="0"/>
              </a:rPr>
              <a:t>Building a model of industrial symbiosis is a tool that can be used as an effective tool for solving organic waste problems. In the best way of functioning of industrial symbiosis, 100% of organic waste will not be disposed of in landfills, at the same time, all the electricity needed for the city will be generated using biogas from organic waste. This scenario is consistent with the “perfect symbiosis” defined by Albino et al. as a condition under which waste is not disposed of and primary resources are not purchased outside the considered system.</a:t>
            </a:r>
            <a:r>
              <a:rPr lang="ru-RU" sz="1800" dirty="0">
                <a:latin typeface="Arial" panose="020B0604020202020204" pitchFamily="34" charset="0"/>
                <a:cs typeface="Arial" panose="020B0604020202020204" pitchFamily="34" charset="0"/>
              </a:rPr>
              <a:t> </a:t>
            </a:r>
          </a:p>
        </p:txBody>
      </p:sp>
      <p:sp>
        <p:nvSpPr>
          <p:cNvPr id="20" name="Rectangle 7">
            <a:extLst>
              <a:ext uri="{FF2B5EF4-FFF2-40B4-BE49-F238E27FC236}">
                <a16:creationId xmlns:a16="http://schemas.microsoft.com/office/drawing/2014/main" id="{60733B32-0A72-6E44-86A4-291B5CE276B2}"/>
              </a:ext>
            </a:extLst>
          </p:cNvPr>
          <p:cNvSpPr/>
          <p:nvPr/>
        </p:nvSpPr>
        <p:spPr>
          <a:xfrm>
            <a:off x="935874" y="603993"/>
            <a:ext cx="8455260" cy="432554"/>
          </a:xfrm>
          <a:prstGeom prst="rect">
            <a:avLst/>
          </a:prstGeom>
        </p:spPr>
        <p:txBody>
          <a:bodyPr wrap="square">
            <a:spAutoFit/>
          </a:bodyPr>
          <a:lstStyle/>
          <a:p>
            <a:pPr algn="just">
              <a:lnSpc>
                <a:spcPct val="110000"/>
              </a:lnSpc>
              <a:spcAft>
                <a:spcPts val="300"/>
              </a:spcAft>
              <a:tabLst>
                <a:tab pos="4508500" algn="r"/>
              </a:tabLst>
            </a:pPr>
            <a:r>
              <a:rPr lang="fi" sz="1000" dirty="0">
                <a:latin typeface="Arial" panose="020B0604020202020204" pitchFamily="34" charset="0"/>
                <a:cs typeface="Arial" panose="020B0604020202020204" pitchFamily="34" charset="0"/>
              </a:rPr>
              <a:t>V. Savoskula, A. Novikova, A. Yeremenko, S. Antipova, O. Sergienko</a:t>
            </a:r>
            <a:r>
              <a:rPr lang="en-US" sz="1000" dirty="0">
                <a:latin typeface="Arial" panose="020B0604020202020204" pitchFamily="34" charset="0"/>
                <a:ea typeface="Times New Roman" panose="02020603050405020304" pitchFamily="18" charset="0"/>
                <a:cs typeface="Arial" panose="020B0604020202020204" pitchFamily="34" charset="0"/>
              </a:rPr>
              <a:t> </a:t>
            </a:r>
            <a:endParaRPr lang="en-GB" sz="1000" baseline="30000" dirty="0">
              <a:latin typeface="Arial" panose="020B0604020202020204" pitchFamily="34" charset="0"/>
              <a:ea typeface="Times New Roman" panose="02020603050405020304" pitchFamily="18" charset="0"/>
              <a:cs typeface="Arial" panose="020B0604020202020204" pitchFamily="34" charset="0"/>
            </a:endParaRPr>
          </a:p>
          <a:p>
            <a:pPr>
              <a:lnSpc>
                <a:spcPct val="115000"/>
              </a:lnSpc>
              <a:spcAft>
                <a:spcPts val="0"/>
              </a:spcAft>
            </a:pPr>
            <a:r>
              <a:rPr lang="en-GB" sz="800" dirty="0">
                <a:latin typeface="Arial" panose="020B0604020202020204" pitchFamily="34" charset="0"/>
                <a:cs typeface="Arial" panose="020B0604020202020204" pitchFamily="34" charset="0"/>
              </a:rPr>
              <a:t>Saint Petersburg State University of Information Technologies, Mechanics and Optics (ITMO University), 49, </a:t>
            </a:r>
            <a:r>
              <a:rPr lang="en-GB" sz="800" dirty="0" err="1">
                <a:latin typeface="Arial" panose="020B0604020202020204" pitchFamily="34" charset="0"/>
                <a:cs typeface="Arial" panose="020B0604020202020204" pitchFamily="34" charset="0"/>
              </a:rPr>
              <a:t>Kronverkskiy</a:t>
            </a:r>
            <a:r>
              <a:rPr lang="en-GB" sz="800" dirty="0">
                <a:latin typeface="Arial" panose="020B0604020202020204" pitchFamily="34" charset="0"/>
                <a:cs typeface="Arial" panose="020B0604020202020204" pitchFamily="34" charset="0"/>
              </a:rPr>
              <a:t> pr., Saint-Petersburg, Russia, 197101</a:t>
            </a:r>
            <a:r>
              <a:rPr lang="en-US" sz="800" dirty="0">
                <a:latin typeface="Arial" panose="020B0604020202020204" pitchFamily="34" charset="0"/>
                <a:ea typeface="Times New Roman" panose="02020603050405020304" pitchFamily="18" charset="0"/>
                <a:cs typeface="Arial" panose="020B0604020202020204" pitchFamily="34" charset="0"/>
              </a:rPr>
              <a:t> </a:t>
            </a:r>
            <a:endParaRPr lang="en-GB" sz="8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24" name="Text Box 2">
            <a:extLst>
              <a:ext uri="{FF2B5EF4-FFF2-40B4-BE49-F238E27FC236}">
                <a16:creationId xmlns:a16="http://schemas.microsoft.com/office/drawing/2014/main" id="{575BE478-4CCF-BE4A-884A-664D43D6127F}"/>
              </a:ext>
            </a:extLst>
          </p:cNvPr>
          <p:cNvSpPr txBox="1">
            <a:spLocks noChangeArrowheads="1"/>
          </p:cNvSpPr>
          <p:nvPr/>
        </p:nvSpPr>
        <p:spPr bwMode="auto">
          <a:xfrm>
            <a:off x="1207519" y="340928"/>
            <a:ext cx="8458867" cy="2705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12916" tIns="12916" rIns="12916" bIns="12916" numCol="1" anchor="ctr" anchorCtr="0" compatLnSpc="1">
            <a:prstTxWarp prst="textNoShape">
              <a:avLst/>
            </a:prstTxWarp>
          </a:bodyPr>
          <a:lstStyle/>
          <a:p>
            <a:pPr algn="ctr" defTabSz="322937" fontAlgn="base">
              <a:spcBef>
                <a:spcPct val="0"/>
              </a:spcBef>
              <a:spcAft>
                <a:spcPct val="0"/>
              </a:spcAft>
            </a:pPr>
            <a:r>
              <a:rPr lang="en" sz="1200" b="1" dirty="0">
                <a:latin typeface="Arial" panose="020B0604020202020204" pitchFamily="34" charset="0"/>
                <a:cs typeface="Arial" panose="020B0604020202020204" pitchFamily="34" charset="0"/>
              </a:rPr>
              <a:t>Industrial symbiosis for solving problem of organic waste generation in retail</a:t>
            </a:r>
            <a:endParaRPr lang="en-MY" sz="1200" b="1" dirty="0">
              <a:latin typeface="Arial" panose="020B0604020202020204" pitchFamily="34" charset="0"/>
              <a:cs typeface="Arial" pitchFamily="34" charset="0"/>
            </a:endParaRPr>
          </a:p>
        </p:txBody>
      </p:sp>
      <p:sp>
        <p:nvSpPr>
          <p:cNvPr id="25" name="Text Box 16">
            <a:extLst>
              <a:ext uri="{FF2B5EF4-FFF2-40B4-BE49-F238E27FC236}">
                <a16:creationId xmlns:a16="http://schemas.microsoft.com/office/drawing/2014/main" id="{3D7AD596-8CBE-46F1-8587-C083D7F30647}"/>
              </a:ext>
            </a:extLst>
          </p:cNvPr>
          <p:cNvSpPr txBox="1">
            <a:spLocks noChangeArrowheads="1"/>
          </p:cNvSpPr>
          <p:nvPr/>
        </p:nvSpPr>
        <p:spPr bwMode="auto">
          <a:xfrm>
            <a:off x="8749879" y="679160"/>
            <a:ext cx="1941933" cy="329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12916" tIns="12916" rIns="12916" bIns="12916" numCol="1" anchor="t" anchorCtr="0" compatLnSpc="1">
            <a:prstTxWarp prst="textNoShape">
              <a:avLst/>
            </a:prstTxWarp>
          </a:bodyPr>
          <a:lstStyle/>
          <a:p>
            <a:pPr defTabSz="322937" fontAlgn="base">
              <a:spcBef>
                <a:spcPct val="0"/>
              </a:spcBef>
              <a:spcAft>
                <a:spcPct val="0"/>
              </a:spcAft>
            </a:pPr>
            <a:r>
              <a:rPr lang="en-MY" sz="849" b="1" i="1" dirty="0">
                <a:solidFill>
                  <a:srgbClr val="000000"/>
                </a:solidFill>
                <a:latin typeface="Arial" pitchFamily="34" charset="0"/>
                <a:cs typeface="Arial" pitchFamily="34" charset="0"/>
              </a:rPr>
              <a:t>Keywords</a:t>
            </a:r>
            <a:r>
              <a:rPr lang="en-US" sz="849" b="1" i="1" dirty="0">
                <a:solidFill>
                  <a:srgbClr val="000000"/>
                </a:solidFill>
                <a:latin typeface="Arial" pitchFamily="34" charset="0"/>
                <a:cs typeface="Arial" pitchFamily="34" charset="0"/>
              </a:rPr>
              <a:t>:</a:t>
            </a:r>
            <a:r>
              <a:rPr lang="ru-RU" sz="849" b="1" i="1" dirty="0">
                <a:solidFill>
                  <a:srgbClr val="000000"/>
                </a:solidFill>
                <a:latin typeface="Arial" pitchFamily="34" charset="0"/>
                <a:cs typeface="Arial" pitchFamily="34" charset="0"/>
              </a:rPr>
              <a:t> </a:t>
            </a:r>
            <a:r>
              <a:rPr lang="en-US" sz="800" dirty="0">
                <a:latin typeface="Arial" panose="020B0604020202020204" pitchFamily="34" charset="0"/>
                <a:cs typeface="Arial" pitchFamily="34" charset="0"/>
              </a:rPr>
              <a:t>organic waste</a:t>
            </a:r>
            <a:r>
              <a:rPr lang="ru-RU" sz="800" dirty="0">
                <a:latin typeface="Arial" panose="020B0604020202020204" pitchFamily="34" charset="0"/>
                <a:cs typeface="Arial" pitchFamily="34" charset="0"/>
              </a:rPr>
              <a:t>, </a:t>
            </a:r>
            <a:r>
              <a:rPr lang="en" sz="800" dirty="0">
                <a:latin typeface="Arial" panose="020B0604020202020204" pitchFamily="34" charset="0"/>
                <a:cs typeface="Arial" panose="020B0604020202020204" pitchFamily="34" charset="0"/>
              </a:rPr>
              <a:t>industrial symbiosis, retail</a:t>
            </a:r>
            <a:endParaRPr lang="en-US" sz="800" dirty="0">
              <a:latin typeface="Arial" panose="020B0604020202020204" pitchFamily="34" charset="0"/>
              <a:cs typeface="Arial" pitchFamily="34" charset="0"/>
            </a:endParaRPr>
          </a:p>
        </p:txBody>
      </p:sp>
    </p:spTree>
    <p:extLst>
      <p:ext uri="{BB962C8B-B14F-4D97-AF65-F5344CB8AC3E}">
        <p14:creationId xmlns:p14="http://schemas.microsoft.com/office/powerpoint/2010/main" val="510910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9" name="Straight Connector 28">
            <a:extLst>
              <a:ext uri="{FF2B5EF4-FFF2-40B4-BE49-F238E27FC236}">
                <a16:creationId xmlns:a16="http://schemas.microsoft.com/office/drawing/2014/main" id="{81C66F88-F311-428E-BA1E-42D180A1B72D}"/>
              </a:ext>
            </a:extLst>
          </p:cNvPr>
          <p:cNvCxnSpPr>
            <a:cxnSpLocks/>
          </p:cNvCxnSpPr>
          <p:nvPr/>
        </p:nvCxnSpPr>
        <p:spPr>
          <a:xfrm>
            <a:off x="4232037" y="7000710"/>
            <a:ext cx="0" cy="0"/>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60424CEB-ADCE-42BE-8D3F-8D355DE1BD25}"/>
              </a:ext>
            </a:extLst>
          </p:cNvPr>
          <p:cNvSpPr txBox="1"/>
          <p:nvPr/>
        </p:nvSpPr>
        <p:spPr>
          <a:xfrm>
            <a:off x="458418" y="2629012"/>
            <a:ext cx="9784080" cy="707886"/>
          </a:xfrm>
          <a:prstGeom prst="rect">
            <a:avLst/>
          </a:prstGeom>
          <a:noFill/>
        </p:spPr>
        <p:txBody>
          <a:bodyPr wrap="square" rtlCol="0" anchor="ctr">
            <a:spAutoFit/>
          </a:bodyPr>
          <a:lstStyle/>
          <a:p>
            <a:pPr algn="ctr"/>
            <a:r>
              <a:rPr lang="en-US" sz="4000" dirty="0">
                <a:solidFill>
                  <a:schemeClr val="accent1">
                    <a:lumMod val="75000"/>
                  </a:schemeClr>
                </a:solidFill>
                <a:latin typeface="Muller Black" pitchFamily="50" charset="-52"/>
              </a:rPr>
              <a:t>Thank you for your attention!</a:t>
            </a:r>
            <a:endParaRPr lang="ru-RU" sz="4000" dirty="0">
              <a:solidFill>
                <a:schemeClr val="accent1">
                  <a:lumMod val="75000"/>
                </a:schemeClr>
              </a:solidFill>
              <a:latin typeface="Muller Black" pitchFamily="50" charset="-52"/>
            </a:endParaRPr>
          </a:p>
        </p:txBody>
      </p:sp>
      <p:sp>
        <p:nvSpPr>
          <p:cNvPr id="40" name="TextBox 39">
            <a:extLst>
              <a:ext uri="{FF2B5EF4-FFF2-40B4-BE49-F238E27FC236}">
                <a16:creationId xmlns:a16="http://schemas.microsoft.com/office/drawing/2014/main" id="{BD483BEC-93D3-42A9-B819-90335D5BF62C}"/>
              </a:ext>
            </a:extLst>
          </p:cNvPr>
          <p:cNvSpPr txBox="1"/>
          <p:nvPr/>
        </p:nvSpPr>
        <p:spPr>
          <a:xfrm>
            <a:off x="2249563" y="2667344"/>
            <a:ext cx="6251122" cy="3785652"/>
          </a:xfrm>
          <a:prstGeom prst="rect">
            <a:avLst/>
          </a:prstGeom>
          <a:noFill/>
        </p:spPr>
        <p:txBody>
          <a:bodyPr wrap="square" rtlCol="0" anchor="ctr">
            <a:spAutoFit/>
          </a:bodyPr>
          <a:lstStyle/>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r>
              <a:rPr lang="en-US" sz="2000" b="1" dirty="0">
                <a:latin typeface="Arial" panose="020B0604020202020204" pitchFamily="34" charset="0"/>
                <a:cs typeface="Arial" panose="020B0604020202020204" pitchFamily="34" charset="0"/>
              </a:rPr>
              <a:t>Authors: </a:t>
            </a:r>
            <a:r>
              <a:rPr lang="fi" sz="2000" dirty="0">
                <a:latin typeface="Arial" panose="020B0604020202020204" pitchFamily="34" charset="0"/>
                <a:cs typeface="Arial" panose="020B0604020202020204" pitchFamily="34" charset="0"/>
              </a:rPr>
              <a:t>V. Savoskula, A. Novikova, A. Yeremenko, </a:t>
            </a:r>
          </a:p>
          <a:p>
            <a:r>
              <a:rPr lang="fi" sz="2000" dirty="0">
                <a:latin typeface="Arial" panose="020B0604020202020204" pitchFamily="34" charset="0"/>
                <a:cs typeface="Arial" panose="020B0604020202020204" pitchFamily="34" charset="0"/>
              </a:rPr>
              <a:t>                S. Antipova, O. Sergienko</a:t>
            </a:r>
            <a:r>
              <a:rPr lang="ru-RU" sz="2000" dirty="0">
                <a:latin typeface="Arial" panose="020B0604020202020204" pitchFamily="34" charset="0"/>
                <a:cs typeface="Arial" panose="020B0604020202020204" pitchFamily="34" charset="0"/>
              </a:rPr>
              <a:t> </a:t>
            </a:r>
          </a:p>
          <a:p>
            <a:r>
              <a:rPr lang="en-US" sz="2000" b="1" dirty="0">
                <a:latin typeface="Arial" panose="020B0604020202020204" pitchFamily="34" charset="0"/>
                <a:cs typeface="Arial" panose="020B0604020202020204" pitchFamily="34" charset="0"/>
              </a:rPr>
              <a:t>Affiliations: </a:t>
            </a:r>
            <a:r>
              <a:rPr lang="en-GB" sz="2000" dirty="0">
                <a:latin typeface="Arial" panose="020B0604020202020204" pitchFamily="34" charset="0"/>
                <a:cs typeface="Arial" panose="020B0604020202020204" pitchFamily="34" charset="0"/>
              </a:rPr>
              <a:t>Saint Petersburg State University of Information Technologies, Mechanics and Optics (ITMO University), 49, </a:t>
            </a:r>
            <a:r>
              <a:rPr lang="en-GB" sz="2000" dirty="0" err="1">
                <a:latin typeface="Arial" panose="020B0604020202020204" pitchFamily="34" charset="0"/>
                <a:cs typeface="Arial" panose="020B0604020202020204" pitchFamily="34" charset="0"/>
              </a:rPr>
              <a:t>Kronverkskiy</a:t>
            </a:r>
            <a:r>
              <a:rPr lang="en-GB" sz="2000" dirty="0">
                <a:latin typeface="Arial" panose="020B0604020202020204" pitchFamily="34" charset="0"/>
                <a:cs typeface="Arial" panose="020B0604020202020204" pitchFamily="34" charset="0"/>
              </a:rPr>
              <a:t> pr., Saint-Petersburg, Russia, 197101</a:t>
            </a:r>
            <a:endParaRPr lang="en-US" sz="2000" dirty="0">
              <a:latin typeface="Arial" panose="020B0604020202020204" pitchFamily="34" charset="0"/>
              <a:cs typeface="Arial" panose="020B0604020202020204" pitchFamily="34" charset="0"/>
            </a:endParaRPr>
          </a:p>
          <a:p>
            <a:endParaRPr lang="ru-RU"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Contact details: </a:t>
            </a:r>
            <a:r>
              <a:rPr lang="en-US" sz="2000" dirty="0">
                <a:latin typeface="Arial" panose="020B0604020202020204" pitchFamily="34" charset="0"/>
                <a:cs typeface="Arial" panose="020B0604020202020204" pitchFamily="34" charset="0"/>
                <a:hlinkClick r:id="rId2"/>
              </a:rPr>
              <a:t>vasavoskula@itmo.ru</a:t>
            </a:r>
            <a:r>
              <a:rPr lang="ru-RU" sz="2000"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anastasia.d.novikova@yandex.ru</a:t>
            </a:r>
            <a:endParaRPr lang="ru-RU" sz="2000" dirty="0">
              <a:latin typeface="Arial" panose="020B0604020202020204" pitchFamily="34" charset="0"/>
              <a:cs typeface="Arial" panose="020B0604020202020204" pitchFamily="34" charset="0"/>
            </a:endParaRPr>
          </a:p>
        </p:txBody>
      </p:sp>
      <p:pic>
        <p:nvPicPr>
          <p:cNvPr id="19" name="Рисунок 18">
            <a:extLst>
              <a:ext uri="{FF2B5EF4-FFF2-40B4-BE49-F238E27FC236}">
                <a16:creationId xmlns:a16="http://schemas.microsoft.com/office/drawing/2014/main" id="{016B3565-0CFB-437F-B39E-8570E54D272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862" y="54363"/>
            <a:ext cx="777481" cy="371839"/>
          </a:xfrm>
          <a:prstGeom prst="rect">
            <a:avLst/>
          </a:prstGeom>
        </p:spPr>
      </p:pic>
      <p:pic>
        <p:nvPicPr>
          <p:cNvPr id="20" name="Рисунок 19">
            <a:extLst>
              <a:ext uri="{FF2B5EF4-FFF2-40B4-BE49-F238E27FC236}">
                <a16:creationId xmlns:a16="http://schemas.microsoft.com/office/drawing/2014/main" id="{4FEE8285-680B-4AC8-A547-5C210FC93A5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14234" y="-8392"/>
            <a:ext cx="685471" cy="484598"/>
          </a:xfrm>
          <a:prstGeom prst="rect">
            <a:avLst/>
          </a:prstGeom>
        </p:spPr>
      </p:pic>
      <p:pic>
        <p:nvPicPr>
          <p:cNvPr id="21" name="Рисунок 20">
            <a:extLst>
              <a:ext uri="{FF2B5EF4-FFF2-40B4-BE49-F238E27FC236}">
                <a16:creationId xmlns:a16="http://schemas.microsoft.com/office/drawing/2014/main" id="{4FB7CC8C-0D50-4E43-BF0F-7AB7830C403E}"/>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7194" r="7100"/>
          <a:stretch/>
        </p:blipFill>
        <p:spPr>
          <a:xfrm>
            <a:off x="9799705" y="9402"/>
            <a:ext cx="864000" cy="461762"/>
          </a:xfrm>
          <a:prstGeom prst="rect">
            <a:avLst/>
          </a:prstGeom>
        </p:spPr>
      </p:pic>
      <p:sp>
        <p:nvSpPr>
          <p:cNvPr id="27" name="Rectangle 4">
            <a:extLst>
              <a:ext uri="{FF2B5EF4-FFF2-40B4-BE49-F238E27FC236}">
                <a16:creationId xmlns:a16="http://schemas.microsoft.com/office/drawing/2014/main" id="{82568482-9FC6-4028-B91D-34693AC2D673}"/>
              </a:ext>
            </a:extLst>
          </p:cNvPr>
          <p:cNvSpPr>
            <a:spLocks noChangeArrowheads="1"/>
          </p:cNvSpPr>
          <p:nvPr/>
        </p:nvSpPr>
        <p:spPr bwMode="auto">
          <a:xfrm>
            <a:off x="188928" y="6732165"/>
            <a:ext cx="10313957" cy="108000"/>
          </a:xfrm>
          <a:prstGeom prst="rect">
            <a:avLst/>
          </a:prstGeom>
          <a:solidFill>
            <a:schemeClr val="accent1">
              <a:lumMod val="75000"/>
            </a:schemeClr>
          </a:solidFill>
          <a:ln>
            <a:noFill/>
          </a:ln>
          <a:effectLst/>
        </p:spPr>
        <p:txBody>
          <a:bodyPr vert="horz" wrap="square" lIns="12916" tIns="12916" rIns="12916" bIns="12916" numCol="1" anchor="t" anchorCtr="0" compatLnSpc="1">
            <a:prstTxWarp prst="textNoShape">
              <a:avLst/>
            </a:prstTxWarp>
          </a:bodyPr>
          <a:lstStyle/>
          <a:p>
            <a:endParaRPr lang="en-MY" sz="723" dirty="0"/>
          </a:p>
        </p:txBody>
      </p:sp>
      <p:cxnSp>
        <p:nvCxnSpPr>
          <p:cNvPr id="28" name="AutoShape 21">
            <a:extLst>
              <a:ext uri="{FF2B5EF4-FFF2-40B4-BE49-F238E27FC236}">
                <a16:creationId xmlns:a16="http://schemas.microsoft.com/office/drawing/2014/main" id="{EDBBDBA8-8218-4390-B2F6-D51BFE7BFF38}"/>
              </a:ext>
            </a:extLst>
          </p:cNvPr>
          <p:cNvCxnSpPr>
            <a:cxnSpLocks noChangeShapeType="1"/>
          </p:cNvCxnSpPr>
          <p:nvPr/>
        </p:nvCxnSpPr>
        <p:spPr bwMode="auto">
          <a:xfrm>
            <a:off x="188928" y="1179810"/>
            <a:ext cx="10230718" cy="0"/>
          </a:xfrm>
          <a:prstGeom prst="straightConnector1">
            <a:avLst/>
          </a:prstGeom>
          <a:noFill/>
          <a:ln w="9525" algn="ctr">
            <a:solidFill>
              <a:schemeClr val="accent1">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sp>
        <p:nvSpPr>
          <p:cNvPr id="30" name="Rectangle 19">
            <a:extLst>
              <a:ext uri="{FF2B5EF4-FFF2-40B4-BE49-F238E27FC236}">
                <a16:creationId xmlns:a16="http://schemas.microsoft.com/office/drawing/2014/main" id="{D2DF5777-B313-4885-A0BE-9A5C776D4B39}"/>
              </a:ext>
            </a:extLst>
          </p:cNvPr>
          <p:cNvSpPr/>
          <p:nvPr/>
        </p:nvSpPr>
        <p:spPr>
          <a:xfrm>
            <a:off x="876343" y="80018"/>
            <a:ext cx="8394915" cy="307777"/>
          </a:xfrm>
          <a:prstGeom prst="rect">
            <a:avLst/>
          </a:prstGeom>
        </p:spPr>
        <p:txBody>
          <a:bodyPr wrap="square">
            <a:spAutoFit/>
          </a:bodyPr>
          <a:lstStyle/>
          <a:p>
            <a:pPr algn="ctr" defTabSz="457200">
              <a:defRPr/>
            </a:pPr>
            <a:r>
              <a:rPr lang="en-US" sz="1400" dirty="0">
                <a:solidFill>
                  <a:schemeClr val="accent1">
                    <a:lumMod val="75000"/>
                  </a:schemeClr>
                </a:solidFill>
              </a:rPr>
              <a:t>III International Scientific Conference on “</a:t>
            </a:r>
            <a:r>
              <a:rPr lang="en-US" sz="1400" b="1" dirty="0">
                <a:solidFill>
                  <a:schemeClr val="accent1">
                    <a:lumMod val="75000"/>
                  </a:schemeClr>
                </a:solidFill>
              </a:rPr>
              <a:t>Sustainable and Efficient Use of Energy, Water and Natural Resources</a:t>
            </a:r>
            <a:r>
              <a:rPr lang="en-US" sz="1400" dirty="0">
                <a:solidFill>
                  <a:schemeClr val="accent1">
                    <a:lumMod val="75000"/>
                  </a:schemeClr>
                </a:solidFill>
              </a:rPr>
              <a:t>”</a:t>
            </a:r>
          </a:p>
        </p:txBody>
      </p:sp>
      <p:sp>
        <p:nvSpPr>
          <p:cNvPr id="15" name="Rectangle 7">
            <a:extLst>
              <a:ext uri="{FF2B5EF4-FFF2-40B4-BE49-F238E27FC236}">
                <a16:creationId xmlns:a16="http://schemas.microsoft.com/office/drawing/2014/main" id="{0B685262-E12B-8D49-BF12-74E72E860895}"/>
              </a:ext>
            </a:extLst>
          </p:cNvPr>
          <p:cNvSpPr/>
          <p:nvPr/>
        </p:nvSpPr>
        <p:spPr>
          <a:xfrm>
            <a:off x="935874" y="603993"/>
            <a:ext cx="8455260" cy="432554"/>
          </a:xfrm>
          <a:prstGeom prst="rect">
            <a:avLst/>
          </a:prstGeom>
        </p:spPr>
        <p:txBody>
          <a:bodyPr wrap="square">
            <a:spAutoFit/>
          </a:bodyPr>
          <a:lstStyle/>
          <a:p>
            <a:pPr algn="just">
              <a:lnSpc>
                <a:spcPct val="110000"/>
              </a:lnSpc>
              <a:spcAft>
                <a:spcPts val="300"/>
              </a:spcAft>
              <a:tabLst>
                <a:tab pos="4508500" algn="r"/>
              </a:tabLst>
            </a:pPr>
            <a:r>
              <a:rPr lang="fi" sz="1000" dirty="0">
                <a:latin typeface="Arial" panose="020B0604020202020204" pitchFamily="34" charset="0"/>
                <a:cs typeface="Arial" panose="020B0604020202020204" pitchFamily="34" charset="0"/>
              </a:rPr>
              <a:t>V. Savoskula, A. Novikova, A. Yeremenko, S. Antipova, O. Sergienko</a:t>
            </a:r>
            <a:r>
              <a:rPr lang="en-US" sz="1000" dirty="0">
                <a:latin typeface="Arial" panose="020B0604020202020204" pitchFamily="34" charset="0"/>
                <a:ea typeface="Times New Roman" panose="02020603050405020304" pitchFamily="18" charset="0"/>
                <a:cs typeface="Arial" panose="020B0604020202020204" pitchFamily="34" charset="0"/>
              </a:rPr>
              <a:t> </a:t>
            </a:r>
            <a:endParaRPr lang="en-GB" sz="1000" baseline="30000" dirty="0">
              <a:latin typeface="Arial" panose="020B0604020202020204" pitchFamily="34" charset="0"/>
              <a:ea typeface="Times New Roman" panose="02020603050405020304" pitchFamily="18" charset="0"/>
              <a:cs typeface="Arial" panose="020B0604020202020204" pitchFamily="34" charset="0"/>
            </a:endParaRPr>
          </a:p>
          <a:p>
            <a:pPr>
              <a:lnSpc>
                <a:spcPct val="115000"/>
              </a:lnSpc>
              <a:spcAft>
                <a:spcPts val="0"/>
              </a:spcAft>
            </a:pPr>
            <a:r>
              <a:rPr lang="en-GB" sz="800" dirty="0">
                <a:latin typeface="Arial" panose="020B0604020202020204" pitchFamily="34" charset="0"/>
                <a:cs typeface="Arial" panose="020B0604020202020204" pitchFamily="34" charset="0"/>
              </a:rPr>
              <a:t>Saint Petersburg State University of Information Technologies, Mechanics and Optics (ITMO University), 49, </a:t>
            </a:r>
            <a:r>
              <a:rPr lang="en-GB" sz="800" dirty="0" err="1">
                <a:latin typeface="Arial" panose="020B0604020202020204" pitchFamily="34" charset="0"/>
                <a:cs typeface="Arial" panose="020B0604020202020204" pitchFamily="34" charset="0"/>
              </a:rPr>
              <a:t>Kronverkskiy</a:t>
            </a:r>
            <a:r>
              <a:rPr lang="en-GB" sz="800" dirty="0">
                <a:latin typeface="Arial" panose="020B0604020202020204" pitchFamily="34" charset="0"/>
                <a:cs typeface="Arial" panose="020B0604020202020204" pitchFamily="34" charset="0"/>
              </a:rPr>
              <a:t> pr., Saint-Petersburg, Russia, 197101</a:t>
            </a:r>
            <a:r>
              <a:rPr lang="en-US" sz="800" dirty="0">
                <a:latin typeface="Arial" panose="020B0604020202020204" pitchFamily="34" charset="0"/>
                <a:ea typeface="Times New Roman" panose="02020603050405020304" pitchFamily="18" charset="0"/>
                <a:cs typeface="Arial" panose="020B0604020202020204" pitchFamily="34" charset="0"/>
              </a:rPr>
              <a:t> </a:t>
            </a:r>
            <a:endParaRPr lang="en-GB" sz="8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16" name="Text Box 2">
            <a:extLst>
              <a:ext uri="{FF2B5EF4-FFF2-40B4-BE49-F238E27FC236}">
                <a16:creationId xmlns:a16="http://schemas.microsoft.com/office/drawing/2014/main" id="{DE0DB6EE-C89E-1749-999A-A9B2EC815B6A}"/>
              </a:ext>
            </a:extLst>
          </p:cNvPr>
          <p:cNvSpPr txBox="1">
            <a:spLocks noChangeArrowheads="1"/>
          </p:cNvSpPr>
          <p:nvPr/>
        </p:nvSpPr>
        <p:spPr bwMode="auto">
          <a:xfrm>
            <a:off x="1207519" y="340928"/>
            <a:ext cx="8458867" cy="2705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12916" tIns="12916" rIns="12916" bIns="12916" numCol="1" anchor="ctr" anchorCtr="0" compatLnSpc="1">
            <a:prstTxWarp prst="textNoShape">
              <a:avLst/>
            </a:prstTxWarp>
          </a:bodyPr>
          <a:lstStyle/>
          <a:p>
            <a:pPr algn="ctr" defTabSz="322937" fontAlgn="base">
              <a:spcBef>
                <a:spcPct val="0"/>
              </a:spcBef>
              <a:spcAft>
                <a:spcPct val="0"/>
              </a:spcAft>
            </a:pPr>
            <a:r>
              <a:rPr lang="en" sz="1200" b="1" dirty="0">
                <a:latin typeface="Arial" panose="020B0604020202020204" pitchFamily="34" charset="0"/>
                <a:cs typeface="Arial" panose="020B0604020202020204" pitchFamily="34" charset="0"/>
              </a:rPr>
              <a:t>Industrial symbiosis for solving problem of organic waste generation in retail</a:t>
            </a:r>
            <a:endParaRPr lang="en-MY" sz="1200" b="1" dirty="0">
              <a:latin typeface="Arial" panose="020B0604020202020204" pitchFamily="34" charset="0"/>
              <a:cs typeface="Arial" pitchFamily="34" charset="0"/>
            </a:endParaRPr>
          </a:p>
        </p:txBody>
      </p:sp>
      <p:sp>
        <p:nvSpPr>
          <p:cNvPr id="17" name="Text Box 16">
            <a:extLst>
              <a:ext uri="{FF2B5EF4-FFF2-40B4-BE49-F238E27FC236}">
                <a16:creationId xmlns:a16="http://schemas.microsoft.com/office/drawing/2014/main" id="{B4835AF1-ADF8-4E43-B4AA-610B5485C060}"/>
              </a:ext>
            </a:extLst>
          </p:cNvPr>
          <p:cNvSpPr txBox="1">
            <a:spLocks noChangeArrowheads="1"/>
          </p:cNvSpPr>
          <p:nvPr/>
        </p:nvSpPr>
        <p:spPr bwMode="auto">
          <a:xfrm>
            <a:off x="8749879" y="679160"/>
            <a:ext cx="1941933" cy="329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12916" tIns="12916" rIns="12916" bIns="12916" numCol="1" anchor="t" anchorCtr="0" compatLnSpc="1">
            <a:prstTxWarp prst="textNoShape">
              <a:avLst/>
            </a:prstTxWarp>
          </a:bodyPr>
          <a:lstStyle/>
          <a:p>
            <a:pPr defTabSz="322937" fontAlgn="base">
              <a:spcBef>
                <a:spcPct val="0"/>
              </a:spcBef>
              <a:spcAft>
                <a:spcPct val="0"/>
              </a:spcAft>
            </a:pPr>
            <a:r>
              <a:rPr lang="en-MY" sz="849" b="1" i="1" dirty="0">
                <a:solidFill>
                  <a:srgbClr val="000000"/>
                </a:solidFill>
                <a:latin typeface="Arial" pitchFamily="34" charset="0"/>
                <a:cs typeface="Arial" pitchFamily="34" charset="0"/>
              </a:rPr>
              <a:t>Keywords</a:t>
            </a:r>
            <a:r>
              <a:rPr lang="en-US" sz="849" b="1" i="1" dirty="0">
                <a:solidFill>
                  <a:srgbClr val="000000"/>
                </a:solidFill>
                <a:latin typeface="Arial" pitchFamily="34" charset="0"/>
                <a:cs typeface="Arial" pitchFamily="34" charset="0"/>
              </a:rPr>
              <a:t>:</a:t>
            </a:r>
            <a:r>
              <a:rPr lang="ru-RU" sz="849" b="1" i="1" dirty="0">
                <a:solidFill>
                  <a:srgbClr val="000000"/>
                </a:solidFill>
                <a:latin typeface="Arial" pitchFamily="34" charset="0"/>
                <a:cs typeface="Arial" pitchFamily="34" charset="0"/>
              </a:rPr>
              <a:t> </a:t>
            </a:r>
            <a:r>
              <a:rPr lang="en-US" sz="800" dirty="0">
                <a:latin typeface="Arial" panose="020B0604020202020204" pitchFamily="34" charset="0"/>
                <a:cs typeface="Arial" pitchFamily="34" charset="0"/>
              </a:rPr>
              <a:t>organic waste</a:t>
            </a:r>
            <a:r>
              <a:rPr lang="ru-RU" sz="800" dirty="0">
                <a:latin typeface="Arial" panose="020B0604020202020204" pitchFamily="34" charset="0"/>
                <a:cs typeface="Arial" pitchFamily="34" charset="0"/>
              </a:rPr>
              <a:t>, </a:t>
            </a:r>
            <a:r>
              <a:rPr lang="en" sz="800" dirty="0">
                <a:latin typeface="Arial" panose="020B0604020202020204" pitchFamily="34" charset="0"/>
                <a:cs typeface="Arial" panose="020B0604020202020204" pitchFamily="34" charset="0"/>
              </a:rPr>
              <a:t>industrial symbiosis, retail</a:t>
            </a:r>
            <a:endParaRPr lang="en-US" sz="800" dirty="0">
              <a:latin typeface="Arial" panose="020B0604020202020204" pitchFamily="34" charset="0"/>
              <a:cs typeface="Arial" pitchFamily="34" charset="0"/>
            </a:endParaRPr>
          </a:p>
        </p:txBody>
      </p:sp>
    </p:spTree>
    <p:extLst>
      <p:ext uri="{BB962C8B-B14F-4D97-AF65-F5344CB8AC3E}">
        <p14:creationId xmlns:p14="http://schemas.microsoft.com/office/powerpoint/2010/main" val="173006205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1069</Words>
  <Application>Microsoft Macintosh PowerPoint</Application>
  <PresentationFormat>Произвольный</PresentationFormat>
  <Paragraphs>63</Paragraphs>
  <Slides>6</Slides>
  <Notes>1</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6</vt:i4>
      </vt:variant>
    </vt:vector>
  </HeadingPairs>
  <TitlesOfParts>
    <vt:vector size="10" baseType="lpstr">
      <vt:lpstr>Arial</vt:lpstr>
      <vt:lpstr>Calibri</vt:lpstr>
      <vt:lpstr>Muller Black</vt:lpstr>
      <vt:lpstr>Office Theme</vt:lpstr>
      <vt:lpstr>Industrial symbiosis for solving problem  of organic waste generation in retail</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2017-08-13T17:26:20Z</dcterms:created>
  <dcterms:modified xsi:type="dcterms:W3CDTF">2021-04-23T22:45:46Z</dcterms:modified>
</cp:coreProperties>
</file>