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7"/>
  </p:notesMasterIdLst>
  <p:sldIdLst>
    <p:sldId id="259" r:id="rId2"/>
    <p:sldId id="257" r:id="rId3"/>
    <p:sldId id="256" r:id="rId4"/>
    <p:sldId id="260" r:id="rId5"/>
    <p:sldId id="261" r:id="rId6"/>
  </p:sldIdLst>
  <p:sldSz cx="10691813" cy="7559675"/>
  <p:notesSz cx="9926638" cy="6797675"/>
  <p:defaultTextStyle>
    <a:defPPr>
      <a:defRPr lang="en-US"/>
    </a:defPPr>
    <a:lvl1pPr marL="0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1pPr>
    <a:lvl2pPr marL="521427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2pPr>
    <a:lvl3pPr marL="1042855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3pPr>
    <a:lvl4pPr marL="1564282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4pPr>
    <a:lvl5pPr marL="2085709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5pPr>
    <a:lvl6pPr marL="2607137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6pPr>
    <a:lvl7pPr marL="3128564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7pPr>
    <a:lvl8pPr marL="3649991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8pPr>
    <a:lvl9pPr marL="4171419" algn="l" defTabSz="1042855" rtl="0" eaLnBrk="1" latinLnBrk="0" hangingPunct="1">
      <a:defRPr sz="2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740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92" autoAdjust="0"/>
    <p:restoredTop sz="94660"/>
  </p:normalViewPr>
  <p:slideViewPr>
    <p:cSldViewPr>
      <p:cViewPr>
        <p:scale>
          <a:sx n="75" d="100"/>
          <a:sy n="75" d="100"/>
        </p:scale>
        <p:origin x="-2520" y="-46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BA8F3-DEFE-479D-87E5-689858993CB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49313"/>
            <a:ext cx="324326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3EA1C-1C3D-4CDE-884B-FEB5542D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95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dirty="0"/>
              <a:t>Уважаемые члены совета, вашему вниманию предлагается доклад по диссертационной работе «</a:t>
            </a:r>
            <a:r>
              <a:rPr lang="ru-RU" sz="1200" b="0" dirty="0">
                <a:solidFill>
                  <a:srgbClr val="445263"/>
                </a:solidFill>
                <a:latin typeface="+mn-lt"/>
              </a:rPr>
              <a:t>Анализ энергетической эффективности </a:t>
            </a:r>
            <a:br>
              <a:rPr lang="ru-RU" sz="1200" b="0" dirty="0">
                <a:solidFill>
                  <a:srgbClr val="445263"/>
                </a:solidFill>
                <a:latin typeface="+mn-lt"/>
              </a:rPr>
            </a:br>
            <a:r>
              <a:rPr lang="ru-RU" sz="1200" b="0" dirty="0">
                <a:solidFill>
                  <a:srgbClr val="445263"/>
                </a:solidFill>
                <a:latin typeface="+mn-lt"/>
              </a:rPr>
              <a:t>систем утилизации теплоты вытяжного воздуха активного типа». </a:t>
            </a:r>
          </a:p>
          <a:p>
            <a:r>
              <a:rPr lang="ru-RU" sz="1200" b="0" dirty="0">
                <a:solidFill>
                  <a:srgbClr val="445263"/>
                </a:solidFill>
                <a:latin typeface="+mn-lt"/>
              </a:rPr>
              <a:t>Научным руководителем данной работы является Сулин Александр Борисович.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13B4E-E33D-4BDD-AC2B-A13C2BD68C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377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53A7-ABED-46BD-8CC1-C79F734C9844}" type="datetime1">
              <a:rPr lang="en-MY" smtClean="0"/>
              <a:t>9/4/2021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908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F0DD-D8C4-4CAB-9DC5-83BDB70C0AE3}" type="datetime1">
              <a:rPr lang="en-MY" smtClean="0"/>
              <a:t>9/4/2021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572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C47D-7E65-4472-9D84-F0335846EB9D}" type="datetime1">
              <a:rPr lang="en-MY" smtClean="0"/>
              <a:t>9/4/2021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584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49EF-E3F4-42C9-93AA-246BC3DE9F16}" type="datetime1">
              <a:rPr lang="en-MY" smtClean="0"/>
              <a:t>9/4/2021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179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E922-D8C6-45D8-BB7E-8F67DEBC6A63}" type="datetime1">
              <a:rPr lang="en-MY" smtClean="0"/>
              <a:t>9/4/2021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394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191-B4A3-41E2-B0E8-116B384E132F}" type="datetime1">
              <a:rPr lang="en-MY" smtClean="0"/>
              <a:t>9/4/2021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925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51FA-440B-480F-B20D-7DB6AAE2EE16}" type="datetime1">
              <a:rPr lang="en-MY" smtClean="0"/>
              <a:t>9/4/2021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887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B136-ADC5-4EE3-BF5F-0D692EFE0DBF}" type="datetime1">
              <a:rPr lang="en-MY" smtClean="0"/>
              <a:t>9/4/2021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832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7440-5A31-4C3C-899A-E8423BB711AA}" type="datetime1">
              <a:rPr lang="en-MY" smtClean="0"/>
              <a:t>9/4/2021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845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696E-44EF-4999-80B0-B236F9E0106F}" type="datetime1">
              <a:rPr lang="en-MY" smtClean="0"/>
              <a:t>9/4/2021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912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E68E-5753-4D49-B5FF-DD27F270221D}" type="datetime1">
              <a:rPr lang="en-MY" smtClean="0"/>
              <a:t>9/4/2021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7838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752" y="251445"/>
            <a:ext cx="10081120" cy="713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752" y="1187549"/>
            <a:ext cx="10081120" cy="5621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752" y="7049762"/>
            <a:ext cx="10081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EE077C8-8B01-40F8-836F-1732FF324240}" type="datetime1">
              <a:rPr lang="en-MY" smtClean="0"/>
              <a:t>9/4/2021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9880" y="7049762"/>
            <a:ext cx="806489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6386" y="7049762"/>
            <a:ext cx="72008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C159FAB-A82C-4298-BDC6-19C4DC98793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0297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B630FA6-58B7-4C27-9471-4E19A65CF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03098"/>
            <a:ext cx="10691813" cy="1145588"/>
          </a:xfrm>
        </p:spPr>
        <p:txBody>
          <a:bodyPr>
            <a:normAutofit/>
          </a:bodyPr>
          <a:lstStyle/>
          <a:p>
            <a:r>
              <a:rPr lang="en-US" sz="3157" b="1" dirty="0">
                <a:solidFill>
                  <a:srgbClr val="445263"/>
                </a:solidFill>
                <a:latin typeface="+mn-lt"/>
              </a:rPr>
              <a:t>Title:</a:t>
            </a:r>
            <a:endParaRPr lang="ru-RU" sz="3157" b="1" dirty="0">
              <a:solidFill>
                <a:srgbClr val="445263"/>
              </a:solidFill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B1A0851-C81E-48BC-A2D3-AF4E7E140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4876" y="4911841"/>
            <a:ext cx="7356334" cy="78918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445263"/>
                </a:solidFill>
              </a:rPr>
              <a:t>Authors</a:t>
            </a:r>
            <a:r>
              <a:rPr lang="ru-RU" sz="2000" b="1" dirty="0" smtClean="0">
                <a:solidFill>
                  <a:srgbClr val="445263"/>
                </a:solidFill>
              </a:rPr>
              <a:t>: </a:t>
            </a:r>
            <a:endParaRPr lang="ru-RU" sz="2000" b="1" dirty="0">
              <a:solidFill>
                <a:srgbClr val="445263"/>
              </a:solidFill>
            </a:endParaRPr>
          </a:p>
        </p:txBody>
      </p:sp>
      <p:sp>
        <p:nvSpPr>
          <p:cNvPr id="9" name="Subtitle 5">
            <a:extLst>
              <a:ext uri="{FF2B5EF4-FFF2-40B4-BE49-F238E27FC236}">
                <a16:creationId xmlns="" xmlns:a16="http://schemas.microsoft.com/office/drawing/2014/main" id="{2108EE42-05A9-4BC9-BEB4-019CCB5E506D}"/>
              </a:ext>
            </a:extLst>
          </p:cNvPr>
          <p:cNvSpPr txBox="1">
            <a:spLocks/>
          </p:cNvSpPr>
          <p:nvPr/>
        </p:nvSpPr>
        <p:spPr>
          <a:xfrm>
            <a:off x="2539304" y="7092205"/>
            <a:ext cx="5613202" cy="267294"/>
          </a:xfrm>
          <a:prstGeom prst="rect">
            <a:avLst/>
          </a:prstGeom>
        </p:spPr>
        <p:txBody>
          <a:bodyPr vert="horz" lIns="80189" tIns="40094" rIns="80189" bIns="40094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5" dirty="0">
                <a:solidFill>
                  <a:srgbClr val="445263"/>
                </a:solidFill>
              </a:rPr>
              <a:t>Saint-Petersburg,</a:t>
            </a:r>
            <a:r>
              <a:rPr lang="ru-RU" sz="2105" dirty="0">
                <a:solidFill>
                  <a:srgbClr val="445263"/>
                </a:solidFill>
              </a:rPr>
              <a:t> </a:t>
            </a:r>
            <a:r>
              <a:rPr lang="en-US" sz="2105" dirty="0">
                <a:solidFill>
                  <a:srgbClr val="445263"/>
                </a:solidFill>
              </a:rPr>
              <a:t> </a:t>
            </a:r>
            <a:r>
              <a:rPr lang="en-US" sz="2105" dirty="0" smtClean="0">
                <a:solidFill>
                  <a:srgbClr val="445263"/>
                </a:solidFill>
              </a:rPr>
              <a:t>April 19-24, </a:t>
            </a:r>
            <a:r>
              <a:rPr lang="ru-RU" sz="2105" dirty="0" smtClean="0">
                <a:solidFill>
                  <a:srgbClr val="445263"/>
                </a:solidFill>
              </a:rPr>
              <a:t>2021</a:t>
            </a:r>
            <a:endParaRPr lang="en-US" sz="2105" dirty="0">
              <a:solidFill>
                <a:srgbClr val="445263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4A6EAAAD-6B90-49CC-A33C-F16BD216A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2718" y="491766"/>
            <a:ext cx="806637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20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III International Scientific Conference  </a:t>
            </a:r>
            <a:r>
              <a:rPr kumimoji="0" lang="en-US" altLang="ru-RU" sz="22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ru-RU" sz="2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Sustainable and 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efficient </a:t>
            </a:r>
            <a:r>
              <a:rPr kumimoji="0" lang="en-US" altLang="ru-RU" sz="2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kumimoji="0" lang="en-US" altLang="ru-RU" sz="2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energy, </a:t>
            </a:r>
            <a:r>
              <a:rPr kumimoji="0" lang="en-US" altLang="ru-RU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water </a:t>
            </a:r>
            <a:r>
              <a:rPr kumimoji="0" lang="en-US" altLang="ru-RU" sz="2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natural resources – SEWAN-2021</a:t>
            </a:r>
            <a:r>
              <a:rPr kumimoji="0" lang="en-US" altLang="ru-RU" sz="220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endParaRPr kumimoji="0" lang="en-US" altLang="ru-RU" sz="220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82568482-9FC6-4028-B91D-34693AC2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28" y="6732165"/>
            <a:ext cx="10313957" cy="10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endParaRPr lang="en-MY" sz="723" dirty="0"/>
          </a:p>
        </p:txBody>
      </p:sp>
      <p:cxnSp>
        <p:nvCxnSpPr>
          <p:cNvPr id="12" name="AutoShape 21">
            <a:extLst>
              <a:ext uri="{FF2B5EF4-FFF2-40B4-BE49-F238E27FC236}">
                <a16:creationId xmlns="" xmlns:a16="http://schemas.microsoft.com/office/drawing/2014/main" id="{EDBBDBA8-8218-4390-B2F6-D51BFE7BFF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928" y="1763613"/>
            <a:ext cx="10230718" cy="0"/>
          </a:xfrm>
          <a:prstGeom prst="straightConnector1">
            <a:avLst/>
          </a:prstGeom>
          <a:noFill/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14" name="Подзаголовок 2">
            <a:extLst>
              <a:ext uri="{FF2B5EF4-FFF2-40B4-BE49-F238E27FC236}">
                <a16:creationId xmlns="" xmlns:a16="http://schemas.microsoft.com/office/drawing/2014/main" id="{F42C9D65-90BA-4312-A408-36F021C4658D}"/>
              </a:ext>
            </a:extLst>
          </p:cNvPr>
          <p:cNvSpPr txBox="1">
            <a:spLocks/>
          </p:cNvSpPr>
          <p:nvPr/>
        </p:nvSpPr>
        <p:spPr>
          <a:xfrm>
            <a:off x="262735" y="5460167"/>
            <a:ext cx="7356334" cy="78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 smtClean="0">
                <a:solidFill>
                  <a:srgbClr val="445263"/>
                </a:solidFill>
              </a:rPr>
              <a:t>Affiliations</a:t>
            </a:r>
            <a:r>
              <a:rPr lang="ru-RU" sz="1600" b="1" dirty="0" smtClean="0">
                <a:solidFill>
                  <a:srgbClr val="445263"/>
                </a:solidFill>
              </a:rPr>
              <a:t>:</a:t>
            </a:r>
            <a:r>
              <a:rPr lang="ru-RU" sz="2000" b="1" dirty="0" smtClean="0">
                <a:solidFill>
                  <a:srgbClr val="445263"/>
                </a:solidFill>
              </a:rPr>
              <a:t> </a:t>
            </a:r>
            <a:endParaRPr lang="ru-RU" sz="2000" b="1" dirty="0">
              <a:solidFill>
                <a:srgbClr val="445263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3" y="272175"/>
            <a:ext cx="911431" cy="43590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18" y="693651"/>
            <a:ext cx="811339" cy="57358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4" r="7100"/>
          <a:stretch/>
        </p:blipFill>
        <p:spPr>
          <a:xfrm>
            <a:off x="274088" y="1161577"/>
            <a:ext cx="864000" cy="46176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31" y="464266"/>
            <a:ext cx="1185133" cy="4122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699" y="940814"/>
            <a:ext cx="951795" cy="47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54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2</a:t>
            </a:fld>
            <a:endParaRPr lang="en-MY"/>
          </a:p>
        </p:txBody>
      </p:sp>
      <p:sp>
        <p:nvSpPr>
          <p:cNvPr id="2" name="Прямоугольник 1"/>
          <p:cNvSpPr/>
          <p:nvPr/>
        </p:nvSpPr>
        <p:spPr>
          <a:xfrm>
            <a:off x="230547" y="1403573"/>
            <a:ext cx="25516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lvl="0"/>
            <a:r>
              <a:rPr lang="en-GB" sz="2000" b="1" spc="-4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Objective:</a:t>
            </a:r>
          </a:p>
        </p:txBody>
      </p:sp>
      <p:sp>
        <p:nvSpPr>
          <p:cNvPr id="40" name="Rectangle 19">
            <a:extLst>
              <a:ext uri="{FF2B5EF4-FFF2-40B4-BE49-F238E27FC236}">
                <a16:creationId xmlns="" xmlns:a16="http://schemas.microsoft.com/office/drawing/2014/main" id="{D2DF5777-B313-4885-A0BE-9A5C776D4B39}"/>
              </a:ext>
            </a:extLst>
          </p:cNvPr>
          <p:cNvSpPr/>
          <p:nvPr/>
        </p:nvSpPr>
        <p:spPr>
          <a:xfrm>
            <a:off x="876343" y="80018"/>
            <a:ext cx="8394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III International Scientific Conference on “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Sustainable and Efficient Use of Energy, Water and Natural Resources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8749880" y="679160"/>
            <a:ext cx="728708" cy="159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pPr defTabSz="322937" fontAlgn="base">
              <a:spcBef>
                <a:spcPct val="0"/>
              </a:spcBef>
              <a:spcAft>
                <a:spcPct val="0"/>
              </a:spcAft>
            </a:pPr>
            <a:r>
              <a:rPr lang="en-MY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Keywords</a:t>
            </a:r>
            <a:r>
              <a:rPr lang="en-US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634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705662" y="943342"/>
            <a:ext cx="17972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</p:txBody>
      </p:sp>
      <p:sp>
        <p:nvSpPr>
          <p:cNvPr id="45" name="Rectangle 7"/>
          <p:cNvSpPr/>
          <p:nvPr/>
        </p:nvSpPr>
        <p:spPr>
          <a:xfrm>
            <a:off x="935874" y="603993"/>
            <a:ext cx="8455260" cy="441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  <a:tabLst>
                <a:tab pos="4508500" algn="r"/>
              </a:tabLst>
            </a:pPr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 </a:t>
            </a:r>
            <a:endParaRPr lang="en-GB" sz="1000" baseline="30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Affiliations</a:t>
            </a:r>
            <a:endParaRPr lang="en-GB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1207519" y="340928"/>
            <a:ext cx="8458867" cy="27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ctr" anchorCtr="0" compatLnSpc="1">
            <a:prstTxWarp prst="textNoShape">
              <a:avLst/>
            </a:prstTxWarp>
          </a:bodyPr>
          <a:lstStyle/>
          <a:p>
            <a:pPr algn="ctr" defTabSz="322937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</a:t>
            </a:r>
            <a:endParaRPr lang="en-MY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34" y="-8392"/>
            <a:ext cx="685471" cy="484598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4" r="7100"/>
          <a:stretch/>
        </p:blipFill>
        <p:spPr>
          <a:xfrm>
            <a:off x="9799705" y="9402"/>
            <a:ext cx="864000" cy="461762"/>
          </a:xfrm>
          <a:prstGeom prst="rect">
            <a:avLst/>
          </a:prstGeom>
        </p:spPr>
      </p:pic>
      <p:sp>
        <p:nvSpPr>
          <p:cNvPr id="18" name="Rectangle 4">
            <a:extLst>
              <a:ext uri="{FF2B5EF4-FFF2-40B4-BE49-F238E27FC236}">
                <a16:creationId xmlns="" xmlns:a16="http://schemas.microsoft.com/office/drawing/2014/main" id="{82568482-9FC6-4028-B91D-34693AC2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28" y="6732165"/>
            <a:ext cx="10313957" cy="10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endParaRPr lang="en-MY" sz="723" dirty="0"/>
          </a:p>
        </p:txBody>
      </p:sp>
      <p:cxnSp>
        <p:nvCxnSpPr>
          <p:cNvPr id="19" name="AutoShape 21">
            <a:extLst>
              <a:ext uri="{FF2B5EF4-FFF2-40B4-BE49-F238E27FC236}">
                <a16:creationId xmlns="" xmlns:a16="http://schemas.microsoft.com/office/drawing/2014/main" id="{EDBBDBA8-8218-4390-B2F6-D51BFE7BFF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928" y="1179810"/>
            <a:ext cx="10230718" cy="0"/>
          </a:xfrm>
          <a:prstGeom prst="straightConnector1">
            <a:avLst/>
          </a:prstGeom>
          <a:noFill/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016B3565-0CFB-437F-B39E-8570E54D27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" y="54363"/>
            <a:ext cx="777481" cy="37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96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81C66F88-F311-428E-BA1E-42D180A1B72D}"/>
              </a:ext>
            </a:extLst>
          </p:cNvPr>
          <p:cNvCxnSpPr>
            <a:cxnSpLocks/>
          </p:cNvCxnSpPr>
          <p:nvPr/>
        </p:nvCxnSpPr>
        <p:spPr>
          <a:xfrm>
            <a:off x="4232037" y="7000710"/>
            <a:ext cx="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3</a:t>
            </a:fld>
            <a:endParaRPr lang="en-MY"/>
          </a:p>
        </p:txBody>
      </p:sp>
      <p:sp>
        <p:nvSpPr>
          <p:cNvPr id="3" name="Прямоугольник 2"/>
          <p:cNvSpPr/>
          <p:nvPr/>
        </p:nvSpPr>
        <p:spPr>
          <a:xfrm>
            <a:off x="377354" y="1327653"/>
            <a:ext cx="1269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2400" b="1" spc="-4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8" name="Text Box 16">
            <a:extLst>
              <a:ext uri="{FF2B5EF4-FFF2-40B4-BE49-F238E27FC236}">
                <a16:creationId xmlns="" xmlns:a16="http://schemas.microsoft.com/office/drawing/2014/main" id="{52A1B88A-7472-4B18-87BB-644CECC9D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9880" y="679160"/>
            <a:ext cx="728708" cy="159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pPr defTabSz="322937" fontAlgn="base">
              <a:spcBef>
                <a:spcPct val="0"/>
              </a:spcBef>
              <a:spcAft>
                <a:spcPct val="0"/>
              </a:spcAft>
            </a:pPr>
            <a:r>
              <a:rPr lang="en-MY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Keywords</a:t>
            </a:r>
            <a:r>
              <a:rPr lang="en-US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634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6E2E0B8F-7495-4E36-9F62-531344E197D6}"/>
              </a:ext>
            </a:extLst>
          </p:cNvPr>
          <p:cNvSpPr txBox="1"/>
          <p:nvPr/>
        </p:nvSpPr>
        <p:spPr>
          <a:xfrm>
            <a:off x="8705662" y="943342"/>
            <a:ext cx="17972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</p:txBody>
      </p:sp>
      <p:sp>
        <p:nvSpPr>
          <p:cNvPr id="40" name="Rectangle 7">
            <a:extLst>
              <a:ext uri="{FF2B5EF4-FFF2-40B4-BE49-F238E27FC236}">
                <a16:creationId xmlns="" xmlns:a16="http://schemas.microsoft.com/office/drawing/2014/main" id="{84EB3EF1-880A-491B-9CD7-022EFAB6A593}"/>
              </a:ext>
            </a:extLst>
          </p:cNvPr>
          <p:cNvSpPr/>
          <p:nvPr/>
        </p:nvSpPr>
        <p:spPr>
          <a:xfrm>
            <a:off x="935874" y="603993"/>
            <a:ext cx="8455260" cy="441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  <a:tabLst>
                <a:tab pos="4508500" algn="r"/>
              </a:tabLst>
            </a:pPr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</a:t>
            </a:r>
            <a:endParaRPr lang="en-GB" sz="1000" baseline="30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Affiliations</a:t>
            </a:r>
            <a:endParaRPr lang="en-GB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Box 2">
            <a:extLst>
              <a:ext uri="{FF2B5EF4-FFF2-40B4-BE49-F238E27FC236}">
                <a16:creationId xmlns="" xmlns:a16="http://schemas.microsoft.com/office/drawing/2014/main" id="{00EC476F-F698-4BDF-8A5D-10E4BCC3E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519" y="340928"/>
            <a:ext cx="8458867" cy="27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ctr" anchorCtr="0" compatLnSpc="1">
            <a:prstTxWarp prst="textNoShape">
              <a:avLst/>
            </a:prstTxWarp>
          </a:bodyPr>
          <a:lstStyle/>
          <a:p>
            <a:pPr algn="ctr" defTabSz="322937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</a:t>
            </a:r>
            <a:endParaRPr lang="en-MY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016B3565-0CFB-437F-B39E-8570E54D2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" y="54363"/>
            <a:ext cx="777481" cy="371839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4FEE8285-680B-4AC8-A547-5C210FC93A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34" y="-8392"/>
            <a:ext cx="685471" cy="484598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4FB7CC8C-0D50-4E43-BF0F-7AB7830C403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4" r="7100"/>
          <a:stretch/>
        </p:blipFill>
        <p:spPr>
          <a:xfrm>
            <a:off x="9799705" y="9402"/>
            <a:ext cx="864000" cy="461762"/>
          </a:xfrm>
          <a:prstGeom prst="rect">
            <a:avLst/>
          </a:prstGeom>
        </p:spPr>
      </p:pic>
      <p:sp>
        <p:nvSpPr>
          <p:cNvPr id="21" name="Rectangle 4">
            <a:extLst>
              <a:ext uri="{FF2B5EF4-FFF2-40B4-BE49-F238E27FC236}">
                <a16:creationId xmlns="" xmlns:a16="http://schemas.microsoft.com/office/drawing/2014/main" id="{82568482-9FC6-4028-B91D-34693AC2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28" y="6732165"/>
            <a:ext cx="10313957" cy="10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endParaRPr lang="en-MY" sz="723" dirty="0"/>
          </a:p>
        </p:txBody>
      </p:sp>
      <p:cxnSp>
        <p:nvCxnSpPr>
          <p:cNvPr id="23" name="AutoShape 21">
            <a:extLst>
              <a:ext uri="{FF2B5EF4-FFF2-40B4-BE49-F238E27FC236}">
                <a16:creationId xmlns="" xmlns:a16="http://schemas.microsoft.com/office/drawing/2014/main" id="{EDBBDBA8-8218-4390-B2F6-D51BFE7BFF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928" y="1179810"/>
            <a:ext cx="10230718" cy="0"/>
          </a:xfrm>
          <a:prstGeom prst="straightConnector1">
            <a:avLst/>
          </a:prstGeom>
          <a:noFill/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25" name="Rectangle 19">
            <a:extLst>
              <a:ext uri="{FF2B5EF4-FFF2-40B4-BE49-F238E27FC236}">
                <a16:creationId xmlns="" xmlns:a16="http://schemas.microsoft.com/office/drawing/2014/main" id="{D2DF5777-B313-4885-A0BE-9A5C776D4B39}"/>
              </a:ext>
            </a:extLst>
          </p:cNvPr>
          <p:cNvSpPr/>
          <p:nvPr/>
        </p:nvSpPr>
        <p:spPr>
          <a:xfrm>
            <a:off x="876343" y="80018"/>
            <a:ext cx="8394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III International Scientific Conference on “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Sustainable and Efficient Use of Energy, Water and Natural Resources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779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81C66F88-F311-428E-BA1E-42D180A1B72D}"/>
              </a:ext>
            </a:extLst>
          </p:cNvPr>
          <p:cNvCxnSpPr>
            <a:cxnSpLocks/>
          </p:cNvCxnSpPr>
          <p:nvPr/>
        </p:nvCxnSpPr>
        <p:spPr>
          <a:xfrm>
            <a:off x="4232037" y="7000710"/>
            <a:ext cx="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9FAB-A82C-4298-BDC6-19C4DC98793D}" type="slidenum">
              <a:rPr lang="en-MY" smtClean="0"/>
              <a:t>4</a:t>
            </a:fld>
            <a:endParaRPr lang="en-MY"/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893468A9-975A-4D66-B449-DA8F383120B2}"/>
              </a:ext>
            </a:extLst>
          </p:cNvPr>
          <p:cNvSpPr/>
          <p:nvPr/>
        </p:nvSpPr>
        <p:spPr>
          <a:xfrm>
            <a:off x="179502" y="1259557"/>
            <a:ext cx="1519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1800" b="1" spc="-4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GB" sz="1800" b="1" spc="-45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EC777E92-F34D-4A9C-A99B-0CC5B2676399}"/>
              </a:ext>
            </a:extLst>
          </p:cNvPr>
          <p:cNvSpPr/>
          <p:nvPr/>
        </p:nvSpPr>
        <p:spPr>
          <a:xfrm>
            <a:off x="171848" y="4571925"/>
            <a:ext cx="138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1800" b="1" spc="-4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4" name="Text Box 16">
            <a:extLst>
              <a:ext uri="{FF2B5EF4-FFF2-40B4-BE49-F238E27FC236}">
                <a16:creationId xmlns="" xmlns:a16="http://schemas.microsoft.com/office/drawing/2014/main" id="{E5B7091B-89A0-4E83-87C1-8811447F0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9880" y="679160"/>
            <a:ext cx="728708" cy="159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pPr defTabSz="322937" fontAlgn="base">
              <a:spcBef>
                <a:spcPct val="0"/>
              </a:spcBef>
              <a:spcAft>
                <a:spcPct val="0"/>
              </a:spcAft>
            </a:pPr>
            <a:r>
              <a:rPr lang="en-MY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Keywords</a:t>
            </a:r>
            <a:r>
              <a:rPr lang="en-US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634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5BC342A7-961C-4DEB-8E5B-8C5194470A87}"/>
              </a:ext>
            </a:extLst>
          </p:cNvPr>
          <p:cNvSpPr txBox="1"/>
          <p:nvPr/>
        </p:nvSpPr>
        <p:spPr>
          <a:xfrm>
            <a:off x="8705662" y="943342"/>
            <a:ext cx="17972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</p:txBody>
      </p:sp>
      <p:sp>
        <p:nvSpPr>
          <p:cNvPr id="36" name="Rectangle 7">
            <a:extLst>
              <a:ext uri="{FF2B5EF4-FFF2-40B4-BE49-F238E27FC236}">
                <a16:creationId xmlns="" xmlns:a16="http://schemas.microsoft.com/office/drawing/2014/main" id="{C39ED936-7DBA-42E7-AF15-A8BE18AE5B98}"/>
              </a:ext>
            </a:extLst>
          </p:cNvPr>
          <p:cNvSpPr/>
          <p:nvPr/>
        </p:nvSpPr>
        <p:spPr>
          <a:xfrm>
            <a:off x="935874" y="603993"/>
            <a:ext cx="8455260" cy="441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  <a:tabLst>
                <a:tab pos="4508500" algn="r"/>
              </a:tabLst>
            </a:pPr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</a:t>
            </a:r>
            <a:endParaRPr lang="en-GB" sz="1000" baseline="30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Affiliations</a:t>
            </a:r>
            <a:endParaRPr lang="en-GB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2">
            <a:extLst>
              <a:ext uri="{FF2B5EF4-FFF2-40B4-BE49-F238E27FC236}">
                <a16:creationId xmlns="" xmlns:a16="http://schemas.microsoft.com/office/drawing/2014/main" id="{237094EF-49C6-4326-9B57-F1601FC4E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519" y="340928"/>
            <a:ext cx="8458867" cy="27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ctr" anchorCtr="0" compatLnSpc="1">
            <a:prstTxWarp prst="textNoShape">
              <a:avLst/>
            </a:prstTxWarp>
          </a:bodyPr>
          <a:lstStyle/>
          <a:p>
            <a:pPr algn="ctr" defTabSz="322937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</a:t>
            </a:r>
            <a:endParaRPr lang="en-MY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Рисунок 37">
            <a:extLst>
              <a:ext uri="{FF2B5EF4-FFF2-40B4-BE49-F238E27FC236}">
                <a16:creationId xmlns="" xmlns:a16="http://schemas.microsoft.com/office/drawing/2014/main" id="{016B3565-0CFB-437F-B39E-8570E54D2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" y="54363"/>
            <a:ext cx="777481" cy="371839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="" xmlns:a16="http://schemas.microsoft.com/office/drawing/2014/main" id="{4FEE8285-680B-4AC8-A547-5C210FC93A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34" y="-8392"/>
            <a:ext cx="685471" cy="484598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4FB7CC8C-0D50-4E43-BF0F-7AB7830C403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4" r="7100"/>
          <a:stretch/>
        </p:blipFill>
        <p:spPr>
          <a:xfrm>
            <a:off x="9799705" y="9402"/>
            <a:ext cx="864000" cy="461762"/>
          </a:xfrm>
          <a:prstGeom prst="rect">
            <a:avLst/>
          </a:prstGeom>
        </p:spPr>
      </p:pic>
      <p:sp>
        <p:nvSpPr>
          <p:cNvPr id="22" name="Text Box 22">
            <a:extLst>
              <a:ext uri="{FF2B5EF4-FFF2-40B4-BE49-F238E27FC236}">
                <a16:creationId xmlns="" xmlns:a16="http://schemas.microsoft.com/office/drawing/2014/main" id="{F27517C1-FA8E-4514-A73D-AEFEEF581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02" y="6876181"/>
            <a:ext cx="1205964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pPr defTabSz="322937" fontAlgn="base">
              <a:spcBef>
                <a:spcPts val="600"/>
              </a:spcBef>
              <a:spcAft>
                <a:spcPct val="0"/>
              </a:spcAft>
            </a:pPr>
            <a:r>
              <a:rPr lang="en-MY" sz="1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Acknowledgement</a:t>
            </a:r>
            <a:endParaRPr lang="en-US" sz="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4">
            <a:extLst>
              <a:ext uri="{FF2B5EF4-FFF2-40B4-BE49-F238E27FC236}">
                <a16:creationId xmlns="" xmlns:a16="http://schemas.microsoft.com/office/drawing/2014/main" id="{82568482-9FC6-4028-B91D-34693AC2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28" y="6732165"/>
            <a:ext cx="10313957" cy="10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endParaRPr lang="en-MY" sz="723" dirty="0"/>
          </a:p>
        </p:txBody>
      </p:sp>
      <p:cxnSp>
        <p:nvCxnSpPr>
          <p:cNvPr id="27" name="AutoShape 21">
            <a:extLst>
              <a:ext uri="{FF2B5EF4-FFF2-40B4-BE49-F238E27FC236}">
                <a16:creationId xmlns="" xmlns:a16="http://schemas.microsoft.com/office/drawing/2014/main" id="{EDBBDBA8-8218-4390-B2F6-D51BFE7BFF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502" y="4499917"/>
            <a:ext cx="10230718" cy="0"/>
          </a:xfrm>
          <a:prstGeom prst="straightConnector1">
            <a:avLst/>
          </a:prstGeom>
          <a:noFill/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28" name="AutoShape 21">
            <a:extLst>
              <a:ext uri="{FF2B5EF4-FFF2-40B4-BE49-F238E27FC236}">
                <a16:creationId xmlns="" xmlns:a16="http://schemas.microsoft.com/office/drawing/2014/main" id="{EDBBDBA8-8218-4390-B2F6-D51BFE7BFF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928" y="1179810"/>
            <a:ext cx="10230718" cy="0"/>
          </a:xfrm>
          <a:prstGeom prst="straightConnector1">
            <a:avLst/>
          </a:prstGeom>
          <a:noFill/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33" name="Rectangle 19">
            <a:extLst>
              <a:ext uri="{FF2B5EF4-FFF2-40B4-BE49-F238E27FC236}">
                <a16:creationId xmlns="" xmlns:a16="http://schemas.microsoft.com/office/drawing/2014/main" id="{D2DF5777-B313-4885-A0BE-9A5C776D4B39}"/>
              </a:ext>
            </a:extLst>
          </p:cNvPr>
          <p:cNvSpPr/>
          <p:nvPr/>
        </p:nvSpPr>
        <p:spPr>
          <a:xfrm>
            <a:off x="876343" y="80018"/>
            <a:ext cx="8394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III International Scientific Conference on “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Sustainable and Efficient Use of Energy, Water and Natural Resources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091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81C66F88-F311-428E-BA1E-42D180A1B72D}"/>
              </a:ext>
            </a:extLst>
          </p:cNvPr>
          <p:cNvCxnSpPr>
            <a:cxnSpLocks/>
          </p:cNvCxnSpPr>
          <p:nvPr/>
        </p:nvCxnSpPr>
        <p:spPr>
          <a:xfrm>
            <a:off x="4232037" y="7000710"/>
            <a:ext cx="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60424CEB-ADCE-42BE-8D3F-8D355DE1BD25}"/>
              </a:ext>
            </a:extLst>
          </p:cNvPr>
          <p:cNvSpPr txBox="1"/>
          <p:nvPr/>
        </p:nvSpPr>
        <p:spPr>
          <a:xfrm>
            <a:off x="458418" y="2629012"/>
            <a:ext cx="978408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Muller Black" pitchFamily="50" charset="-52"/>
              </a:rPr>
              <a:t>Thank you for your attention!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Muller Black" pitchFamily="50" charset="-52"/>
            </a:endParaRPr>
          </a:p>
        </p:txBody>
      </p:sp>
      <p:sp>
        <p:nvSpPr>
          <p:cNvPr id="26" name="Text Box 16">
            <a:extLst>
              <a:ext uri="{FF2B5EF4-FFF2-40B4-BE49-F238E27FC236}">
                <a16:creationId xmlns="" xmlns:a16="http://schemas.microsoft.com/office/drawing/2014/main" id="{859223CD-C7A8-4BA6-A7B4-9079AE035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9880" y="679160"/>
            <a:ext cx="728708" cy="159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pPr defTabSz="322937" fontAlgn="base">
              <a:spcBef>
                <a:spcPct val="0"/>
              </a:spcBef>
              <a:spcAft>
                <a:spcPct val="0"/>
              </a:spcAft>
            </a:pPr>
            <a:r>
              <a:rPr lang="en-MY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Keywords</a:t>
            </a:r>
            <a:r>
              <a:rPr lang="en-US" sz="849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634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519188CD-3D2A-4B9A-9FF2-7939370DB3BE}"/>
              </a:ext>
            </a:extLst>
          </p:cNvPr>
          <p:cNvSpPr txBox="1"/>
          <p:nvPr/>
        </p:nvSpPr>
        <p:spPr>
          <a:xfrm>
            <a:off x="8705662" y="943342"/>
            <a:ext cx="17972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</p:txBody>
      </p:sp>
      <p:sp>
        <p:nvSpPr>
          <p:cNvPr id="32" name="Rectangle 7">
            <a:extLst>
              <a:ext uri="{FF2B5EF4-FFF2-40B4-BE49-F238E27FC236}">
                <a16:creationId xmlns="" xmlns:a16="http://schemas.microsoft.com/office/drawing/2014/main" id="{FE04C4B8-1515-4AB8-AAD0-5CDCE5D265E1}"/>
              </a:ext>
            </a:extLst>
          </p:cNvPr>
          <p:cNvSpPr/>
          <p:nvPr/>
        </p:nvSpPr>
        <p:spPr>
          <a:xfrm>
            <a:off x="935874" y="603993"/>
            <a:ext cx="8455260" cy="441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  <a:tabLst>
                <a:tab pos="4508500" algn="r"/>
              </a:tabLst>
            </a:pPr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Names</a:t>
            </a:r>
            <a:endParaRPr lang="en-GB" sz="1000" baseline="30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8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Affilations</a:t>
            </a:r>
            <a:endParaRPr lang="en-GB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2">
            <a:extLst>
              <a:ext uri="{FF2B5EF4-FFF2-40B4-BE49-F238E27FC236}">
                <a16:creationId xmlns="" xmlns:a16="http://schemas.microsoft.com/office/drawing/2014/main" id="{ACA2CEF8-144F-40E5-A9D4-9A94ADDB9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519" y="340928"/>
            <a:ext cx="8458867" cy="27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2916" tIns="12916" rIns="12916" bIns="12916" numCol="1" anchor="ctr" anchorCtr="0" compatLnSpc="1">
            <a:prstTxWarp prst="textNoShape">
              <a:avLst/>
            </a:prstTxWarp>
          </a:bodyPr>
          <a:lstStyle/>
          <a:p>
            <a:pPr algn="ctr" defTabSz="322937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</a:t>
            </a:r>
            <a:endParaRPr lang="en-MY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BD483BEC-93D3-42A9-B819-90335D5BF62C}"/>
              </a:ext>
            </a:extLst>
          </p:cNvPr>
          <p:cNvSpPr txBox="1"/>
          <p:nvPr/>
        </p:nvSpPr>
        <p:spPr>
          <a:xfrm>
            <a:off x="2249563" y="3883700"/>
            <a:ext cx="6251122" cy="135293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 smtClean="0">
                <a:latin typeface="Muller Black" pitchFamily="50" charset="-52"/>
              </a:rPr>
              <a:t>Authors: </a:t>
            </a:r>
            <a:endParaRPr lang="ru-RU" dirty="0">
              <a:latin typeface="Muller Black" pitchFamily="50" charset="-52"/>
            </a:endParaRPr>
          </a:p>
          <a:p>
            <a:r>
              <a:rPr lang="en-US" dirty="0" smtClean="0">
                <a:latin typeface="Muller Black" pitchFamily="50" charset="-52"/>
              </a:rPr>
              <a:t>Affiliations:</a:t>
            </a:r>
          </a:p>
          <a:p>
            <a:endParaRPr lang="ru-RU" dirty="0">
              <a:latin typeface="Muller Black" pitchFamily="50" charset="-52"/>
            </a:endParaRPr>
          </a:p>
          <a:p>
            <a:r>
              <a:rPr lang="en-US" dirty="0">
                <a:latin typeface="Muller Black" pitchFamily="50" charset="-52"/>
              </a:rPr>
              <a:t>Contact details:</a:t>
            </a:r>
            <a:endParaRPr lang="ru-RU" dirty="0">
              <a:latin typeface="Muller Black" pitchFamily="50" charset="-52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016B3565-0CFB-437F-B39E-8570E54D2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" y="54363"/>
            <a:ext cx="777481" cy="371839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4FEE8285-680B-4AC8-A547-5C210FC93A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34" y="-8392"/>
            <a:ext cx="685471" cy="484598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4FB7CC8C-0D50-4E43-BF0F-7AB7830C403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4" r="7100"/>
          <a:stretch/>
        </p:blipFill>
        <p:spPr>
          <a:xfrm>
            <a:off x="9799705" y="9402"/>
            <a:ext cx="864000" cy="461762"/>
          </a:xfrm>
          <a:prstGeom prst="rect">
            <a:avLst/>
          </a:prstGeom>
        </p:spPr>
      </p:pic>
      <p:sp>
        <p:nvSpPr>
          <p:cNvPr id="27" name="Rectangle 4">
            <a:extLst>
              <a:ext uri="{FF2B5EF4-FFF2-40B4-BE49-F238E27FC236}">
                <a16:creationId xmlns="" xmlns:a16="http://schemas.microsoft.com/office/drawing/2014/main" id="{82568482-9FC6-4028-B91D-34693AC2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28" y="6732165"/>
            <a:ext cx="10313957" cy="10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12916" tIns="12916" rIns="12916" bIns="12916" numCol="1" anchor="t" anchorCtr="0" compatLnSpc="1">
            <a:prstTxWarp prst="textNoShape">
              <a:avLst/>
            </a:prstTxWarp>
          </a:bodyPr>
          <a:lstStyle/>
          <a:p>
            <a:endParaRPr lang="en-MY" sz="723" dirty="0"/>
          </a:p>
        </p:txBody>
      </p:sp>
      <p:cxnSp>
        <p:nvCxnSpPr>
          <p:cNvPr id="28" name="AutoShape 21">
            <a:extLst>
              <a:ext uri="{FF2B5EF4-FFF2-40B4-BE49-F238E27FC236}">
                <a16:creationId xmlns="" xmlns:a16="http://schemas.microsoft.com/office/drawing/2014/main" id="{EDBBDBA8-8218-4390-B2F6-D51BFE7BFF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928" y="1179810"/>
            <a:ext cx="10230718" cy="0"/>
          </a:xfrm>
          <a:prstGeom prst="straightConnector1">
            <a:avLst/>
          </a:prstGeom>
          <a:noFill/>
          <a:ln w="952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30" name="Rectangle 19">
            <a:extLst>
              <a:ext uri="{FF2B5EF4-FFF2-40B4-BE49-F238E27FC236}">
                <a16:creationId xmlns="" xmlns:a16="http://schemas.microsoft.com/office/drawing/2014/main" id="{D2DF5777-B313-4885-A0BE-9A5C776D4B39}"/>
              </a:ext>
            </a:extLst>
          </p:cNvPr>
          <p:cNvSpPr/>
          <p:nvPr/>
        </p:nvSpPr>
        <p:spPr>
          <a:xfrm>
            <a:off x="876343" y="80018"/>
            <a:ext cx="8394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III International Scientific Conference on “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Sustainable and Efficient Use of Energy, Water and Natural Resources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0062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156</Words>
  <Application>Microsoft Office PowerPoint</Application>
  <PresentationFormat>Произвольный</PresentationFormat>
  <Paragraphs>45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Title: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2017-08-13T17:26:20Z</dcterms:created>
  <dcterms:modified xsi:type="dcterms:W3CDTF">2021-04-09T05:23:08Z</dcterms:modified>
</cp:coreProperties>
</file>